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85" r:id="rId3"/>
    <p:sldId id="256" r:id="rId4"/>
    <p:sldId id="265" r:id="rId5"/>
    <p:sldId id="257" r:id="rId6"/>
    <p:sldId id="258" r:id="rId7"/>
    <p:sldId id="266" r:id="rId8"/>
    <p:sldId id="259" r:id="rId9"/>
    <p:sldId id="275" r:id="rId10"/>
    <p:sldId id="260" r:id="rId11"/>
    <p:sldId id="279" r:id="rId12"/>
    <p:sldId id="261" r:id="rId13"/>
    <p:sldId id="262" r:id="rId14"/>
    <p:sldId id="276" r:id="rId15"/>
    <p:sldId id="277" r:id="rId16"/>
    <p:sldId id="267" r:id="rId17"/>
    <p:sldId id="263" r:id="rId18"/>
    <p:sldId id="280" r:id="rId19"/>
    <p:sldId id="282" r:id="rId20"/>
    <p:sldId id="284" r:id="rId21"/>
    <p:sldId id="283" r:id="rId22"/>
    <p:sldId id="274" r:id="rId23"/>
    <p:sldId id="269" r:id="rId24"/>
    <p:sldId id="270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4801A-28AB-4F65-996F-736AD401D369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71F4-1FCC-4488-8DC2-C097A19C9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103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4801A-28AB-4F65-996F-736AD401D369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71F4-1FCC-4488-8DC2-C097A19C9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821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4801A-28AB-4F65-996F-736AD401D369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71F4-1FCC-4488-8DC2-C097A19C9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034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4801A-28AB-4F65-996F-736AD401D369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71F4-1FCC-4488-8DC2-C097A19C9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613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4801A-28AB-4F65-996F-736AD401D369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71F4-1FCC-4488-8DC2-C097A19C9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872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4801A-28AB-4F65-996F-736AD401D369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71F4-1FCC-4488-8DC2-C097A19C9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441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4801A-28AB-4F65-996F-736AD401D369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71F4-1FCC-4488-8DC2-C097A19C9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660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4801A-28AB-4F65-996F-736AD401D369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71F4-1FCC-4488-8DC2-C097A19C9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02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4801A-28AB-4F65-996F-736AD401D369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71F4-1FCC-4488-8DC2-C097A19C9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40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4801A-28AB-4F65-996F-736AD401D369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71F4-1FCC-4488-8DC2-C097A19C9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205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4801A-28AB-4F65-996F-736AD401D369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171F4-1FCC-4488-8DC2-C097A19C9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843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4801A-28AB-4F65-996F-736AD401D369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171F4-1FCC-4488-8DC2-C097A19C9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899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9143" y="0"/>
            <a:ext cx="10515600" cy="973123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высшего образования               «Красноярский государственный медицинский университет имени профессора В.Ф.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Войно-Ясенецкого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  Министерства здравоохранения России.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2905" y="1082360"/>
            <a:ext cx="8900720" cy="156856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:Анемия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риск развития деменции.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49130" y="5066950"/>
            <a:ext cx="61910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:Зав. кафедрой: ДМН, проф. Петрова М.М.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ординатор 2 года,212 группы,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специальности «Общая врачебная практика» Никитина Т.А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www.mishkindlaw.com/wp-content/uploads/2017/03/Brain-Blood-Clo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812" y="2296813"/>
            <a:ext cx="4919394" cy="407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618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1422" y="-71103"/>
            <a:ext cx="10515600" cy="1325563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Показатели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клеток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крови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показатели, включенные в этот анализ, были взяты из базового посещения, а затем разделены на три категории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2976297"/>
              </p:ext>
            </p:extLst>
          </p:nvPr>
        </p:nvGraphicFramePr>
        <p:xfrm>
          <a:off x="1171313" y="1350629"/>
          <a:ext cx="9815818" cy="37304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0536">
                  <a:extLst>
                    <a:ext uri="{9D8B030D-6E8A-4147-A177-3AD203B41FA5}">
                      <a16:colId xmlns:a16="http://schemas.microsoft.com/office/drawing/2014/main" val="1535628149"/>
                    </a:ext>
                  </a:extLst>
                </a:gridCol>
                <a:gridCol w="3540916">
                  <a:extLst>
                    <a:ext uri="{9D8B030D-6E8A-4147-A177-3AD203B41FA5}">
                      <a16:colId xmlns:a16="http://schemas.microsoft.com/office/drawing/2014/main" val="2400882361"/>
                    </a:ext>
                  </a:extLst>
                </a:gridCol>
                <a:gridCol w="4154366">
                  <a:extLst>
                    <a:ext uri="{9D8B030D-6E8A-4147-A177-3AD203B41FA5}">
                      <a16:colId xmlns:a16="http://schemas.microsoft.com/office/drawing/2014/main" val="1443335250"/>
                    </a:ext>
                  </a:extLst>
                </a:gridCol>
              </a:tblGrid>
              <a:tr h="61752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Красные кровяные тельца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Незрелые красные кровяные тельца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Белые кровяные тельца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6257340"/>
                  </a:ext>
                </a:extLst>
              </a:tr>
              <a:tr h="3090414">
                <a:tc>
                  <a:txBody>
                    <a:bodyPr/>
                    <a:lstStyle/>
                    <a:p>
                      <a:r>
                        <a:rPr lang="en-US" dirty="0" smtClean="0"/>
                        <a:t>RBC, HGB, HCT, MCV, MCH, MCHC </a:t>
                      </a:r>
                      <a:r>
                        <a:rPr lang="ru-RU" dirty="0" smtClean="0"/>
                        <a:t>и </a:t>
                      </a:r>
                      <a:r>
                        <a:rPr lang="en-US" dirty="0" smtClean="0"/>
                        <a:t>RDW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ретикулоцитов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процентное содержание 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ретикулоцитов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количество ядросодержащих эритроцитов, процентное содержание ядросодержащих эритроцитов, средний объем 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ретикулоцитов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средний объем сферических клеток и фракцию незрелых 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ретикулоцитов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лейкоцитов, количество базофилов, 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базофильный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процент, количество эозинофилов, процентное содержание эозинофилов, количество моноцитов, процентное содержание моноцитов, количество нейтрофилов, процентное содержание нейтрофилов, количество лимфоцитов, процентное содержание лимфоцитов, количество тромбоцитов, критический уровень тромбоцитов ,средний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объем тромбоцитов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ширина распределения тромбоцитов.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135568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17446" y="6350169"/>
            <a:ext cx="1178653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RBC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-эритроциты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HGB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-гемоглобин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HCT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-гематокрит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MCV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-средний объем эритроцитов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MCH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-среднее содержание гемоглобина в эритроците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MCHC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-средняя концентрация гемоглобина в эритроцитах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RDW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-ширина распределения эритроцитов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17446" y="6350169"/>
            <a:ext cx="114845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7716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8175" y="167776"/>
            <a:ext cx="6980599" cy="60400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0" y="6333688"/>
            <a:ext cx="1171942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APOE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аполипопротеин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Е; CRP - С-реактивный белок; EO% - процент эозинофилов; HCT - процент гематокрита; HGB - гемоглобин; LYMPHA% - процент лимфоцитов; MCHC - средняя концентрация гемоглобина в плазме крови; MCV - средний объем эритроцитов; MONO% - процент моноцитов; MPV - средний</a:t>
            </a: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тромбоцитов; NEUT% - процентное содержание нейтрофилов; RBC - количество эритроцитов в крови; RDW - ширина распределения эритроцитов; SD - стандартное отклонение.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6333688"/>
            <a:ext cx="117194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367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3642" y="145638"/>
            <a:ext cx="10515600" cy="901613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анемии была основана на мировых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стандартах.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1032" y="2124253"/>
            <a:ext cx="8057626" cy="10216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1.Анемия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связанная с питанием, включая людей с диагнозом железодефицитной анемии, анемии с дефицитом витамина В12 или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фолиевой кислоты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00245" y="3422152"/>
            <a:ext cx="9325936" cy="16014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2.К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анемиям, не связанным с питанием, относились лица с анемией, вызванной ферментативными нарушениями, талассемией,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серповидноклеточной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анемией, другими наследственными гемолитическими анемиями, приобретенной гемолитической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анемией,эритробластопенией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другими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апластическими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анемиями, острой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постгеморрагическойанемией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анемией при хронических заболеваниях и другими видами анемии.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689060" y="5394119"/>
            <a:ext cx="7390702" cy="8976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3.Пациенты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анемией без предшествующего диагноза отнесены к неуточненной анемии.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53642" y="1109136"/>
            <a:ext cx="115348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Критерии Всемирной организации </a:t>
            </a:r>
            <a:r>
              <a:rPr lang="ru-RU" dirty="0" smtClean="0"/>
              <a:t>здравоохранения, </a:t>
            </a:r>
            <a:r>
              <a:rPr lang="ru-RU" dirty="0"/>
              <a:t>особенно для мужчин с </a:t>
            </a:r>
            <a:r>
              <a:rPr lang="ru-RU" dirty="0" smtClean="0"/>
              <a:t>уровнем гемоглобина </a:t>
            </a:r>
            <a:endParaRPr lang="ru-RU" dirty="0"/>
          </a:p>
          <a:p>
            <a:r>
              <a:rPr lang="ru-RU" dirty="0"/>
              <a:t>ниже 13 г/</a:t>
            </a:r>
            <a:r>
              <a:rPr lang="ru-RU" dirty="0" err="1"/>
              <a:t>дл</a:t>
            </a:r>
            <a:r>
              <a:rPr lang="ru-RU" dirty="0"/>
              <a:t> и женщин с уровнем HGB ниже 12 г/дл. Р</a:t>
            </a:r>
            <a:r>
              <a:rPr lang="ru-RU" dirty="0" smtClean="0"/>
              <a:t>азделили</a:t>
            </a:r>
            <a:endParaRPr lang="ru-RU" dirty="0"/>
          </a:p>
          <a:p>
            <a:r>
              <a:rPr lang="ru-RU" dirty="0"/>
              <a:t>участников с анемией на три подтипа. </a:t>
            </a:r>
          </a:p>
        </p:txBody>
      </p:sp>
    </p:spTree>
    <p:extLst>
      <p:ext uri="{BB962C8B-B14F-4D97-AF65-F5344CB8AC3E}">
        <p14:creationId xmlns:p14="http://schemas.microsoft.com/office/powerpoint/2010/main" val="2039278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673" y="302004"/>
            <a:ext cx="9076889" cy="744623"/>
          </a:xfrm>
        </p:spPr>
        <p:txBody>
          <a:bodyPr>
            <a:noAutofit/>
          </a:bodyPr>
          <a:lstStyle/>
          <a:p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применении критериев ВОЗ для определения анемии по сравнению с лицами без анемии у лиц с анемией был на 56% выше риск развития деменции в модели I (ОР 1,56, 95% ДИ: 1,41–1,72, P &lt; 0,001;</a:t>
            </a:r>
            <a:b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2) и на 32% более высокий риск в модели II (ОР 1,32, 95% ДИ: 1,19–1,47, Р &lt; 0,001; Таблица 2).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25846"/>
          <a:stretch/>
        </p:blipFill>
        <p:spPr>
          <a:xfrm>
            <a:off x="697684" y="1690688"/>
            <a:ext cx="10067488" cy="3132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29174" y="4711253"/>
            <a:ext cx="98443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Примечание: Модель I: скорректирована с учетом возраста, пола, генотипа APOE ε4, уровня образования и индекса депривации по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Таунсенду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Модель II: модель I с дополнительной корректировкой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курение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употребление алкоголя, индекс массы тела, уровень холестерина в сыворотке крови, сахарный диабет, инфаркт миокарда, инсульт, гипертонию и уровень СРБ. Анемия: для мужчин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HGB &lt; 13,0 г/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у женщин - 12,0 г/дл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6502" y="6396335"/>
            <a:ext cx="11677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APOE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аполипопротеин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ДИ - доверительный интервал; СРБ - С-реактивный белок; HGB - гемоглобин; ОР - отношение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рисков 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 -Всемирной организации здравоохранения.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26502" y="6396335"/>
            <a:ext cx="115180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7059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9143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Показатели клеток крови и риск развития деменции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17" t="-805" r="-519" b="11615"/>
          <a:stretch/>
        </p:blipFill>
        <p:spPr>
          <a:xfrm>
            <a:off x="306998" y="890926"/>
            <a:ext cx="6210816" cy="500212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6504" y="5947794"/>
            <a:ext cx="117529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2. Линейная связь между показателями клеток крови и деменцией. Модель была скорректирована с учетом демографических и социально-экономических</a:t>
            </a:r>
          </a:p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переменных. Показатели воздействия были преобразованы в логарифмический код и стандартизированы в Z-балл, чтобы показатель HR отражал прогнозируемый эффект увеличения на один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SD. Статистическая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значимость при P &lt; 0,05 с поправкой на FDR. </a:t>
            </a:r>
            <a:endParaRPr lang="ru-RU" sz="1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-FDR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частота ложных срабатываний; HR - коэффициент риска; SD - стандартное отклонение.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374236" y="890926"/>
            <a:ext cx="52926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сследовали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взаимосвязь между 29 показателями клеток крови и развитием деменции с помощью модели Кокса I.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первичном анализе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показателей были достоверно связаны с деменцией, 7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болезнью Альцгеймера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сосудистой деменцией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74236" y="3287227"/>
            <a:ext cx="472692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лонгитюдном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анализе увеличение HGB на SD было связано со снижением риска развития деменции на 11% (ОР 0,89, 95% ДИ: 0,86– 0,91, P &lt; 0,001; рисунок 2). Аналогичные результаты были получены при АД (HR 0,95, 95% ДИ: 1,00, Р &lt; 0,05; Рисунок 2) 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06998" y="6535023"/>
            <a:ext cx="68152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1279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" b="15412"/>
          <a:stretch/>
        </p:blipFill>
        <p:spPr>
          <a:xfrm>
            <a:off x="0" y="955756"/>
            <a:ext cx="7057854" cy="424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229475" y="2480676"/>
            <a:ext cx="456544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Нелинейные </a:t>
            </a:r>
            <a:r>
              <a:rPr lang="ru-RU" sz="1600" dirty="0"/>
              <a:t>связи между показателями клеток крови и риском развития деменции. Ограниченные кубические сплайновые </a:t>
            </a:r>
            <a:r>
              <a:rPr lang="ru-RU" sz="1600" dirty="0" smtClean="0"/>
              <a:t>модели, </a:t>
            </a:r>
            <a:r>
              <a:rPr lang="ru-RU" sz="1600" dirty="0"/>
              <a:t>соответствующие моделям пропорциональных рисков Кокса, для 17 значимых нелинейных связей из первичного анализа. </a:t>
            </a:r>
            <a:endParaRPr lang="ru-RU" sz="1600" dirty="0" smtClean="0"/>
          </a:p>
          <a:p>
            <a:r>
              <a:rPr lang="ru-RU" sz="1600" dirty="0" smtClean="0"/>
              <a:t>Две </a:t>
            </a:r>
            <a:r>
              <a:rPr lang="ru-RU" sz="1600" dirty="0"/>
              <a:t>пунктирные вертикальные линии представляют значения 25% и 75%</a:t>
            </a:r>
          </a:p>
          <a:p>
            <a:r>
              <a:rPr lang="ru-RU" sz="1600" dirty="0"/>
              <a:t>для каждого воздействия. </a:t>
            </a:r>
            <a:endParaRPr lang="ru-RU" sz="1600" dirty="0" smtClean="0"/>
          </a:p>
          <a:p>
            <a:r>
              <a:rPr lang="ru-RU" sz="1600" dirty="0" smtClean="0"/>
              <a:t>Результаты </a:t>
            </a:r>
            <a:r>
              <a:rPr lang="ru-RU" sz="1600" dirty="0"/>
              <a:t>были скорректированы с учетом демографических и социально-экономических переменных. </a:t>
            </a:r>
            <a:endParaRPr lang="ru-RU" sz="1600" dirty="0" smtClean="0"/>
          </a:p>
          <a:p>
            <a:r>
              <a:rPr lang="ru-RU" sz="1600" dirty="0" smtClean="0"/>
              <a:t>Красный</a:t>
            </a:r>
            <a:r>
              <a:rPr lang="ru-RU" sz="1600" dirty="0"/>
              <a:t>, зеленый и синий цвета указывают на то, что </a:t>
            </a:r>
            <a:r>
              <a:rPr lang="ru-RU" sz="1600" dirty="0" smtClean="0"/>
              <a:t>каждый показатель </a:t>
            </a:r>
            <a:r>
              <a:rPr lang="ru-RU" sz="1600" dirty="0"/>
              <a:t>клеток крови соответствует категориям “эритроциты”, “незрелые эритроциты” и “лейкоциты”.</a:t>
            </a:r>
          </a:p>
        </p:txBody>
      </p:sp>
    </p:spTree>
    <p:extLst>
      <p:ext uri="{BB962C8B-B14F-4D97-AF65-F5344CB8AC3E}">
        <p14:creationId xmlns:p14="http://schemas.microsoft.com/office/powerpoint/2010/main" val="4163463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визуализации головного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мозга(МРТ)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0812" y="1690688"/>
            <a:ext cx="4295863" cy="34349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визуализации головного мозга, использованные в этом исследовании, включали объем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68 областей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коры и 40 подкорковых областей, а также специфические для тракта значения фракционной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анизотропии и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средней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диффузии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 участков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белого вещества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обработки изображений можно найти в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Интернете </a:t>
            </a:r>
            <a:r>
              <a:rPr lang="ru-RU" sz="19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(https</a:t>
            </a:r>
            <a:r>
              <a:rPr lang="ru-RU" sz="19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ru-RU" sz="19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biobank.ndph.ox.ac.uk/showcase/showcase/docs/brain_mri.pdf</a:t>
            </a:r>
            <a:r>
              <a:rPr lang="ru-RU" sz="19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4850" y="1581703"/>
            <a:ext cx="5734417" cy="396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9080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42" t="6885" r="4067" b="-5553"/>
          <a:stretch/>
        </p:blipFill>
        <p:spPr>
          <a:xfrm>
            <a:off x="309343" y="574887"/>
            <a:ext cx="5797841" cy="533364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6748" y="5908531"/>
            <a:ext cx="104419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4. Взаимосвязь показателей клеток крови и анемии со структурой головного мозга. А, гемоглобин был положительно связан со значениями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FA(фракционной анизотропии) 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отрицательно - со значениями MD(средней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диффузии)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большинстве участков белого вещества (с поправкой на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Бонферрони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 &lt; 0,005). В, Тепловая карта, показывающая взаимосвязь между показателями клеток крови и структурой мозга (с поправкой на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Бонферрони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*P &lt; 0,05, **P &lt; 0,01, ***P &lt; 0,001). FA, фракционная анизотропия; MD, средняя коэффициент диффузии.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736359" y="692226"/>
            <a:ext cx="507896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подтвердил причинно-следственную связь между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гемоглобином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шириной распределения эритроцитов с болезнью Альцгеймера.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изучения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-следственной связи между показателями клеток крови и частотой развития деменции был проведен МРТ-анализ с использованием двух образцов. 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дентифицировали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значимые эффекты на развитие болезни Альцгеймера в зависимости от уровня гемоглобина и ширины распределения эритроцитов. </a:t>
            </a:r>
          </a:p>
        </p:txBody>
      </p:sp>
    </p:spTree>
    <p:extLst>
      <p:ext uri="{BB962C8B-B14F-4D97-AF65-F5344CB8AC3E}">
        <p14:creationId xmlns:p14="http://schemas.microsoft.com/office/powerpoint/2010/main" val="2353290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9654" y="319480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025" y="1800458"/>
            <a:ext cx="5822659" cy="3803388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Связь между клетками периферической крови и деменцией может быть связана с несколькими механизмами. Мозг нуждается в кислороде для выработки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аденозинтрифосфата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делает его крайне уязвимым к гипоксии.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клинических условиях анемии гипоксические изменения мозгового кровообращения могут иметь решающее значение для патогенеза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нейродегенеративных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заболеваний.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2078" y="336258"/>
            <a:ext cx="5239501" cy="487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7892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67080" y="671119"/>
            <a:ext cx="7324289" cy="2478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Было предложено несколько механизмов для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объяснения связи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клетками периферической крови и деменцией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включая хроническую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гипоперфузию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головного мозга,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окислительный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стресс, вызванный нарушением регуляции железа,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порога нарушения мозгового кровообращения,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дисфункция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дегенерация нервной системы,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прогрессирование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гиперинтенсивности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белого вещества.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670" y="2661421"/>
            <a:ext cx="5196496" cy="410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644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169" y="857584"/>
            <a:ext cx="7548289" cy="456170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120544" y="2068379"/>
            <a:ext cx="36324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Получено: 5 февраля 2023 г. Пересмотрено: 15 марта 2023 г. Принято: 15 марта 2023 г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 smtClean="0"/>
              <a:t>Тема :Связь показателей клеток крови и анемии с риском развития деменции: </a:t>
            </a:r>
            <a:r>
              <a:rPr lang="ru-RU" dirty="0" err="1" smtClean="0"/>
              <a:t>проспективное</a:t>
            </a:r>
            <a:r>
              <a:rPr lang="ru-RU" dirty="0" smtClean="0"/>
              <a:t> </a:t>
            </a:r>
            <a:r>
              <a:rPr lang="ru-RU" dirty="0" err="1" smtClean="0"/>
              <a:t>когортное</a:t>
            </a:r>
            <a:r>
              <a:rPr lang="ru-RU" dirty="0" smtClean="0"/>
              <a:t> исследование ,в котором приняли участие 313  448 человек.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120544" y="733194"/>
            <a:ext cx="3120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/>
              <a:t>ИССЛЕДОВАТЕЛЬСКАЯ СТАТЬЯ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187656" y="1167978"/>
            <a:ext cx="39131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ЖУРНАЛ АССОЦИАЦИИ ПО БОРЬБЕ С БОЛЕЗНЬЮ АЛЬЦГЕЙМЕРА.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05535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1089" y="424664"/>
            <a:ext cx="4220361" cy="37782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согласуются с результатами предыдущих исследований, согласно которым низкий уровень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гемоглобина 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анемия были в значительной степени связаны с повышенным риском развития деменции.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акже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обнаружили умеренное увеличение риска развития деменции, когда уровень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гемоглобина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превышал 17,8 г/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генетически обусловленный уровень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гемоглобина коррелировал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риском развития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болезни Альцгеймера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МРТ-анализом.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0565" y="1954636"/>
            <a:ext cx="6283354" cy="403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0931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заключение хотелось бы отметить, что направленность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аналитический подход отличались от предыдущих исследований.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7717319"/>
              </p:ext>
            </p:extLst>
          </p:nvPr>
        </p:nvGraphicFramePr>
        <p:xfrm>
          <a:off x="729143" y="2010183"/>
          <a:ext cx="1051560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357110215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81420945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8498747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Во-первых, исследование носит </a:t>
                      </a:r>
                      <a:r>
                        <a:rPr lang="ru-RU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лонгитюдный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характер и имеет ряд преимуществ, включая большой объем выборки, длительное наблюдение, тщательное измерение </a:t>
                      </a:r>
                      <a:r>
                        <a:rPr lang="ru-RU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ковариат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постановку диагнозов на основе данных стационарных пациентов или первичной медицинской помощи.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Во-вторых, исследование является первым, в котором тщательно изучена связь между полномасштабными показателями клеток крови и деменцией, что проливает новый свет на роль гипоксии, дисфункции периферического иммунитета и активации тромбоцитов в возникновении и прогрессировании деменции.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В-третьих, с помощью МРТ-анализа предоставили первичные доказательства причинно-следственной связи между HGB и RDW с болезнью Альцгеймера  . 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434152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5911" y="5119143"/>
            <a:ext cx="11644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Наконец, доступные данные томографии головного мозга в UKB позволяют нам исследовать основные механизмы, обусловленные изменениями структуры мозга Тем не менее, результаты этого исследования следует +рассматривать в контексте нескольких ограничений. Большинство участников UKB - европейцы, поэтому мы исключили цветное население, чтобы ограничить характеристику населения, что, однако, ограничило возможность обобщения наших результатов.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5911" y="6448929"/>
            <a:ext cx="566373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RDW-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ширина распределения эритроцитов 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HGB-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гемоглобин,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UKB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-британский биобанк.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105911" y="6375633"/>
            <a:ext cx="7357145" cy="83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3340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7230"/>
            <a:ext cx="4812869" cy="307876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03780" y="2197916"/>
            <a:ext cx="7192161" cy="4303552"/>
          </a:xfrm>
        </p:spPr>
        <p:txBody>
          <a:bodyPr>
            <a:normAutofit fontScale="92500"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сегодняшний день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первым популяционным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проспективным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исследованием, в котором изучается связь между показателями содержания клеток крови и анемией с частотой развития деменции. В совокупности наши результаты имеют важное значение для этиологии, выявления и профилактики деменции.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Регулярно сдавая анализы крови, такие как общий анализ крови в пожилом возрасте, мы могли бы отслеживать и корректировать аномалии клеток крови, что должно быть полезно, особенно при крупномасштабном скрининге или в учреждениях первичной медицинской помощи. Необходимы дальнейшие исследования для выявления патологических механизмов и изучения эффективности целенаправленного воздействия на клетки крови при деменции.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3087" y="729792"/>
            <a:ext cx="5126373" cy="1325563"/>
          </a:xfrm>
        </p:spPr>
        <p:txBody>
          <a:bodyPr/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4133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Список литературы 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dirty="0" smtClean="0"/>
              <a:t>1</a:t>
            </a:r>
            <a:r>
              <a:rPr lang="ru-RU" dirty="0"/>
              <a:t>. Ливингстон Г., </a:t>
            </a:r>
            <a:r>
              <a:rPr lang="ru-RU" dirty="0" err="1"/>
              <a:t>Соммерлад</a:t>
            </a:r>
            <a:r>
              <a:rPr lang="ru-RU" dirty="0"/>
              <a:t> А., </a:t>
            </a:r>
            <a:r>
              <a:rPr lang="ru-RU" dirty="0" err="1"/>
              <a:t>Оргета</a:t>
            </a:r>
            <a:r>
              <a:rPr lang="ru-RU" dirty="0"/>
              <a:t> В. и др. Профилактика деменции, вмешательство и уход за больными. </a:t>
            </a:r>
            <a:r>
              <a:rPr lang="ru-RU" dirty="0" err="1"/>
              <a:t>Lancet</a:t>
            </a:r>
            <a:r>
              <a:rPr lang="ru-RU" dirty="0"/>
              <a:t>. 2017;390:62.</a:t>
            </a:r>
          </a:p>
          <a:p>
            <a:r>
              <a:rPr lang="ru-RU" dirty="0"/>
              <a:t>2. Ливингстон Г., </a:t>
            </a:r>
            <a:r>
              <a:rPr lang="ru-RU" dirty="0" err="1"/>
              <a:t>Хантли</a:t>
            </a:r>
            <a:r>
              <a:rPr lang="ru-RU" dirty="0"/>
              <a:t> Дж., </a:t>
            </a:r>
            <a:r>
              <a:rPr lang="ru-RU" dirty="0" err="1"/>
              <a:t>Соммерлад</a:t>
            </a:r>
            <a:r>
              <a:rPr lang="ru-RU" dirty="0"/>
              <a:t> А. и др. Профилактика деменции,</a:t>
            </a:r>
          </a:p>
          <a:p>
            <a:r>
              <a:rPr lang="ru-RU" dirty="0"/>
              <a:t>вмешательство и уход за больными: отчет комиссии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Lancet</a:t>
            </a:r>
            <a:r>
              <a:rPr lang="ru-RU" dirty="0"/>
              <a:t> за 2020 год. Журнал </a:t>
            </a:r>
            <a:r>
              <a:rPr lang="ru-RU" dirty="0" err="1"/>
              <a:t>Lancet</a:t>
            </a:r>
            <a:r>
              <a:rPr lang="ru-RU" dirty="0"/>
              <a:t>.</a:t>
            </a:r>
          </a:p>
          <a:p>
            <a:r>
              <a:rPr lang="ru-RU" dirty="0"/>
              <a:t>2020;396(10248):413-446. </a:t>
            </a:r>
            <a:r>
              <a:rPr lang="ru-RU" dirty="0" err="1"/>
              <a:t>doi</a:t>
            </a:r>
            <a:r>
              <a:rPr lang="ru-RU" dirty="0"/>
              <a:t>: 10.1016/S0140-6736(20)30367-6</a:t>
            </a:r>
          </a:p>
          <a:p>
            <a:r>
              <a:rPr lang="ru-RU" dirty="0"/>
              <a:t>3. </a:t>
            </a:r>
            <a:r>
              <a:rPr lang="ru-RU" dirty="0" err="1"/>
              <a:t>Дуонг</a:t>
            </a:r>
            <a:r>
              <a:rPr lang="ru-RU" dirty="0"/>
              <a:t> С., </a:t>
            </a:r>
            <a:r>
              <a:rPr lang="ru-RU" dirty="0" err="1"/>
              <a:t>Патель</a:t>
            </a:r>
            <a:r>
              <a:rPr lang="ru-RU" dirty="0"/>
              <a:t> Т., </a:t>
            </a:r>
            <a:r>
              <a:rPr lang="ru-RU" dirty="0" err="1"/>
              <a:t>Чанг</a:t>
            </a:r>
            <a:r>
              <a:rPr lang="ru-RU" dirty="0"/>
              <a:t> Ф. Деменция: что нужно знать </a:t>
            </a:r>
            <a:r>
              <a:rPr lang="ru-RU" dirty="0" err="1"/>
              <a:t>фармацевтам.Кан</a:t>
            </a:r>
            <a:r>
              <a:rPr lang="ru-RU" dirty="0"/>
              <a:t> </a:t>
            </a:r>
            <a:r>
              <a:rPr lang="ru-RU" dirty="0" err="1"/>
              <a:t>Фарм</a:t>
            </a:r>
            <a:r>
              <a:rPr lang="ru-RU" dirty="0"/>
              <a:t> Дж. 2017;150:118-129. </a:t>
            </a:r>
            <a:r>
              <a:rPr lang="ru-RU" dirty="0" err="1"/>
              <a:t>doi</a:t>
            </a:r>
            <a:r>
              <a:rPr lang="ru-RU" dirty="0"/>
              <a:t>: 10.1177/1715163517690745</a:t>
            </a:r>
          </a:p>
          <a:p>
            <a:r>
              <a:rPr lang="ru-RU" dirty="0"/>
              <a:t>4. </a:t>
            </a:r>
            <a:r>
              <a:rPr lang="ru-RU" dirty="0" err="1"/>
              <a:t>Тишер</a:t>
            </a:r>
            <a:r>
              <a:rPr lang="ru-RU" dirty="0"/>
              <a:t> А., </a:t>
            </a:r>
            <a:r>
              <a:rPr lang="ru-RU" dirty="0" err="1"/>
              <a:t>Салардини</a:t>
            </a:r>
            <a:r>
              <a:rPr lang="ru-RU" dirty="0"/>
              <a:t> А. Всесторонняя информация о лечении деменции. </a:t>
            </a:r>
            <a:r>
              <a:rPr lang="ru-RU" dirty="0" err="1"/>
              <a:t>Неврол</a:t>
            </a:r>
            <a:r>
              <a:rPr lang="ru-RU" dirty="0"/>
              <a:t> Семин. 2019;39(2):167-178.</a:t>
            </a:r>
          </a:p>
          <a:p>
            <a:r>
              <a:rPr lang="ru-RU" dirty="0"/>
              <a:t>5. Рабинович Г. Д. Противоречия и прогресс в лечении болезни Альцгеймера. —</a:t>
            </a:r>
            <a:r>
              <a:rPr lang="ru-RU" dirty="0" err="1"/>
              <a:t>Адуканумаб</a:t>
            </a:r>
            <a:r>
              <a:rPr lang="ru-RU" dirty="0"/>
              <a:t> одобрен Управлением по санитарному надзору за качеством пищевых продуктов и медикаментов США. N </a:t>
            </a:r>
            <a:r>
              <a:rPr lang="ru-RU" dirty="0" err="1"/>
              <a:t>English</a:t>
            </a:r>
            <a:r>
              <a:rPr lang="ru-RU" dirty="0"/>
              <a:t>, </a:t>
            </a:r>
            <a:r>
              <a:rPr lang="ru-RU" dirty="0" err="1"/>
              <a:t>Med</a:t>
            </a:r>
            <a:r>
              <a:rPr lang="ru-RU" dirty="0"/>
              <a:t>. 2021;385:771-774. doi:10.1056/NEJMp2111320</a:t>
            </a:r>
          </a:p>
          <a:p>
            <a:r>
              <a:rPr lang="ru-RU" dirty="0"/>
              <a:t>6. </a:t>
            </a:r>
            <a:r>
              <a:rPr lang="ru-RU" dirty="0" err="1"/>
              <a:t>Буртшер</a:t>
            </a:r>
            <a:r>
              <a:rPr lang="ru-RU" dirty="0"/>
              <a:t> Дж., </a:t>
            </a:r>
            <a:r>
              <a:rPr lang="ru-RU" dirty="0" err="1"/>
              <a:t>Маллет</a:t>
            </a:r>
            <a:r>
              <a:rPr lang="ru-RU" dirty="0"/>
              <a:t> Р.Т., </a:t>
            </a:r>
            <a:r>
              <a:rPr lang="ru-RU" dirty="0" err="1"/>
              <a:t>Буртшер</a:t>
            </a:r>
            <a:r>
              <a:rPr lang="ru-RU" dirty="0"/>
              <a:t> М., Милле Г.П. Гипоксия и старение мозга: </a:t>
            </a:r>
            <a:r>
              <a:rPr lang="ru-RU" dirty="0" err="1"/>
              <a:t>нейродегенерация</a:t>
            </a:r>
            <a:r>
              <a:rPr lang="ru-RU" dirty="0"/>
              <a:t> или </a:t>
            </a:r>
            <a:r>
              <a:rPr lang="ru-RU" dirty="0" err="1"/>
              <a:t>нейропротекция</a:t>
            </a:r>
            <a:r>
              <a:rPr lang="ru-RU" dirty="0"/>
              <a:t>? Обзор старения.2021;68:101343. </a:t>
            </a:r>
            <a:r>
              <a:rPr lang="ru-RU" dirty="0" err="1"/>
              <a:t>doi</a:t>
            </a:r>
            <a:r>
              <a:rPr lang="ru-RU" dirty="0"/>
              <a:t>: 10.1016/j.обр.2021.10134315525279, 2023, 9, Загружен с сайта https://alz-journals.onlinelibrary.wiley.com/doi/10.1002/alz.13088 компанией </a:t>
            </a:r>
            <a:r>
              <a:rPr lang="ru-RU" dirty="0" err="1"/>
              <a:t>Novartis</a:t>
            </a:r>
            <a:r>
              <a:rPr lang="ru-RU" dirty="0"/>
              <a:t> </a:t>
            </a:r>
            <a:r>
              <a:rPr lang="ru-RU" dirty="0" err="1"/>
              <a:t>Pharma</a:t>
            </a:r>
            <a:r>
              <a:rPr lang="ru-RU" dirty="0"/>
              <a:t> </a:t>
            </a:r>
            <a:r>
              <a:rPr lang="ru-RU" dirty="0" err="1"/>
              <a:t>Ag</a:t>
            </a:r>
            <a:r>
              <a:rPr lang="ru-RU" dirty="0"/>
              <a:t>, онлайн-библиотека </a:t>
            </a:r>
            <a:r>
              <a:rPr lang="ru-RU" dirty="0" err="1"/>
              <a:t>Wiley</a:t>
            </a:r>
            <a:r>
              <a:rPr lang="ru-RU" dirty="0"/>
              <a:t> [18/04/2024]. Ознакомьтесь с Правилами и условиями (https://onlinelibrary.wiley.com/terms-and-conditions ) в онлайн-библиотеке </a:t>
            </a:r>
            <a:r>
              <a:rPr lang="ru-RU" dirty="0" err="1"/>
              <a:t>Wiley</a:t>
            </a:r>
            <a:r>
              <a:rPr lang="ru-RU" dirty="0"/>
              <a:t> для ознакомления с правилами использования; все статьи регулируются действующей лицензией </a:t>
            </a:r>
            <a:r>
              <a:rPr lang="ru-RU" dirty="0" err="1"/>
              <a:t>Creative</a:t>
            </a:r>
            <a:r>
              <a:rPr lang="ru-RU" dirty="0"/>
              <a:t> </a:t>
            </a:r>
            <a:r>
              <a:rPr lang="ru-RU" dirty="0" err="1"/>
              <a:t>Commons</a:t>
            </a:r>
            <a:endParaRPr lang="ru-RU" dirty="0"/>
          </a:p>
          <a:p>
            <a:r>
              <a:rPr lang="ru-RU" dirty="0"/>
              <a:t>7. </a:t>
            </a:r>
            <a:r>
              <a:rPr lang="ru-RU" dirty="0" err="1"/>
              <a:t>Чапарро</a:t>
            </a:r>
            <a:r>
              <a:rPr lang="ru-RU" dirty="0"/>
              <a:t> С.М., </a:t>
            </a:r>
            <a:r>
              <a:rPr lang="ru-RU" dirty="0" err="1"/>
              <a:t>Сучдев</a:t>
            </a:r>
            <a:r>
              <a:rPr lang="ru-RU" dirty="0"/>
              <a:t> П.С. Эпидемиология, патофизиология и этиология анемии в странах с низким и средним уровнем дохода. Энн Н.И., академик наук. 2019;1450(1):15-31. </a:t>
            </a:r>
            <a:r>
              <a:rPr lang="ru-RU" dirty="0" err="1"/>
              <a:t>doi</a:t>
            </a:r>
            <a:r>
              <a:rPr lang="ru-RU" dirty="0"/>
              <a:t>: 10.1111/nyas.14092</a:t>
            </a:r>
          </a:p>
          <a:p>
            <a:r>
              <a:rPr lang="ru-RU" dirty="0"/>
              <a:t>8. </a:t>
            </a:r>
            <a:r>
              <a:rPr lang="ru-RU" dirty="0" err="1"/>
              <a:t>Уэда</a:t>
            </a:r>
            <a:r>
              <a:rPr lang="ru-RU" dirty="0"/>
              <a:t> К., </a:t>
            </a:r>
            <a:r>
              <a:rPr lang="ru-RU" dirty="0" err="1"/>
              <a:t>Кавано</a:t>
            </a:r>
            <a:r>
              <a:rPr lang="ru-RU" dirty="0"/>
              <a:t> Х., </a:t>
            </a:r>
            <a:r>
              <a:rPr lang="ru-RU" dirty="0" err="1"/>
              <a:t>Хасуо</a:t>
            </a:r>
            <a:r>
              <a:rPr lang="ru-RU" dirty="0"/>
              <a:t> Ю., </a:t>
            </a:r>
            <a:r>
              <a:rPr lang="ru-RU" dirty="0" err="1"/>
              <a:t>Фудзисима</a:t>
            </a:r>
            <a:r>
              <a:rPr lang="ru-RU" dirty="0"/>
              <a:t> М. Распространенность и этиология</a:t>
            </a:r>
          </a:p>
          <a:p>
            <a:r>
              <a:rPr lang="ru-RU" dirty="0"/>
              <a:t>деменции в японском обществе. Инсульт. 1992;23(6):798-803. doi:10.1161/01.STR.23.6.798</a:t>
            </a:r>
          </a:p>
          <a:p>
            <a:r>
              <a:rPr lang="ru-RU" dirty="0"/>
              <a:t>9. </a:t>
            </a:r>
            <a:r>
              <a:rPr lang="ru-RU" dirty="0" err="1"/>
              <a:t>Фаукс</a:t>
            </a:r>
            <a:r>
              <a:rPr lang="ru-RU" dirty="0"/>
              <a:t> Н.Г., </a:t>
            </a:r>
            <a:r>
              <a:rPr lang="ru-RU" dirty="0" err="1"/>
              <a:t>Рембах</a:t>
            </a:r>
            <a:r>
              <a:rPr lang="ru-RU" dirty="0"/>
              <a:t> А., </a:t>
            </a:r>
            <a:r>
              <a:rPr lang="ru-RU" dirty="0" err="1"/>
              <a:t>Уайли</a:t>
            </a:r>
            <a:r>
              <a:rPr lang="ru-RU" dirty="0"/>
              <a:t> Дж. и др. Анемия при болезни </a:t>
            </a:r>
            <a:r>
              <a:rPr lang="ru-RU" dirty="0" err="1"/>
              <a:t>Альцгеймера.Государственная</a:t>
            </a:r>
            <a:r>
              <a:rPr lang="ru-RU" dirty="0"/>
              <a:t> психиатрия. 2014;19(11):1227-1234. </a:t>
            </a:r>
            <a:r>
              <a:rPr lang="ru-RU" dirty="0" err="1"/>
              <a:t>doi</a:t>
            </a:r>
            <a:r>
              <a:rPr lang="ru-RU" dirty="0"/>
              <a:t>: 10.1038/mp.2013.178</a:t>
            </a:r>
          </a:p>
          <a:p>
            <a:r>
              <a:rPr lang="ru-RU" dirty="0"/>
              <a:t>10. </a:t>
            </a:r>
            <a:r>
              <a:rPr lang="ru-RU" dirty="0" err="1"/>
              <a:t>Танигути</a:t>
            </a:r>
            <a:r>
              <a:rPr lang="ru-RU" dirty="0"/>
              <a:t> Ю., </a:t>
            </a:r>
            <a:r>
              <a:rPr lang="ru-RU" dirty="0" err="1"/>
              <a:t>Синкай</a:t>
            </a:r>
            <a:r>
              <a:rPr lang="ru-RU" dirty="0"/>
              <a:t> С., Ниши М. и др. Пищевые </a:t>
            </a:r>
            <a:r>
              <a:rPr lang="ru-RU" dirty="0" err="1"/>
              <a:t>биомаркеры</a:t>
            </a:r>
            <a:r>
              <a:rPr lang="ru-RU" dirty="0"/>
              <a:t> и последующее снижение когнитивных способностей у пожилых японцев, проживающих в </a:t>
            </a:r>
            <a:r>
              <a:rPr lang="ru-RU" dirty="0" err="1"/>
              <a:t>общинах:проспективное</a:t>
            </a:r>
            <a:r>
              <a:rPr lang="ru-RU" dirty="0"/>
              <a:t> исследование. J </a:t>
            </a:r>
            <a:r>
              <a:rPr lang="ru-RU" dirty="0" err="1"/>
              <a:t>Jerontol</a:t>
            </a:r>
            <a:r>
              <a:rPr lang="ru-RU" dirty="0"/>
              <a:t> A </a:t>
            </a:r>
            <a:r>
              <a:rPr lang="ru-RU" dirty="0" err="1"/>
              <a:t>Biol</a:t>
            </a:r>
            <a:r>
              <a:rPr lang="ru-RU" dirty="0"/>
              <a:t> </a:t>
            </a:r>
            <a:r>
              <a:rPr lang="ru-RU" dirty="0" err="1"/>
              <a:t>Sci</a:t>
            </a:r>
            <a:r>
              <a:rPr lang="ru-RU" dirty="0"/>
              <a:t> </a:t>
            </a:r>
            <a:r>
              <a:rPr lang="ru-RU" dirty="0" err="1"/>
              <a:t>Med</a:t>
            </a:r>
            <a:r>
              <a:rPr lang="ru-RU" dirty="0"/>
              <a:t> </a:t>
            </a:r>
            <a:r>
              <a:rPr lang="ru-RU" dirty="0" err="1"/>
              <a:t>Sci</a:t>
            </a:r>
            <a:r>
              <a:rPr lang="ru-RU" dirty="0"/>
              <a:t>. 2014;69(10):1276-1283. </a:t>
            </a:r>
            <a:r>
              <a:rPr lang="ru-RU" dirty="0" err="1"/>
              <a:t>doi</a:t>
            </a:r>
            <a:r>
              <a:rPr lang="ru-RU" dirty="0"/>
              <a:t>: </a:t>
            </a:r>
            <a:r>
              <a:rPr lang="ru-RU" dirty="0" smtClean="0"/>
              <a:t>10.1093/</a:t>
            </a:r>
            <a:r>
              <a:rPr lang="ru-RU" dirty="0" err="1" smtClean="0"/>
              <a:t>gerona</a:t>
            </a:r>
            <a:r>
              <a:rPr lang="ru-RU" dirty="0" smtClean="0"/>
              <a:t>/glt286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63175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7589" y="753377"/>
            <a:ext cx="7211153" cy="540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815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72550" y="145792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Низкий уровень гемоглобина и анемия ассоциированы с когнитивными нарушениями и болезнью Альцгеймера Однако связь других показателей клеток крови с риском развития деменции неизвестна.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https://avatars.dzeninfra.ru/get-zen_doc/10385448/pub_648233d665a8be54b1311682_64823a496d418274f953a1ff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741" y="3022582"/>
            <a:ext cx="5633585" cy="375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82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728" y="956345"/>
            <a:ext cx="5821958" cy="447972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Деменция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неврологическое расстройство, характеризующееся нарушением когнитивных функций в повседневной жизни. </a:t>
            </a: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Распространенность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деменции быстро возрастает по мере старения населения, что создает огромное социальное и экономическое бремя. </a:t>
            </a: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Болезнь Альцгеймера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сосудистая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деменция являются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двумя наиболее распространенными подтипами деменции. </a:t>
            </a: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Гипоксия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широко известна как причина хронических заболеваний головного мозга, включая деменцию.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Анемия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распространенной причиной гипоксии головного мозга, и, как сообщается, ее частота увеличивается с возрастом, что делает ее модифицируемым фактором риска в пожилом возрасте. </a:t>
            </a: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того, показатели размера эритроцитов, их количества и функции переноса кислорода также играют важную роль в прогнозировании деменции.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215" y="1108045"/>
            <a:ext cx="5322840" cy="411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146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4486671"/>
              </p:ext>
            </p:extLst>
          </p:nvPr>
        </p:nvGraphicFramePr>
        <p:xfrm>
          <a:off x="352338" y="469783"/>
          <a:ext cx="11190912" cy="2718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7834">
                  <a:extLst>
                    <a:ext uri="{9D8B030D-6E8A-4147-A177-3AD203B41FA5}">
                      <a16:colId xmlns:a16="http://schemas.microsoft.com/office/drawing/2014/main" val="435656811"/>
                    </a:ext>
                  </a:extLst>
                </a:gridCol>
                <a:gridCol w="6493078">
                  <a:extLst>
                    <a:ext uri="{9D8B030D-6E8A-4147-A177-3AD203B41FA5}">
                      <a16:colId xmlns:a16="http://schemas.microsoft.com/office/drawing/2014/main" val="2111558015"/>
                    </a:ext>
                  </a:extLst>
                </a:gridCol>
              </a:tblGrid>
              <a:tr h="2718034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Методы: 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исследование были </a:t>
                      </a:r>
                    </a:p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включены 330 448 участников из </a:t>
                      </a:r>
                    </a:p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британского биобанка</a:t>
                      </a:r>
                    </a:p>
                    <a:p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исследования линейных и нелинейных ассоциаций    были использованы модели Кокса и ограниченного кубического сплайна. Для выявления причинно-следственных связей использовался менделеевский </a:t>
                      </a:r>
                      <a:r>
                        <a:rPr lang="ru-RU" sz="20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рандомизационный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анализ. Модели линейной регрессии были использованы для изучения потенциальных механизмов, управляемых структурами головного мозга. </a:t>
                      </a:r>
                    </a:p>
                    <a:p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7754116"/>
                  </a:ext>
                </a:extLst>
              </a:tr>
            </a:tbl>
          </a:graphicData>
        </a:graphic>
      </p:graphicFrame>
      <p:pic>
        <p:nvPicPr>
          <p:cNvPr id="2050" name="Picture 2" descr="https://cf2.ppt-online.org/files2/slide/b/bxJ1uk3CBh80HLcsErXVyTWliKIOwMmFgoUYt2/slide-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519" y="3099034"/>
            <a:ext cx="4622333" cy="3462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381" y="3099034"/>
            <a:ext cx="4067175" cy="3048000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342349"/>
              </p:ext>
            </p:extLst>
          </p:nvPr>
        </p:nvGraphicFramePr>
        <p:xfrm>
          <a:off x="218114" y="536895"/>
          <a:ext cx="4387442" cy="2080470"/>
        </p:xfrm>
        <a:graphic>
          <a:graphicData uri="http://schemas.openxmlformats.org/drawingml/2006/table">
            <a:tbl>
              <a:tblPr/>
              <a:tblGrid>
                <a:gridCol w="4387442">
                  <a:extLst>
                    <a:ext uri="{9D8B030D-6E8A-4147-A177-3AD203B41FA5}">
                      <a16:colId xmlns:a16="http://schemas.microsoft.com/office/drawing/2014/main" val="2105677602"/>
                    </a:ext>
                  </a:extLst>
                </a:gridCol>
              </a:tblGrid>
              <a:tr h="208047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2753650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455593"/>
              </p:ext>
            </p:extLst>
          </p:nvPr>
        </p:nvGraphicFramePr>
        <p:xfrm>
          <a:off x="4605557" y="536895"/>
          <a:ext cx="6845416" cy="2080470"/>
        </p:xfrm>
        <a:graphic>
          <a:graphicData uri="http://schemas.openxmlformats.org/drawingml/2006/table">
            <a:tbl>
              <a:tblPr/>
              <a:tblGrid>
                <a:gridCol w="6845416">
                  <a:extLst>
                    <a:ext uri="{9D8B030D-6E8A-4147-A177-3AD203B41FA5}">
                      <a16:colId xmlns:a16="http://schemas.microsoft.com/office/drawing/2014/main" val="2457148740"/>
                    </a:ext>
                  </a:extLst>
                </a:gridCol>
              </a:tblGrid>
              <a:tr h="208047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25095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8290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9357" y="516126"/>
            <a:ext cx="10515600" cy="1325563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9578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111389"/>
              </p:ext>
            </p:extLst>
          </p:nvPr>
        </p:nvGraphicFramePr>
        <p:xfrm>
          <a:off x="727394" y="2175437"/>
          <a:ext cx="10277563" cy="2937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4859">
                  <a:extLst>
                    <a:ext uri="{9D8B030D-6E8A-4147-A177-3AD203B41FA5}">
                      <a16:colId xmlns:a16="http://schemas.microsoft.com/office/drawing/2014/main" val="2247661866"/>
                    </a:ext>
                  </a:extLst>
                </a:gridCol>
                <a:gridCol w="2474752">
                  <a:extLst>
                    <a:ext uri="{9D8B030D-6E8A-4147-A177-3AD203B41FA5}">
                      <a16:colId xmlns:a16="http://schemas.microsoft.com/office/drawing/2014/main" val="2003821385"/>
                    </a:ext>
                  </a:extLst>
                </a:gridCol>
                <a:gridCol w="2650921">
                  <a:extLst>
                    <a:ext uri="{9D8B030D-6E8A-4147-A177-3AD203B41FA5}">
                      <a16:colId xmlns:a16="http://schemas.microsoft.com/office/drawing/2014/main" val="3195320874"/>
                    </a:ext>
                  </a:extLst>
                </a:gridCol>
                <a:gridCol w="2567031">
                  <a:extLst>
                    <a:ext uri="{9D8B030D-6E8A-4147-A177-3AD203B41FA5}">
                      <a16:colId xmlns:a16="http://schemas.microsoft.com/office/drawing/2014/main" val="1019672589"/>
                    </a:ext>
                  </a:extLst>
                </a:gridCol>
              </a:tblGrid>
              <a:tr h="29379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среднем за 9 лет наблюдения у 6833 участников развилась деменция.</a:t>
                      </a:r>
                    </a:p>
                    <a:p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показателей, касающихся эритроцитов, незрелых эритроцитов и лейкоцитов, были связаны с риском развития деменции.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Анемия была связана с повышением риска развития деменции на 56%. </a:t>
                      </a:r>
                    </a:p>
                    <a:p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гемоглобина и ширина распределения эритроцитов были </a:t>
                      </a:r>
                      <a:r>
                        <a:rPr lang="ru-RU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причинно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связаны с болезнью Альцгеймера. </a:t>
                      </a:r>
                    </a:p>
                    <a:p>
                      <a:endParaRPr lang="ru-RU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9657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0370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моменты: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1746358"/>
              </p:ext>
            </p:extLst>
          </p:nvPr>
        </p:nvGraphicFramePr>
        <p:xfrm>
          <a:off x="1467374" y="2110850"/>
          <a:ext cx="9522204" cy="29812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6559">
                  <a:extLst>
                    <a:ext uri="{9D8B030D-6E8A-4147-A177-3AD203B41FA5}">
                      <a16:colId xmlns:a16="http://schemas.microsoft.com/office/drawing/2014/main" val="1866942344"/>
                    </a:ext>
                  </a:extLst>
                </a:gridCol>
                <a:gridCol w="3394606">
                  <a:extLst>
                    <a:ext uri="{9D8B030D-6E8A-4147-A177-3AD203B41FA5}">
                      <a16:colId xmlns:a16="http://schemas.microsoft.com/office/drawing/2014/main" val="3522920134"/>
                    </a:ext>
                  </a:extLst>
                </a:gridCol>
                <a:gridCol w="3171039">
                  <a:extLst>
                    <a:ext uri="{9D8B030D-6E8A-4147-A177-3AD203B41FA5}">
                      <a16:colId xmlns:a16="http://schemas.microsoft.com/office/drawing/2014/main" val="1894739359"/>
                    </a:ext>
                  </a:extLst>
                </a:gridCol>
              </a:tblGrid>
              <a:tr h="2981267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Процентный показатель гематокрита, средний объем эритроцитов, критический уровень тромбоцитов и средний объем тромбоцитов имели U-образную связь с риском развития деменции.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гемоглобина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ширина распределения эритроцитов оказывали причинно-следственное влияние на риск развития болезни Альцгеймера.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Гипертоническая болезнь и анемия были связаны с изменениями структуры мозга.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617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1748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1756" y="-78778"/>
            <a:ext cx="10515600" cy="1325563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показали: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0146695"/>
              </p:ext>
            </p:extLst>
          </p:nvPr>
        </p:nvGraphicFramePr>
        <p:xfrm>
          <a:off x="754308" y="995115"/>
          <a:ext cx="10939944" cy="4768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4986">
                  <a:extLst>
                    <a:ext uri="{9D8B030D-6E8A-4147-A177-3AD203B41FA5}">
                      <a16:colId xmlns:a16="http://schemas.microsoft.com/office/drawing/2014/main" val="3241668371"/>
                    </a:ext>
                  </a:extLst>
                </a:gridCol>
                <a:gridCol w="2734986">
                  <a:extLst>
                    <a:ext uri="{9D8B030D-6E8A-4147-A177-3AD203B41FA5}">
                      <a16:colId xmlns:a16="http://schemas.microsoft.com/office/drawing/2014/main" val="1675731741"/>
                    </a:ext>
                  </a:extLst>
                </a:gridCol>
                <a:gridCol w="2734986">
                  <a:extLst>
                    <a:ext uri="{9D8B030D-6E8A-4147-A177-3AD203B41FA5}">
                      <a16:colId xmlns:a16="http://schemas.microsoft.com/office/drawing/2014/main" val="2014206397"/>
                    </a:ext>
                  </a:extLst>
                </a:gridCol>
                <a:gridCol w="2734986">
                  <a:extLst>
                    <a:ext uri="{9D8B030D-6E8A-4147-A177-3AD203B41FA5}">
                      <a16:colId xmlns:a16="http://schemas.microsoft.com/office/drawing/2014/main" val="2576603437"/>
                    </a:ext>
                  </a:extLst>
                </a:gridCol>
              </a:tblGrid>
              <a:tr h="4768122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 процент гематокрита, средняя концентрация гемоглобина в эритроците  изменяется у пациентов с когнитивными нарушениями. Также исследования доказывают, что снижение уровня эритроцитов, гемоглобина, ширины распределения эритроцитов и среднее содержание гемоглобина в эритроците ассоциировано с когнитивным дефицитом и деменцией. 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 же время функциональный периферический иммунитет важен для гомеостаза мозга. При патологических состояниях проницаемость гематоэнцефалического барьера и инфильтрация иммунными клетками могут способствовать развитию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нейродегенеративных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заболеваний в результате окислительного стресса,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митохондриальной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дисфункции и нарушения клеточного цикла. 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Имеющиеся данные свидетельствуют о том, что повышение уровня маркеров врожденного иммунитета, включая нейтрофилы, связано с более высоким риском развития деменции, в то время как повышение уровня маркеров адаптивного иммунитета, включая лимфоциты, вместо этого оказывает защитное действие при деменции. 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Взаимодействие между тромбоцитами, эндотелиальными клетками и лейкоцитами может стимулировать секрецию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провоспалительных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цитокинов и вызывать нарушение мозгового кровообращения, способствующего развитию деменции. Перекрестное исследование показало, что средний объем тромбоцитов и ширина распределения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тромбоцитов уменьшились как при сосудистой деменции, так и при болезни Альцгеймера. 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9883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7101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421" r="16342" b="1496"/>
          <a:stretch/>
        </p:blipFill>
        <p:spPr>
          <a:xfrm>
            <a:off x="1468074" y="552880"/>
            <a:ext cx="9202722" cy="630512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74119" y="319333"/>
            <a:ext cx="44844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 и исследуемая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популяция.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Статистический анализ.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65283" y="183548"/>
            <a:ext cx="777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РИСУНОК 1. Технологическая схема проектирования исследования.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01187" y="6455809"/>
            <a:ext cx="19418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APOE –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аполипопротеин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34224" y="6455809"/>
            <a:ext cx="40310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75810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</TotalTime>
  <Words>2431</Words>
  <Application>Microsoft Office PowerPoint</Application>
  <PresentationFormat>Широкоэкранный</PresentationFormat>
  <Paragraphs>112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Тема Office</vt:lpstr>
      <vt:lpstr>Федеральное государственное бюджетное образовательное учреждение высшего образования               «Красноярский государственный медицинский университет имени профессора В.Ф. Войно-Ясенецкого»   Министерства здравоохранения России.</vt:lpstr>
      <vt:lpstr>Презентация PowerPoint</vt:lpstr>
      <vt:lpstr>    Введение:   Низкий уровень гемоглобина и анемия ассоциированы с когнитивными нарушениями и болезнью Альцгеймера Однако связь других показателей клеток крови с риском развития деменции неизвестна.  </vt:lpstr>
      <vt:lpstr>Презентация PowerPoint</vt:lpstr>
      <vt:lpstr>Презентация PowerPoint</vt:lpstr>
      <vt:lpstr>Результаты:  </vt:lpstr>
      <vt:lpstr>Основные моменты:</vt:lpstr>
      <vt:lpstr>Исследования показали:</vt:lpstr>
      <vt:lpstr>Презентация PowerPoint</vt:lpstr>
      <vt:lpstr> Показатели клеток крови: Все показатели, включенные в этот анализ, были взяты из базового посещения, а затем разделены на три категории</vt:lpstr>
      <vt:lpstr>Презентация PowerPoint</vt:lpstr>
      <vt:lpstr>Классификация анемии была основана на мировых стандартах.</vt:lpstr>
      <vt:lpstr>При применении критериев ВОЗ для определения анемии по сравнению с лицами без анемии у лиц с анемией был на 56% выше риск развития деменции в модели I (ОР 1,56, 95% ДИ: 1,41–1,72, P &lt; 0,001; Таблица 2) и на 32% более высокий риск в модели II (ОР 1,32, 95% ДИ: 1,19–1,47, Р &lt; 0,001; Таблица 2). </vt:lpstr>
      <vt:lpstr> Показатели клеток крови и риск развития деменции </vt:lpstr>
      <vt:lpstr>Презентация PowerPoint</vt:lpstr>
      <vt:lpstr>Данные визуализации головного мозга(МРТ) </vt:lpstr>
      <vt:lpstr>Презентация PowerPoint</vt:lpstr>
      <vt:lpstr>ОБСУЖДЕНИЕ</vt:lpstr>
      <vt:lpstr>Презентация PowerPoint</vt:lpstr>
      <vt:lpstr>Презентация PowerPoint</vt:lpstr>
      <vt:lpstr>В заключение хотелось бы отметить, что направленность исследования и аналитический подход отличались от предыдущих исследований. </vt:lpstr>
      <vt:lpstr>ЗАКЛЮЧЕНИЕ </vt:lpstr>
      <vt:lpstr>Список литературы :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Станислав Никитин</dc:creator>
  <cp:lastModifiedBy>Станислав Никитин</cp:lastModifiedBy>
  <cp:revision>101</cp:revision>
  <dcterms:created xsi:type="dcterms:W3CDTF">2024-04-20T12:55:02Z</dcterms:created>
  <dcterms:modified xsi:type="dcterms:W3CDTF">2024-04-22T17:01:12Z</dcterms:modified>
</cp:coreProperties>
</file>