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9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16.01.2021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Выполнила ординатор кафедры травматология, </a:t>
            </a:r>
          </a:p>
          <a:p>
            <a:r>
              <a:rPr lang="ru-RU" dirty="0" smtClean="0"/>
              <a:t>ор</a:t>
            </a:r>
            <a:r>
              <a:rPr lang="ru-RU" dirty="0" smtClean="0"/>
              <a:t>т</a:t>
            </a:r>
            <a:r>
              <a:rPr lang="ru-RU" dirty="0" smtClean="0"/>
              <a:t>опедии </a:t>
            </a:r>
            <a:r>
              <a:rPr lang="ru-RU" dirty="0" smtClean="0"/>
              <a:t>и нейрохирургии с курсом ПО </a:t>
            </a:r>
            <a:endParaRPr lang="ru-RU" dirty="0" smtClean="0"/>
          </a:p>
          <a:p>
            <a:r>
              <a:rPr lang="ru-RU" dirty="0" err="1" smtClean="0"/>
              <a:t>Суняйкина</a:t>
            </a:r>
            <a:r>
              <a:rPr lang="ru-RU" dirty="0" smtClean="0"/>
              <a:t> К.С.</a:t>
            </a:r>
          </a:p>
          <a:p>
            <a:r>
              <a:rPr lang="ru-RU" dirty="0" smtClean="0"/>
              <a:t>1 </a:t>
            </a:r>
            <a:r>
              <a:rPr lang="ru-RU" dirty="0" err="1" smtClean="0"/>
              <a:t>годобучения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Типы нарушения осанки.</a:t>
            </a:r>
            <a:br>
              <a:rPr lang="ru-RU" dirty="0" smtClean="0"/>
            </a:br>
            <a:r>
              <a:rPr lang="ru-RU" dirty="0" smtClean="0"/>
              <a:t>Сколиоз.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128698"/>
          </a:xfrm>
        </p:spPr>
        <p:txBody>
          <a:bodyPr>
            <a:normAutofit/>
          </a:bodyPr>
          <a:lstStyle/>
          <a:p>
            <a:r>
              <a:rPr lang="ru-RU" dirty="0" smtClean="0"/>
              <a:t>Причины развития сколиоза: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1.Диспластические </a:t>
            </a:r>
            <a:r>
              <a:rPr lang="ru-RU" dirty="0" smtClean="0"/>
              <a:t>изменения </a:t>
            </a:r>
            <a:r>
              <a:rPr lang="ru-RU" dirty="0" smtClean="0"/>
              <a:t>спинного </a:t>
            </a:r>
            <a:r>
              <a:rPr lang="ru-RU" dirty="0" err="1" smtClean="0"/>
              <a:t>мозга,позвоночника,межпозвоночных</a:t>
            </a:r>
            <a:r>
              <a:rPr lang="ru-RU" dirty="0" smtClean="0"/>
              <a:t> </a:t>
            </a:r>
            <a:r>
              <a:rPr lang="ru-RU" dirty="0" smtClean="0"/>
              <a:t>дисков.</a:t>
            </a:r>
          </a:p>
          <a:p>
            <a:r>
              <a:rPr lang="ru-RU" dirty="0" smtClean="0"/>
              <a:t>2.Обменно-гормональные патологии </a:t>
            </a:r>
          </a:p>
          <a:p>
            <a:pPr>
              <a:buNone/>
            </a:pPr>
            <a:r>
              <a:rPr lang="ru-RU" dirty="0" smtClean="0"/>
              <a:t>(гормональные нарушения)</a:t>
            </a:r>
          </a:p>
          <a:p>
            <a:r>
              <a:rPr lang="ru-RU" dirty="0" smtClean="0"/>
              <a:t>3.Статико-динамические нарушения.</a:t>
            </a:r>
          </a:p>
          <a:p>
            <a:pPr>
              <a:buNone/>
            </a:pPr>
            <a:r>
              <a:rPr lang="ru-RU" dirty="0" smtClean="0"/>
              <a:t>(нарушения осанки)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128698"/>
          </a:xfrm>
        </p:spPr>
        <p:txBody>
          <a:bodyPr>
            <a:normAutofit/>
          </a:bodyPr>
          <a:lstStyle/>
          <a:p>
            <a:r>
              <a:rPr lang="ru-RU" dirty="0" smtClean="0"/>
              <a:t>Классификация </a:t>
            </a:r>
            <a:r>
              <a:rPr lang="ru-RU" dirty="0" err="1" smtClean="0"/>
              <a:t>Кобба</a:t>
            </a:r>
            <a:r>
              <a:rPr lang="ru-RU" dirty="0" smtClean="0"/>
              <a:t> (1958):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 </a:t>
            </a:r>
            <a:r>
              <a:rPr lang="ru-RU" dirty="0" err="1" smtClean="0"/>
              <a:t>Миопатические</a:t>
            </a:r>
            <a:r>
              <a:rPr lang="ru-RU" dirty="0" smtClean="0"/>
              <a:t> сколиозы</a:t>
            </a:r>
            <a:r>
              <a:rPr lang="ru-RU" dirty="0" smtClean="0"/>
              <a:t>. В </a:t>
            </a:r>
            <a:r>
              <a:rPr lang="ru-RU" dirty="0" smtClean="0"/>
              <a:t>основе лежит </a:t>
            </a:r>
            <a:r>
              <a:rPr lang="ru-RU" dirty="0" smtClean="0"/>
              <a:t>недостаточность </a:t>
            </a:r>
            <a:r>
              <a:rPr lang="ru-RU" dirty="0" smtClean="0"/>
              <a:t>развития мышечной ткани и </a:t>
            </a:r>
            <a:r>
              <a:rPr lang="ru-RU" dirty="0" smtClean="0"/>
              <a:t>связочного </a:t>
            </a:r>
            <a:r>
              <a:rPr lang="ru-RU" dirty="0" smtClean="0"/>
              <a:t>аппарата.</a:t>
            </a:r>
          </a:p>
          <a:p>
            <a:r>
              <a:rPr lang="ru-RU" dirty="0" smtClean="0"/>
              <a:t> </a:t>
            </a:r>
            <a:r>
              <a:rPr lang="ru-RU" dirty="0" smtClean="0"/>
              <a:t>Невротические сколиозы. На почве полиомиелита, </a:t>
            </a:r>
            <a:r>
              <a:rPr lang="ru-RU" dirty="0" smtClean="0"/>
              <a:t>сирингомиелии </a:t>
            </a:r>
            <a:r>
              <a:rPr lang="ru-RU" dirty="0" smtClean="0"/>
              <a:t>и т.д.</a:t>
            </a:r>
          </a:p>
          <a:p>
            <a:r>
              <a:rPr lang="ru-RU" dirty="0" smtClean="0"/>
              <a:t> </a:t>
            </a:r>
            <a:r>
              <a:rPr lang="ru-RU" dirty="0" smtClean="0"/>
              <a:t>Аномалии развития позвоночника и ребер – костные </a:t>
            </a:r>
            <a:r>
              <a:rPr lang="ru-RU" dirty="0" err="1" smtClean="0"/>
              <a:t>диспластические</a:t>
            </a:r>
            <a:r>
              <a:rPr lang="ru-RU" dirty="0" smtClean="0"/>
              <a:t> </a:t>
            </a:r>
            <a:r>
              <a:rPr lang="ru-RU" dirty="0" smtClean="0"/>
              <a:t>изменения.</a:t>
            </a:r>
          </a:p>
          <a:p>
            <a:r>
              <a:rPr lang="ru-RU" dirty="0" smtClean="0"/>
              <a:t> </a:t>
            </a:r>
            <a:r>
              <a:rPr lang="ru-RU" dirty="0" smtClean="0"/>
              <a:t>Сколиозы, обусловленные заболеваниями грудной </a:t>
            </a:r>
            <a:r>
              <a:rPr lang="ru-RU" dirty="0" smtClean="0"/>
              <a:t>клетки</a:t>
            </a:r>
            <a:r>
              <a:rPr lang="ru-RU" dirty="0" smtClean="0"/>
              <a:t>, нарушающими статику позвоночника (рубцы </a:t>
            </a:r>
            <a:r>
              <a:rPr lang="ru-RU" dirty="0" smtClean="0"/>
              <a:t>после </a:t>
            </a:r>
            <a:r>
              <a:rPr lang="ru-RU" dirty="0" smtClean="0"/>
              <a:t>эмпиемы, ожогов)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Идиопатические</a:t>
            </a:r>
            <a:r>
              <a:rPr lang="ru-RU" dirty="0" smtClean="0"/>
              <a:t> сколиозы – без установленной </a:t>
            </a:r>
            <a:r>
              <a:rPr lang="ru-RU" dirty="0" smtClean="0"/>
              <a:t>этиологии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128698"/>
          </a:xfrm>
        </p:spPr>
        <p:txBody>
          <a:bodyPr>
            <a:normAutofit/>
          </a:bodyPr>
          <a:lstStyle/>
          <a:p>
            <a:r>
              <a:rPr lang="ru-RU" dirty="0" smtClean="0"/>
              <a:t>Виды сколиоза: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S-образный </a:t>
            </a:r>
            <a:r>
              <a:rPr lang="ru-RU" dirty="0" smtClean="0"/>
              <a:t>компрессионный:</a:t>
            </a:r>
          </a:p>
          <a:p>
            <a:r>
              <a:rPr lang="ru-RU" dirty="0" smtClean="0"/>
              <a:t>-правосторонний;</a:t>
            </a:r>
          </a:p>
          <a:p>
            <a:r>
              <a:rPr lang="ru-RU" dirty="0" smtClean="0"/>
              <a:t>-левосторонний.</a:t>
            </a:r>
          </a:p>
          <a:p>
            <a:r>
              <a:rPr lang="ru-RU" dirty="0" smtClean="0"/>
              <a:t>Вовлекаются :</a:t>
            </a:r>
          </a:p>
          <a:p>
            <a:r>
              <a:rPr lang="ru-RU" dirty="0" smtClean="0"/>
              <a:t>-шейно-грудной</a:t>
            </a:r>
          </a:p>
          <a:p>
            <a:r>
              <a:rPr lang="ru-RU" dirty="0" smtClean="0"/>
              <a:t>-пояснично-грудной</a:t>
            </a:r>
          </a:p>
          <a:p>
            <a:r>
              <a:rPr lang="ru-RU" dirty="0" smtClean="0"/>
              <a:t>-поясничный отделы </a:t>
            </a:r>
          </a:p>
          <a:p>
            <a:r>
              <a:rPr lang="ru-RU" dirty="0" smtClean="0"/>
              <a:t>позвоночника</a:t>
            </a:r>
          </a:p>
          <a:p>
            <a:r>
              <a:rPr lang="ru-RU" dirty="0" err="1" smtClean="0"/>
              <a:t>С-образный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700202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Этиологически</a:t>
            </a:r>
            <a:r>
              <a:rPr lang="ru-RU" dirty="0" smtClean="0"/>
              <a:t> различают сколиозы врожденные</a:t>
            </a:r>
            <a:br>
              <a:rPr lang="ru-RU" dirty="0" smtClean="0"/>
            </a:br>
            <a:r>
              <a:rPr lang="ru-RU" dirty="0" smtClean="0"/>
              <a:t>(классификация </a:t>
            </a:r>
            <a:r>
              <a:rPr lang="ru-RU" dirty="0" err="1" smtClean="0"/>
              <a:t>Чаклина</a:t>
            </a:r>
            <a:r>
              <a:rPr lang="ru-RU" dirty="0" smtClean="0"/>
              <a:t>):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1.Врожденный </a:t>
            </a:r>
            <a:r>
              <a:rPr lang="ru-RU" dirty="0" smtClean="0"/>
              <a:t>сколиоз</a:t>
            </a:r>
          </a:p>
          <a:p>
            <a:r>
              <a:rPr lang="ru-RU" dirty="0" err="1" smtClean="0"/>
              <a:t>недорозвитие</a:t>
            </a:r>
            <a:r>
              <a:rPr lang="ru-RU" dirty="0" smtClean="0"/>
              <a:t>;</a:t>
            </a:r>
          </a:p>
          <a:p>
            <a:r>
              <a:rPr lang="ru-RU" dirty="0" smtClean="0"/>
              <a:t>клиновидная </a:t>
            </a:r>
            <a:r>
              <a:rPr lang="ru-RU" dirty="0" smtClean="0"/>
              <a:t>их форма;</a:t>
            </a:r>
          </a:p>
          <a:p>
            <a:r>
              <a:rPr lang="ru-RU" dirty="0" smtClean="0"/>
              <a:t>добавочные </a:t>
            </a:r>
            <a:r>
              <a:rPr lang="ru-RU" dirty="0" smtClean="0"/>
              <a:t>позвонки и т.д.</a:t>
            </a:r>
          </a:p>
          <a:p>
            <a:r>
              <a:rPr lang="ru-RU" dirty="0" smtClean="0"/>
              <a:t>2.Нейро-диспластический.</a:t>
            </a:r>
          </a:p>
          <a:p>
            <a:r>
              <a:rPr lang="ru-RU" dirty="0" smtClean="0"/>
              <a:t>3.Идиопатический.</a:t>
            </a:r>
          </a:p>
          <a:p>
            <a:r>
              <a:rPr lang="ru-RU" dirty="0" smtClean="0"/>
              <a:t>4.Диспластический.</a:t>
            </a:r>
          </a:p>
          <a:p>
            <a:r>
              <a:rPr lang="ru-RU" dirty="0" smtClean="0"/>
              <a:t>5.От разных причин.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128698"/>
          </a:xfrm>
        </p:spPr>
        <p:txBody>
          <a:bodyPr>
            <a:normAutofit/>
          </a:bodyPr>
          <a:lstStyle/>
          <a:p>
            <a:r>
              <a:rPr lang="ru-RU" dirty="0" smtClean="0"/>
              <a:t>К приобретенным сколиозам относятся: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• </a:t>
            </a:r>
            <a:r>
              <a:rPr lang="ru-RU" dirty="0" smtClean="0"/>
              <a:t>Ревматические</a:t>
            </a:r>
          </a:p>
          <a:p>
            <a:r>
              <a:rPr lang="ru-RU" dirty="0" smtClean="0"/>
              <a:t>• Рахитические</a:t>
            </a:r>
          </a:p>
          <a:p>
            <a:r>
              <a:rPr lang="ru-RU" dirty="0" smtClean="0"/>
              <a:t>• Паралитические</a:t>
            </a:r>
          </a:p>
          <a:p>
            <a:r>
              <a:rPr lang="ru-RU" dirty="0" smtClean="0"/>
              <a:t>• </a:t>
            </a:r>
            <a:r>
              <a:rPr lang="ru-RU" dirty="0" smtClean="0"/>
              <a:t>Привычные</a:t>
            </a:r>
            <a:endParaRPr lang="ru-RU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4858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 тяжести (зависимость от угла искривления):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1 </a:t>
            </a:r>
            <a:r>
              <a:rPr lang="ru-RU" dirty="0" smtClean="0"/>
              <a:t>степень: 1 – 10 градусов</a:t>
            </a:r>
          </a:p>
          <a:p>
            <a:r>
              <a:rPr lang="ru-RU" dirty="0" smtClean="0"/>
              <a:t>2 степень: 11 – 30 градусов</a:t>
            </a:r>
          </a:p>
          <a:p>
            <a:r>
              <a:rPr lang="ru-RU" dirty="0" smtClean="0"/>
              <a:t>3 степень: 31 – 60 градусов</a:t>
            </a:r>
          </a:p>
          <a:p>
            <a:r>
              <a:rPr lang="ru-RU" dirty="0" smtClean="0"/>
              <a:t>4 степень: &gt; 61 градуса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зависимости от анатомических </a:t>
            </a:r>
            <a:r>
              <a:rPr lang="ru-RU" dirty="0" smtClean="0"/>
              <a:t>особенностей </a:t>
            </a:r>
            <a:r>
              <a:rPr lang="ru-RU" dirty="0" smtClean="0"/>
              <a:t>бокового искривления </a:t>
            </a:r>
            <a:r>
              <a:rPr lang="ru-RU" dirty="0" smtClean="0"/>
              <a:t>различает </a:t>
            </a:r>
            <a:r>
              <a:rPr lang="ru-RU" dirty="0" smtClean="0"/>
              <a:t>две группы сколиозов:</a:t>
            </a:r>
          </a:p>
          <a:p>
            <a:r>
              <a:rPr lang="ru-RU" dirty="0" smtClean="0"/>
              <a:t> </a:t>
            </a:r>
            <a:r>
              <a:rPr lang="ru-RU" dirty="0" smtClean="0"/>
              <a:t>неструктурные, или простые</a:t>
            </a:r>
          </a:p>
          <a:p>
            <a:r>
              <a:rPr lang="ru-RU" dirty="0" smtClean="0"/>
              <a:t> </a:t>
            </a:r>
            <a:r>
              <a:rPr lang="ru-RU" dirty="0" smtClean="0"/>
              <a:t>структурные, или сложные (</a:t>
            </a:r>
            <a:r>
              <a:rPr lang="ru-RU" dirty="0" err="1" smtClean="0"/>
              <a:t>James</a:t>
            </a:r>
            <a:r>
              <a:rPr lang="ru-RU" dirty="0" smtClean="0"/>
              <a:t>, 1967). </a:t>
            </a:r>
          </a:p>
          <a:p>
            <a:r>
              <a:rPr lang="ru-RU" dirty="0" smtClean="0"/>
              <a:t>Точное разграничение этих групп имеет </a:t>
            </a:r>
            <a:r>
              <a:rPr lang="ru-RU" dirty="0" smtClean="0"/>
              <a:t>большое </a:t>
            </a:r>
            <a:r>
              <a:rPr lang="ru-RU" dirty="0" smtClean="0"/>
              <a:t>клиническое значение, так как </a:t>
            </a:r>
            <a:r>
              <a:rPr lang="ru-RU" dirty="0" smtClean="0"/>
              <a:t>избавляет </a:t>
            </a:r>
            <a:r>
              <a:rPr lang="ru-RU" dirty="0" smtClean="0"/>
              <a:t>многих больных от длительного </a:t>
            </a:r>
            <a:r>
              <a:rPr lang="ru-RU" dirty="0" smtClean="0"/>
              <a:t>ненужного </a:t>
            </a:r>
            <a:r>
              <a:rPr lang="ru-RU" dirty="0" smtClean="0"/>
              <a:t>лечения, а родителей от </a:t>
            </a:r>
            <a:r>
              <a:rPr lang="ru-RU" dirty="0" smtClean="0"/>
              <a:t>необоснованных </a:t>
            </a:r>
            <a:r>
              <a:rPr lang="ru-RU" dirty="0" smtClean="0"/>
              <a:t>волнений. 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41445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Различают пять видов неструктурных </a:t>
            </a:r>
            <a:br>
              <a:rPr lang="ru-RU" dirty="0" smtClean="0"/>
            </a:br>
            <a:r>
              <a:rPr lang="ru-RU" dirty="0" smtClean="0"/>
              <a:t>сколиозов: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err="1" smtClean="0"/>
              <a:t>Осаночный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smtClean="0"/>
              <a:t>Компенсаторный</a:t>
            </a:r>
          </a:p>
          <a:p>
            <a:r>
              <a:rPr lang="ru-RU" dirty="0" smtClean="0"/>
              <a:t> </a:t>
            </a:r>
            <a:r>
              <a:rPr lang="ru-RU" dirty="0" smtClean="0"/>
              <a:t>Рефлекторный (</a:t>
            </a:r>
            <a:r>
              <a:rPr lang="ru-RU" dirty="0" err="1" smtClean="0"/>
              <a:t>люмбишиалгический</a:t>
            </a:r>
            <a:r>
              <a:rPr lang="ru-RU" dirty="0" smtClean="0"/>
              <a:t>)</a:t>
            </a:r>
          </a:p>
          <a:p>
            <a:r>
              <a:rPr lang="ru-RU" dirty="0" smtClean="0"/>
              <a:t> </a:t>
            </a:r>
            <a:r>
              <a:rPr lang="ru-RU" dirty="0" smtClean="0"/>
              <a:t>Воспалительный</a:t>
            </a:r>
          </a:p>
          <a:p>
            <a:r>
              <a:rPr lang="ru-RU" dirty="0" smtClean="0"/>
              <a:t> Истерический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200136"/>
          </a:xfrm>
        </p:spPr>
        <p:txBody>
          <a:bodyPr>
            <a:normAutofit/>
          </a:bodyPr>
          <a:lstStyle/>
          <a:p>
            <a:r>
              <a:rPr lang="ru-RU" dirty="0" smtClean="0"/>
              <a:t>ЛФК при сколиозе.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ЛФК </a:t>
            </a:r>
            <a:r>
              <a:rPr lang="ru-RU" dirty="0" smtClean="0"/>
              <a:t>является важнейшим средством в комплексном лечении </a:t>
            </a:r>
          </a:p>
          <a:p>
            <a:pPr>
              <a:buNone/>
            </a:pPr>
            <a:r>
              <a:rPr lang="ru-RU" dirty="0" err="1" smtClean="0"/>
              <a:t>сколиотической</a:t>
            </a:r>
            <a:r>
              <a:rPr lang="ru-RU" dirty="0" smtClean="0"/>
              <a:t> болезни, обеспечивающее решение следующих </a:t>
            </a:r>
            <a:r>
              <a:rPr lang="ru-RU" dirty="0" smtClean="0"/>
              <a:t>задач</a:t>
            </a:r>
            <a:r>
              <a:rPr lang="ru-RU" dirty="0" smtClean="0"/>
              <a:t>:</a:t>
            </a:r>
          </a:p>
          <a:p>
            <a:r>
              <a:rPr lang="ru-RU" dirty="0" smtClean="0"/>
              <a:t> </a:t>
            </a:r>
            <a:r>
              <a:rPr lang="ru-RU" dirty="0" smtClean="0"/>
              <a:t>Создание условий для восстановления осанки, двигательного </a:t>
            </a:r>
            <a:r>
              <a:rPr lang="ru-RU" dirty="0" smtClean="0"/>
              <a:t>стереотипа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smtClean="0"/>
              <a:t>Увеличение силовой выносливости мышц, коррекция мышечного </a:t>
            </a:r>
            <a:r>
              <a:rPr lang="ru-RU" dirty="0" smtClean="0"/>
              <a:t>дисбаланса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smtClean="0"/>
              <a:t>Стабилизация искривления в возможных пределах.</a:t>
            </a:r>
          </a:p>
          <a:p>
            <a:r>
              <a:rPr lang="ru-RU" dirty="0" smtClean="0"/>
              <a:t> </a:t>
            </a:r>
            <a:r>
              <a:rPr lang="ru-RU" dirty="0" smtClean="0"/>
              <a:t>Восстановление мышечно-суставного чувства и </a:t>
            </a:r>
            <a:r>
              <a:rPr lang="ru-RU" dirty="0" smtClean="0"/>
              <a:t>координационных </a:t>
            </a:r>
            <a:r>
              <a:rPr lang="ru-RU" dirty="0" smtClean="0"/>
              <a:t>возможностей.</a:t>
            </a:r>
          </a:p>
          <a:p>
            <a:r>
              <a:rPr lang="ru-RU" dirty="0" smtClean="0"/>
              <a:t> </a:t>
            </a:r>
            <a:r>
              <a:rPr lang="ru-RU" dirty="0" smtClean="0"/>
              <a:t>Восстановление функциональных возможностей наиболее </a:t>
            </a:r>
            <a:r>
              <a:rPr lang="ru-RU" dirty="0" smtClean="0"/>
              <a:t>важных </a:t>
            </a:r>
            <a:r>
              <a:rPr lang="ru-RU" dirty="0" smtClean="0"/>
              <a:t>систем организма больного ребенка – дыхательной </a:t>
            </a:r>
            <a:r>
              <a:rPr lang="ru-RU" dirty="0" smtClean="0"/>
              <a:t>,</a:t>
            </a:r>
            <a:r>
              <a:rPr lang="ru-RU" dirty="0" err="1" smtClean="0"/>
              <a:t>сердечно-сосудистой</a:t>
            </a:r>
            <a:r>
              <a:rPr lang="ru-RU" dirty="0" smtClean="0"/>
              <a:t>.</a:t>
            </a:r>
          </a:p>
          <a:p>
            <a:r>
              <a:rPr lang="ru-RU" dirty="0" smtClean="0"/>
              <a:t>• Улучшение </a:t>
            </a:r>
            <a:r>
              <a:rPr lang="ru-RU" dirty="0" err="1" smtClean="0"/>
              <a:t>психоэмоционального</a:t>
            </a:r>
            <a:r>
              <a:rPr lang="ru-RU" dirty="0" smtClean="0"/>
              <a:t> тонуса и психосоциальной </a:t>
            </a:r>
          </a:p>
          <a:p>
            <a:pPr>
              <a:buNone/>
            </a:pPr>
            <a:r>
              <a:rPr lang="ru-RU" dirty="0" smtClean="0"/>
              <a:t>адаптации ребенка.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0572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Средства ЛФК - ритмическая гимнастика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• </a:t>
            </a:r>
            <a:r>
              <a:rPr lang="ru-RU" dirty="0" smtClean="0"/>
              <a:t>В подготовительную часть включают несложные </a:t>
            </a:r>
            <a:r>
              <a:rPr lang="ru-RU" dirty="0" err="1" smtClean="0"/>
              <a:t>общеразвивающие</a:t>
            </a:r>
            <a:r>
              <a:rPr lang="ru-RU" dirty="0" smtClean="0"/>
              <a:t> </a:t>
            </a:r>
            <a:r>
              <a:rPr lang="ru-RU" dirty="0" smtClean="0"/>
              <a:t>и корригирующие упражнения, </a:t>
            </a:r>
            <a:r>
              <a:rPr lang="ru-RU" dirty="0" smtClean="0"/>
              <a:t>соответствующие </a:t>
            </a:r>
            <a:r>
              <a:rPr lang="ru-RU" dirty="0" smtClean="0"/>
              <a:t>типу нарушения осанки. Темп выполнения </a:t>
            </a:r>
            <a:r>
              <a:rPr lang="ru-RU" dirty="0" smtClean="0"/>
              <a:t>–медленный</a:t>
            </a:r>
            <a:r>
              <a:rPr lang="ru-RU" dirty="0" smtClean="0"/>
              <a:t>, умеренный и средний. Оптимальная дозировка </a:t>
            </a:r>
            <a:r>
              <a:rPr lang="ru-RU" dirty="0" smtClean="0"/>
              <a:t>упражнений  </a:t>
            </a:r>
            <a:r>
              <a:rPr lang="ru-RU" dirty="0" smtClean="0"/>
              <a:t>– 6–8 повторений. </a:t>
            </a:r>
          </a:p>
          <a:p>
            <a:r>
              <a:rPr lang="ru-RU" dirty="0" smtClean="0"/>
              <a:t>• Основную часть насыщают собственно корригирующими </a:t>
            </a:r>
            <a:r>
              <a:rPr lang="ru-RU" dirty="0" smtClean="0"/>
              <a:t>упражнениями</a:t>
            </a:r>
            <a:r>
              <a:rPr lang="ru-RU" dirty="0" smtClean="0"/>
              <a:t>, большинство из которых должно выполняться в </a:t>
            </a:r>
            <a:r>
              <a:rPr lang="ru-RU" dirty="0" smtClean="0"/>
              <a:t>положении </a:t>
            </a:r>
            <a:r>
              <a:rPr lang="ru-RU" dirty="0" smtClean="0"/>
              <a:t>лежа на спине, на боку и на животе. Темп выполнения </a:t>
            </a:r>
            <a:r>
              <a:rPr lang="ru-RU" dirty="0" smtClean="0"/>
              <a:t>– </a:t>
            </a:r>
            <a:r>
              <a:rPr lang="ru-RU" dirty="0" smtClean="0"/>
              <a:t>медленный, умеренный и средний. Дозировка зависит от </a:t>
            </a:r>
            <a:r>
              <a:rPr lang="ru-RU" dirty="0" smtClean="0"/>
              <a:t>самочувствия </a:t>
            </a:r>
            <a:r>
              <a:rPr lang="ru-RU" dirty="0" smtClean="0"/>
              <a:t>детей, их физической подготовленности и </a:t>
            </a:r>
            <a:r>
              <a:rPr lang="ru-RU" dirty="0" err="1" smtClean="0"/>
              <a:t>усвоенности</a:t>
            </a:r>
            <a:r>
              <a:rPr lang="ru-RU" dirty="0" smtClean="0"/>
              <a:t> </a:t>
            </a:r>
            <a:r>
              <a:rPr lang="ru-RU" dirty="0" smtClean="0"/>
              <a:t>материала. В среднем упражнения повторяют 8–16 </a:t>
            </a:r>
            <a:r>
              <a:rPr lang="ru-RU" dirty="0" smtClean="0"/>
              <a:t>раз</a:t>
            </a:r>
            <a:r>
              <a:rPr lang="ru-RU" dirty="0" smtClean="0"/>
              <a:t>. Все упражнения обязательно выполняются в обе стороны. </a:t>
            </a:r>
          </a:p>
          <a:p>
            <a:r>
              <a:rPr lang="ru-RU" dirty="0" smtClean="0"/>
              <a:t>• Заключительная часть строится из упражнений на расслабление, </a:t>
            </a:r>
            <a:r>
              <a:rPr lang="ru-RU" dirty="0" smtClean="0"/>
              <a:t>выполняемых </a:t>
            </a:r>
            <a:r>
              <a:rPr lang="ru-RU" dirty="0" smtClean="0"/>
              <a:t>в исходных положениях лежа на спине, </a:t>
            </a:r>
            <a:r>
              <a:rPr lang="ru-RU" dirty="0" smtClean="0"/>
              <a:t>дыхательных </a:t>
            </a:r>
            <a:r>
              <a:rPr lang="ru-RU" dirty="0" smtClean="0"/>
              <a:t>и специальных упражнений на ощущение </a:t>
            </a:r>
            <a:r>
              <a:rPr lang="ru-RU" dirty="0" smtClean="0"/>
              <a:t>правильной </a:t>
            </a:r>
            <a:r>
              <a:rPr lang="ru-RU" dirty="0" smtClean="0"/>
              <a:t>осанки. Выполняя упражнения, дети должны дышать </a:t>
            </a:r>
            <a:r>
              <a:rPr lang="ru-RU" dirty="0" smtClean="0"/>
              <a:t>через </a:t>
            </a:r>
            <a:r>
              <a:rPr lang="ru-RU" dirty="0" smtClean="0"/>
              <a:t>нос, не задерживая дыхание. Следует учитывать также, что </a:t>
            </a:r>
            <a:r>
              <a:rPr lang="ru-RU" dirty="0" smtClean="0"/>
              <a:t>формированию </a:t>
            </a:r>
            <a:r>
              <a:rPr lang="ru-RU" dirty="0" smtClean="0"/>
              <a:t>правильной осанки способствуют упражнения с </a:t>
            </a:r>
            <a:r>
              <a:rPr lang="ru-RU" dirty="0" smtClean="0"/>
              <a:t>предметами</a:t>
            </a:r>
            <a:r>
              <a:rPr lang="ru-RU" dirty="0" smtClean="0"/>
              <a:t>. С помощью них можно усилить эффект воздействия </a:t>
            </a:r>
            <a:r>
              <a:rPr lang="ru-RU" dirty="0" smtClean="0"/>
              <a:t>на </a:t>
            </a:r>
            <a:r>
              <a:rPr lang="ru-RU" dirty="0" smtClean="0"/>
              <a:t>отдельные мышечные группы.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Осанкой принято называть </a:t>
            </a:r>
            <a:r>
              <a:rPr lang="ru-RU" dirty="0" smtClean="0"/>
              <a:t> привычную позу непринужденно  стоящего </a:t>
            </a:r>
            <a:r>
              <a:rPr lang="ru-RU" dirty="0" smtClean="0"/>
              <a:t>человека, которую он </a:t>
            </a:r>
          </a:p>
          <a:p>
            <a:pPr>
              <a:buNone/>
            </a:pPr>
            <a:r>
              <a:rPr lang="ru-RU" dirty="0" smtClean="0"/>
              <a:t>принимает без излишнего </a:t>
            </a:r>
            <a:r>
              <a:rPr lang="ru-RU" dirty="0" smtClean="0"/>
              <a:t> мышечного напряжения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Нормальная осанка </a:t>
            </a:r>
            <a:r>
              <a:rPr lang="ru-RU" dirty="0" smtClean="0"/>
              <a:t>характеризуется </a:t>
            </a:r>
            <a:r>
              <a:rPr lang="ru-RU" dirty="0" smtClean="0"/>
              <a:t>симметричным </a:t>
            </a:r>
            <a:r>
              <a:rPr lang="ru-RU" dirty="0" smtClean="0"/>
              <a:t> расположением </a:t>
            </a:r>
            <a:r>
              <a:rPr lang="ru-RU" dirty="0" smtClean="0"/>
              <a:t>частей тела </a:t>
            </a:r>
          </a:p>
          <a:p>
            <a:pPr>
              <a:buNone/>
            </a:pPr>
            <a:r>
              <a:rPr lang="ru-RU" dirty="0" smtClean="0"/>
              <a:t>относительно позвоночника.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200136"/>
          </a:xfrm>
        </p:spPr>
        <p:txBody>
          <a:bodyPr>
            <a:normAutofit/>
          </a:bodyPr>
          <a:lstStyle/>
          <a:p>
            <a:r>
              <a:rPr lang="ru-RU" dirty="0" smtClean="0"/>
              <a:t>Профилактика сколиозов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• </a:t>
            </a:r>
            <a:r>
              <a:rPr lang="ru-RU" dirty="0" smtClean="0"/>
              <a:t>сон на жесткой постели в положении лежа на животе или спине;</a:t>
            </a:r>
          </a:p>
          <a:p>
            <a:r>
              <a:rPr lang="ru-RU" dirty="0" smtClean="0"/>
              <a:t>• правильная и точная коррекция обуви: устранение функционального </a:t>
            </a:r>
            <a:r>
              <a:rPr lang="ru-RU" dirty="0" smtClean="0"/>
              <a:t>укорочения </a:t>
            </a:r>
            <a:r>
              <a:rPr lang="ru-RU" dirty="0" smtClean="0"/>
              <a:t>конечности, возникшее за счет нарушений осанки; </a:t>
            </a:r>
            <a:r>
              <a:rPr lang="ru-RU" dirty="0" smtClean="0"/>
              <a:t>компенсация </a:t>
            </a:r>
            <a:r>
              <a:rPr lang="ru-RU" dirty="0" smtClean="0"/>
              <a:t>дефектов стоп (плоскостопие, косолапость). </a:t>
            </a:r>
          </a:p>
          <a:p>
            <a:r>
              <a:rPr lang="ru-RU" dirty="0" smtClean="0"/>
              <a:t>• организация и строгое соблюдение правильного режима дня (время </a:t>
            </a:r>
            <a:r>
              <a:rPr lang="ru-RU" dirty="0" smtClean="0"/>
              <a:t>сна</a:t>
            </a:r>
            <a:r>
              <a:rPr lang="ru-RU" dirty="0" smtClean="0"/>
              <a:t>, бодрствования, питания и т.д.); </a:t>
            </a:r>
          </a:p>
          <a:p>
            <a:r>
              <a:rPr lang="ru-RU" dirty="0" smtClean="0"/>
              <a:t>• постоянная двигательная активность, включающая прогулки, занятия </a:t>
            </a:r>
            <a:r>
              <a:rPr lang="ru-RU" dirty="0" smtClean="0"/>
              <a:t>физическими </a:t>
            </a:r>
            <a:r>
              <a:rPr lang="ru-RU" dirty="0" smtClean="0"/>
              <a:t>упражнениями, спортом, туризмом, плавание;</a:t>
            </a:r>
          </a:p>
          <a:p>
            <a:r>
              <a:rPr lang="ru-RU" dirty="0" smtClean="0"/>
              <a:t>• отказ от таких вредных привычек, как стояние на одной ноге, </a:t>
            </a:r>
            <a:r>
              <a:rPr lang="ru-RU" dirty="0" smtClean="0"/>
              <a:t>неправильное </a:t>
            </a:r>
            <a:r>
              <a:rPr lang="ru-RU" dirty="0" smtClean="0"/>
              <a:t>положение тела во время сидения (за партой, рабочим </a:t>
            </a:r>
            <a:r>
              <a:rPr lang="ru-RU" dirty="0" smtClean="0"/>
              <a:t>столом</a:t>
            </a:r>
            <a:r>
              <a:rPr lang="ru-RU" dirty="0" smtClean="0"/>
              <a:t>, дома в кресле и т.д.); </a:t>
            </a:r>
          </a:p>
          <a:p>
            <a:r>
              <a:rPr lang="ru-RU" dirty="0" smtClean="0"/>
              <a:t>• контроль за правильной, равномерной нагрузкой на позвоночник при </a:t>
            </a:r>
            <a:r>
              <a:rPr lang="ru-RU" dirty="0" smtClean="0"/>
              <a:t>ношении </a:t>
            </a:r>
            <a:r>
              <a:rPr lang="ru-RU" dirty="0" smtClean="0"/>
              <a:t>рюкзаков, сумок, портфелей и др.;</a:t>
            </a:r>
          </a:p>
          <a:p>
            <a:r>
              <a:rPr lang="ru-RU" dirty="0" smtClean="0"/>
              <a:t>• плавание. </a:t>
            </a:r>
          </a:p>
          <a:p>
            <a:r>
              <a:rPr lang="ru-RU" dirty="0" smtClean="0"/>
              <a:t>• ритмическая гимнастика</a:t>
            </a:r>
          </a:p>
          <a:p>
            <a:pPr>
              <a:buNone/>
            </a:pPr>
            <a:r>
              <a:rPr lang="ru-RU" dirty="0" smtClean="0"/>
              <a:t>Для выработки правильной осанки и профилактики ее нарушений </a:t>
            </a:r>
            <a:r>
              <a:rPr lang="ru-RU" dirty="0" smtClean="0"/>
              <a:t>необходимо </a:t>
            </a:r>
            <a:r>
              <a:rPr lang="ru-RU" dirty="0" smtClean="0"/>
              <a:t>систематически, не менее 3-х раз в неделю тренировать </a:t>
            </a:r>
            <a:r>
              <a:rPr lang="ru-RU" dirty="0" smtClean="0"/>
              <a:t>мышцы </a:t>
            </a:r>
            <a:r>
              <a:rPr lang="ru-RU" dirty="0" smtClean="0"/>
              <a:t>спины и живота. 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Литература:</a:t>
            </a:r>
          </a:p>
          <a:p>
            <a:r>
              <a:rPr lang="ru-RU" dirty="0" smtClean="0"/>
              <a:t>• Большая медицинская энциклопедия том 23 стр. 386-389</a:t>
            </a:r>
          </a:p>
          <a:p>
            <a:r>
              <a:rPr lang="ru-RU" dirty="0" smtClean="0"/>
              <a:t>• </a:t>
            </a:r>
            <a:r>
              <a:rPr lang="ru-RU" dirty="0" err="1" smtClean="0"/>
              <a:t>Ю.И.Курпан</a:t>
            </a:r>
            <a:r>
              <a:rPr lang="ru-RU" dirty="0" smtClean="0"/>
              <a:t>, Е.А. </a:t>
            </a:r>
            <a:r>
              <a:rPr lang="ru-RU" dirty="0" err="1" smtClean="0"/>
              <a:t>Таламбум</a:t>
            </a:r>
            <a:r>
              <a:rPr lang="ru-RU" dirty="0" smtClean="0"/>
              <a:t>, Л.Л. Силин "Движения против </a:t>
            </a:r>
          </a:p>
          <a:p>
            <a:r>
              <a:rPr lang="ru-RU" dirty="0" smtClean="0"/>
              <a:t>остеохондроза позвоночника" - М: Физкультура и спорт, 1987. </a:t>
            </a:r>
          </a:p>
          <a:p>
            <a:r>
              <a:rPr lang="ru-RU" dirty="0" smtClean="0"/>
              <a:t>• Журнал "Здоровье" №1 за 1991 год</a:t>
            </a:r>
          </a:p>
          <a:p>
            <a:r>
              <a:rPr lang="ru-RU" dirty="0" smtClean="0"/>
              <a:t>• Н.А. Касьян "Боль в спине" М: Физкультура и спорт, 1991.</a:t>
            </a:r>
          </a:p>
          <a:p>
            <a:r>
              <a:rPr lang="ru-RU" dirty="0" smtClean="0"/>
              <a:t>• С.Д.Шевченко с </a:t>
            </a:r>
            <a:r>
              <a:rPr lang="ru-RU" dirty="0" err="1" smtClean="0"/>
              <a:t>соав</a:t>
            </a:r>
            <a:r>
              <a:rPr lang="ru-RU" dirty="0" smtClean="0"/>
              <a:t>., Вестник травм. и </a:t>
            </a:r>
            <a:r>
              <a:rPr lang="ru-RU" dirty="0" err="1" smtClean="0"/>
              <a:t>ортоп</a:t>
            </a:r>
            <a:r>
              <a:rPr lang="ru-RU" dirty="0" smtClean="0"/>
              <a:t>. им. </a:t>
            </a:r>
            <a:r>
              <a:rPr lang="ru-RU" dirty="0" err="1" smtClean="0"/>
              <a:t>Н.Н.Приорова</a:t>
            </a:r>
            <a:r>
              <a:rPr lang="ru-RU" dirty="0" smtClean="0"/>
              <a:t>. -1997. N 3.</a:t>
            </a:r>
          </a:p>
          <a:p>
            <a:r>
              <a:rPr lang="ru-RU" dirty="0" smtClean="0"/>
              <a:t>• Бернштейн Н.А. Очерки по физиологии движений и физиологии </a:t>
            </a:r>
          </a:p>
          <a:p>
            <a:r>
              <a:rPr lang="ru-RU" dirty="0" smtClean="0"/>
              <a:t>активности. - М., Медицина, 1966. - 349 с.</a:t>
            </a:r>
          </a:p>
          <a:p>
            <a:r>
              <a:rPr lang="ru-RU" dirty="0" smtClean="0"/>
              <a:t>• Гранит Р. Основы регуляции движений / пер. с англ. - М., Мир, 1973. </a:t>
            </a:r>
          </a:p>
          <a:p>
            <a:r>
              <a:rPr lang="ru-RU" dirty="0" smtClean="0"/>
              <a:t>- 368 с.</a:t>
            </a:r>
          </a:p>
          <a:p>
            <a:r>
              <a:rPr lang="ru-RU" dirty="0" smtClean="0"/>
              <a:t>• </a:t>
            </a:r>
            <a:r>
              <a:rPr lang="ru-RU" dirty="0" err="1" smtClean="0"/>
              <a:t>Угрюмов</a:t>
            </a:r>
            <a:r>
              <a:rPr lang="ru-RU" dirty="0" smtClean="0"/>
              <a:t> В.М. Повреждения позвоночника и спинного мозга и их </a:t>
            </a:r>
          </a:p>
          <a:p>
            <a:r>
              <a:rPr lang="ru-RU" dirty="0" smtClean="0"/>
              <a:t>хирургическое лечение. - М. -Л., </a:t>
            </a:r>
            <a:r>
              <a:rPr lang="ru-RU" dirty="0" err="1" smtClean="0"/>
              <a:t>Медгиз</a:t>
            </a:r>
            <a:r>
              <a:rPr lang="ru-RU" dirty="0" smtClean="0"/>
              <a:t>, 1961.</a:t>
            </a:r>
          </a:p>
          <a:p>
            <a:r>
              <a:rPr lang="ru-RU" dirty="0" smtClean="0"/>
              <a:t>• Физиология движений / под ред. М. А. Алексеева, В. С. Гурфинкеля, </a:t>
            </a:r>
          </a:p>
          <a:p>
            <a:r>
              <a:rPr lang="ru-RU" dirty="0" smtClean="0"/>
              <a:t>П. Г. </a:t>
            </a:r>
            <a:r>
              <a:rPr lang="ru-RU" dirty="0" err="1" smtClean="0"/>
              <a:t>Костюка</a:t>
            </a:r>
            <a:r>
              <a:rPr lang="ru-RU" dirty="0" smtClean="0"/>
              <a:t> и др. - Л., Наука. - 1976. - 375 с.</a:t>
            </a:r>
          </a:p>
          <a:p>
            <a:r>
              <a:rPr lang="ru-RU" dirty="0" smtClean="0"/>
              <a:t>• Опорно-двигательный аппарат, спланхнология, центральная нервная </a:t>
            </a:r>
          </a:p>
          <a:p>
            <a:r>
              <a:rPr lang="ru-RU" dirty="0" smtClean="0"/>
              <a:t>система. Методическое пособие по изучение анатомии человека. </a:t>
            </a:r>
          </a:p>
          <a:p>
            <a:r>
              <a:rPr lang="ru-RU" dirty="0" smtClean="0"/>
              <a:t>Казань, 1972.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smtClean="0"/>
          </a:p>
          <a:p>
            <a:pPr algn="ctr">
              <a:buNone/>
            </a:pPr>
            <a:r>
              <a:rPr lang="ru-RU" smtClean="0"/>
              <a:t>Спасибо за внимание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Нарушения осанки не являются </a:t>
            </a:r>
            <a:r>
              <a:rPr lang="ru-RU" dirty="0" smtClean="0"/>
              <a:t>заболеванием</a:t>
            </a:r>
            <a:r>
              <a:rPr lang="ru-RU" dirty="0" smtClean="0"/>
              <a:t>, но ослабленные </a:t>
            </a:r>
            <a:r>
              <a:rPr lang="ru-RU" dirty="0" smtClean="0"/>
              <a:t>мышцы </a:t>
            </a:r>
            <a:r>
              <a:rPr lang="ru-RU" dirty="0" smtClean="0"/>
              <a:t>спины и живота, плохая </a:t>
            </a:r>
          </a:p>
          <a:p>
            <a:pPr>
              <a:buNone/>
            </a:pPr>
            <a:r>
              <a:rPr lang="ru-RU" dirty="0" smtClean="0"/>
              <a:t> осанка</a:t>
            </a:r>
            <a:r>
              <a:rPr lang="ru-RU" dirty="0" smtClean="0"/>
              <a:t>, выступающие лопатки </a:t>
            </a:r>
            <a:r>
              <a:rPr lang="ru-RU" dirty="0" smtClean="0"/>
              <a:t>являются </a:t>
            </a:r>
            <a:r>
              <a:rPr lang="ru-RU" dirty="0" smtClean="0"/>
              <a:t>предвестниками </a:t>
            </a:r>
            <a:r>
              <a:rPr lang="ru-RU" dirty="0" smtClean="0"/>
              <a:t>появления </a:t>
            </a:r>
            <a:r>
              <a:rPr lang="ru-RU" dirty="0" smtClean="0"/>
              <a:t>сколиоза </a:t>
            </a:r>
            <a:r>
              <a:rPr lang="ru-RU" dirty="0" smtClean="0"/>
              <a:t>и расцениваются </a:t>
            </a:r>
            <a:r>
              <a:rPr lang="ru-RU" dirty="0" smtClean="0"/>
              <a:t>как </a:t>
            </a:r>
            <a:r>
              <a:rPr lang="ru-RU" dirty="0" err="1" smtClean="0"/>
              <a:t>предсколиотическое</a:t>
            </a:r>
            <a:r>
              <a:rPr lang="ru-RU" dirty="0" smtClean="0"/>
              <a:t> </a:t>
            </a:r>
            <a:r>
              <a:rPr lang="ru-RU" dirty="0" smtClean="0"/>
              <a:t>состояние.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343012"/>
          </a:xfrm>
        </p:spPr>
        <p:txBody>
          <a:bodyPr>
            <a:normAutofit/>
          </a:bodyPr>
          <a:lstStyle/>
          <a:p>
            <a:r>
              <a:rPr lang="ru-RU" dirty="0" smtClean="0"/>
              <a:t>Причины нарушения осанки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dirty="0" smtClean="0"/>
              <a:t>Функциональные изменения.</a:t>
            </a:r>
          </a:p>
          <a:p>
            <a:r>
              <a:rPr lang="ru-RU" dirty="0" smtClean="0"/>
              <a:t>Длительное </a:t>
            </a:r>
            <a:r>
              <a:rPr lang="ru-RU" dirty="0" smtClean="0"/>
              <a:t>нахождение в сидячей </a:t>
            </a:r>
            <a:r>
              <a:rPr lang="ru-RU" dirty="0" smtClean="0"/>
              <a:t>позе</a:t>
            </a:r>
            <a:r>
              <a:rPr lang="ru-RU" dirty="0" smtClean="0"/>
              <a:t>.</a:t>
            </a:r>
          </a:p>
          <a:p>
            <a:r>
              <a:rPr lang="ru-RU" dirty="0" smtClean="0"/>
              <a:t>Слабость </a:t>
            </a:r>
            <a:r>
              <a:rPr lang="ru-RU" dirty="0" smtClean="0"/>
              <a:t>мышц и связок.</a:t>
            </a:r>
          </a:p>
          <a:p>
            <a:r>
              <a:rPr lang="ru-RU" dirty="0" smtClean="0"/>
              <a:t>Врожденные </a:t>
            </a:r>
            <a:r>
              <a:rPr lang="ru-RU" dirty="0" smtClean="0"/>
              <a:t>патологии костно-мышечной системы.</a:t>
            </a:r>
          </a:p>
          <a:p>
            <a:r>
              <a:rPr lang="ru-RU" dirty="0" err="1" smtClean="0"/>
              <a:t>Болезни,перенесенные</a:t>
            </a:r>
            <a:r>
              <a:rPr lang="ru-RU" dirty="0" smtClean="0"/>
              <a:t> </a:t>
            </a:r>
            <a:r>
              <a:rPr lang="ru-RU" dirty="0" smtClean="0"/>
              <a:t>в детстве </a:t>
            </a:r>
            <a:r>
              <a:rPr lang="ru-RU" dirty="0" smtClean="0"/>
              <a:t>(</a:t>
            </a:r>
            <a:r>
              <a:rPr lang="ru-RU" dirty="0" smtClean="0"/>
              <a:t>полиомиелит)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200136"/>
          </a:xfrm>
        </p:spPr>
        <p:txBody>
          <a:bodyPr>
            <a:normAutofit/>
          </a:bodyPr>
          <a:lstStyle/>
          <a:p>
            <a:r>
              <a:rPr lang="ru-RU" dirty="0" smtClean="0"/>
              <a:t>Типы нарушений осанки.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Нарушения </a:t>
            </a:r>
            <a:r>
              <a:rPr lang="ru-RU" dirty="0" smtClean="0"/>
              <a:t>осанки в </a:t>
            </a:r>
            <a:r>
              <a:rPr lang="ru-RU" dirty="0" smtClean="0"/>
              <a:t>сагиттальной </a:t>
            </a:r>
            <a:r>
              <a:rPr lang="ru-RU" dirty="0" smtClean="0"/>
              <a:t>плоскости могут </a:t>
            </a:r>
          </a:p>
          <a:p>
            <a:pPr>
              <a:buNone/>
            </a:pPr>
            <a:r>
              <a:rPr lang="ru-RU" dirty="0" smtClean="0"/>
              <a:t>быть вызваны как увеличением, </a:t>
            </a:r>
            <a:r>
              <a:rPr lang="ru-RU" dirty="0" smtClean="0"/>
              <a:t>так и уменьшением физиологических изгибов позвоночника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628764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Нарушения осанки с увеличением </a:t>
            </a:r>
            <a:br>
              <a:rPr lang="ru-RU" sz="3100" dirty="0" smtClean="0"/>
            </a:br>
            <a:r>
              <a:rPr lang="ru-RU" sz="3100" dirty="0" smtClean="0"/>
              <a:t>физиологических изгибов </a:t>
            </a:r>
            <a:br>
              <a:rPr lang="ru-RU" sz="3100" dirty="0" smtClean="0"/>
            </a:br>
            <a:r>
              <a:rPr lang="ru-RU" sz="3100" dirty="0" smtClean="0"/>
              <a:t>позвоночника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• </a:t>
            </a:r>
            <a:r>
              <a:rPr lang="ru-RU" dirty="0" smtClean="0"/>
              <a:t>Сутулая спина – увеличение грудного кифоза </a:t>
            </a:r>
          </a:p>
          <a:p>
            <a:r>
              <a:rPr lang="ru-RU" dirty="0" smtClean="0"/>
              <a:t>с вершиной в верхней части грудного отдела, </a:t>
            </a:r>
          </a:p>
          <a:p>
            <a:r>
              <a:rPr lang="ru-RU" dirty="0" smtClean="0"/>
              <a:t>сочетающееся с уменьшением поясничного </a:t>
            </a:r>
          </a:p>
          <a:p>
            <a:r>
              <a:rPr lang="ru-RU" dirty="0" smtClean="0"/>
              <a:t>лордоза вплоть до его отсутствия.</a:t>
            </a:r>
          </a:p>
          <a:p>
            <a:r>
              <a:rPr lang="ru-RU" dirty="0" smtClean="0"/>
              <a:t>• Круглая спина ( тотальный кифоз ) –</a:t>
            </a:r>
          </a:p>
          <a:p>
            <a:r>
              <a:rPr lang="ru-RU" dirty="0" smtClean="0"/>
              <a:t>увеличение грудного кифоза на протяжении </a:t>
            </a:r>
          </a:p>
          <a:p>
            <a:r>
              <a:rPr lang="ru-RU" dirty="0" smtClean="0"/>
              <a:t>всего грудного отдела почти с полным </a:t>
            </a:r>
          </a:p>
          <a:p>
            <a:r>
              <a:rPr lang="ru-RU" dirty="0" smtClean="0"/>
              <a:t>отсутствием поясничного лордоза. Отклонение </a:t>
            </a:r>
          </a:p>
          <a:p>
            <a:r>
              <a:rPr lang="ru-RU" dirty="0" smtClean="0"/>
              <a:t>центра тяжести от средней линии </a:t>
            </a:r>
          </a:p>
          <a:p>
            <a:r>
              <a:rPr lang="ru-RU" dirty="0" smtClean="0"/>
              <a:t>компенсируется полусогнутым положением </a:t>
            </a:r>
          </a:p>
          <a:p>
            <a:r>
              <a:rPr lang="ru-RU" dirty="0" smtClean="0"/>
              <a:t>коленных суставов.</a:t>
            </a:r>
          </a:p>
          <a:p>
            <a:r>
              <a:rPr lang="ru-RU" dirty="0" smtClean="0"/>
              <a:t>• Кругло-вогнутая (</a:t>
            </a:r>
            <a:r>
              <a:rPr lang="ru-RU" dirty="0" err="1" smtClean="0"/>
              <a:t>кифолордотическая</a:t>
            </a:r>
            <a:r>
              <a:rPr lang="ru-RU" dirty="0" smtClean="0"/>
              <a:t> осанка) </a:t>
            </a:r>
          </a:p>
          <a:p>
            <a:r>
              <a:rPr lang="ru-RU" dirty="0" smtClean="0"/>
              <a:t>– все изгибы позвоночника усилены, увеличен </a:t>
            </a:r>
          </a:p>
          <a:p>
            <a:r>
              <a:rPr lang="ru-RU" dirty="0" smtClean="0"/>
              <a:t>угол наклона таза.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Нарушения осанки с </a:t>
            </a:r>
            <a:r>
              <a:rPr lang="ru-RU" dirty="0" smtClean="0"/>
              <a:t>уменьшением </a:t>
            </a:r>
            <a:r>
              <a:rPr lang="ru-RU" dirty="0" smtClean="0"/>
              <a:t>физиологических </a:t>
            </a:r>
            <a:r>
              <a:rPr lang="ru-RU" dirty="0" smtClean="0"/>
              <a:t>изгибов </a:t>
            </a:r>
            <a:r>
              <a:rPr lang="ru-RU" dirty="0" smtClean="0"/>
              <a:t>позвоночника:</a:t>
            </a:r>
          </a:p>
          <a:p>
            <a:r>
              <a:rPr lang="ru-RU" dirty="0" smtClean="0"/>
              <a:t> </a:t>
            </a:r>
            <a:r>
              <a:rPr lang="ru-RU" dirty="0" smtClean="0"/>
              <a:t>Плоская спина – уменьшение </a:t>
            </a:r>
            <a:r>
              <a:rPr lang="ru-RU" dirty="0" smtClean="0"/>
              <a:t>всех физиологических </a:t>
            </a:r>
            <a:r>
              <a:rPr lang="ru-RU" dirty="0" smtClean="0"/>
              <a:t>изгибов </a:t>
            </a:r>
            <a:r>
              <a:rPr lang="ru-RU" dirty="0" err="1" smtClean="0"/>
              <a:t>позвоночника,наклон</a:t>
            </a:r>
            <a:r>
              <a:rPr lang="ru-RU" dirty="0" smtClean="0"/>
              <a:t> </a:t>
            </a:r>
            <a:r>
              <a:rPr lang="ru-RU" dirty="0" smtClean="0"/>
              <a:t>таза уменьшен.</a:t>
            </a:r>
          </a:p>
          <a:p>
            <a:r>
              <a:rPr lang="ru-RU" dirty="0" smtClean="0"/>
              <a:t> </a:t>
            </a:r>
            <a:r>
              <a:rPr lang="ru-RU" dirty="0" smtClean="0"/>
              <a:t>Плоско-вогнутая спина – уменьшение </a:t>
            </a:r>
            <a:r>
              <a:rPr lang="ru-RU" dirty="0" smtClean="0"/>
              <a:t>грудного </a:t>
            </a:r>
            <a:r>
              <a:rPr lang="ru-RU" dirty="0" smtClean="0"/>
              <a:t>кифоза при несколько </a:t>
            </a:r>
            <a:r>
              <a:rPr lang="ru-RU" dirty="0" smtClean="0"/>
              <a:t>увеличенном </a:t>
            </a:r>
            <a:r>
              <a:rPr lang="ru-RU" dirty="0" smtClean="0"/>
              <a:t>поясничном лордозе из-за </a:t>
            </a:r>
            <a:r>
              <a:rPr lang="ru-RU" dirty="0" smtClean="0"/>
              <a:t>значительного </a:t>
            </a:r>
            <a:r>
              <a:rPr lang="ru-RU" dirty="0" smtClean="0"/>
              <a:t>наклона таза.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3430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Нарушение осанки во фронтальной плоскости (ассиметричная осанка)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Отличается </a:t>
            </a:r>
            <a:r>
              <a:rPr lang="ru-RU" dirty="0" smtClean="0"/>
              <a:t>от сколиоза тем, что это нестойкое </a:t>
            </a:r>
            <a:r>
              <a:rPr lang="ru-RU" dirty="0" smtClean="0"/>
              <a:t> отклонение </a:t>
            </a:r>
            <a:r>
              <a:rPr lang="ru-RU" dirty="0" smtClean="0"/>
              <a:t>позвоночника и может быть исправлено </a:t>
            </a:r>
            <a:r>
              <a:rPr lang="ru-RU" dirty="0" smtClean="0"/>
              <a:t>самим </a:t>
            </a:r>
            <a:r>
              <a:rPr lang="ru-RU" dirty="0" smtClean="0"/>
              <a:t>ребенком путем напряжения мышц. </a:t>
            </a:r>
          </a:p>
          <a:p>
            <a:r>
              <a:rPr lang="ru-RU" dirty="0" smtClean="0"/>
              <a:t> </a:t>
            </a:r>
            <a:r>
              <a:rPr lang="ru-RU" dirty="0" smtClean="0"/>
              <a:t>Характерные признаки: плечевой пояс наклонен </a:t>
            </a:r>
            <a:r>
              <a:rPr lang="ru-RU" dirty="0" smtClean="0"/>
              <a:t>вперед</a:t>
            </a:r>
            <a:r>
              <a:rPr lang="ru-RU" dirty="0" smtClean="0"/>
              <a:t>, одно </a:t>
            </a:r>
            <a:r>
              <a:rPr lang="ru-RU" dirty="0" err="1" smtClean="0"/>
              <a:t>надплечье</a:t>
            </a:r>
            <a:r>
              <a:rPr lang="ru-RU" dirty="0" smtClean="0"/>
              <a:t> выше другого, лопатка на </a:t>
            </a:r>
            <a:r>
              <a:rPr lang="ru-RU" dirty="0" smtClean="0"/>
              <a:t>стороне </a:t>
            </a:r>
            <a:r>
              <a:rPr lang="ru-RU" dirty="0" smtClean="0"/>
              <a:t>вогнутости ниже, </a:t>
            </a:r>
            <a:r>
              <a:rPr lang="ru-RU" dirty="0" err="1" smtClean="0"/>
              <a:t>ассиметрия</a:t>
            </a:r>
            <a:r>
              <a:rPr lang="ru-RU" dirty="0" smtClean="0"/>
              <a:t> треугольников </a:t>
            </a:r>
            <a:r>
              <a:rPr lang="ru-RU" dirty="0" smtClean="0"/>
              <a:t>талии</a:t>
            </a:r>
            <a:r>
              <a:rPr lang="ru-RU" dirty="0" smtClean="0"/>
              <a:t>, слабое развитие мышц </a:t>
            </a:r>
            <a:r>
              <a:rPr lang="ru-RU" dirty="0" smtClean="0"/>
              <a:t>туловища, работоспособность </a:t>
            </a:r>
            <a:r>
              <a:rPr lang="ru-RU" dirty="0" smtClean="0"/>
              <a:t>снижена. Рентгенологически у </a:t>
            </a:r>
            <a:r>
              <a:rPr lang="ru-RU" dirty="0" smtClean="0"/>
              <a:t>таких </a:t>
            </a:r>
            <a:r>
              <a:rPr lang="ru-RU" dirty="0" smtClean="0"/>
              <a:t>людей не определяется никаких торсионных </a:t>
            </a:r>
            <a:r>
              <a:rPr lang="ru-RU" dirty="0" smtClean="0"/>
              <a:t>изменений </a:t>
            </a:r>
            <a:r>
              <a:rPr lang="ru-RU" dirty="0" smtClean="0"/>
              <a:t>как в положении стоя, так и в положении </a:t>
            </a:r>
            <a:r>
              <a:rPr lang="ru-RU" dirty="0" smtClean="0"/>
              <a:t>лежа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Сколиоз (греч. </a:t>
            </a:r>
            <a:r>
              <a:rPr lang="ru-RU" dirty="0" err="1" smtClean="0"/>
              <a:t>Skoliosis</a:t>
            </a:r>
            <a:r>
              <a:rPr lang="ru-RU" dirty="0" smtClean="0"/>
              <a:t>  – боковое </a:t>
            </a:r>
            <a:r>
              <a:rPr lang="ru-RU" dirty="0" smtClean="0"/>
              <a:t>искривление</a:t>
            </a:r>
            <a:r>
              <a:rPr lang="ru-RU" dirty="0" smtClean="0"/>
              <a:t>) –</a:t>
            </a:r>
            <a:r>
              <a:rPr lang="ru-RU" dirty="0" err="1" smtClean="0"/>
              <a:t>полиэтиологическое</a:t>
            </a:r>
            <a:r>
              <a:rPr lang="ru-RU" dirty="0" smtClean="0"/>
              <a:t> </a:t>
            </a:r>
            <a:r>
              <a:rPr lang="ru-RU" dirty="0" smtClean="0"/>
              <a:t>заболевание позвоночника</a:t>
            </a:r>
            <a:r>
              <a:rPr lang="ru-RU" dirty="0" smtClean="0"/>
              <a:t>, </a:t>
            </a:r>
            <a:r>
              <a:rPr lang="ru-RU" dirty="0" smtClean="0"/>
              <a:t>характеризующееся </a:t>
            </a:r>
            <a:r>
              <a:rPr lang="ru-RU" dirty="0" smtClean="0"/>
              <a:t>боковым </a:t>
            </a:r>
            <a:r>
              <a:rPr lang="ru-RU" dirty="0" smtClean="0"/>
              <a:t>искривлением </a:t>
            </a:r>
            <a:r>
              <a:rPr lang="ru-RU" dirty="0" smtClean="0"/>
              <a:t>позвоночника с </a:t>
            </a:r>
            <a:r>
              <a:rPr lang="ru-RU" dirty="0" smtClean="0"/>
              <a:t>патологической </a:t>
            </a:r>
            <a:r>
              <a:rPr lang="ru-RU" dirty="0" smtClean="0"/>
              <a:t>его ротацией и </a:t>
            </a:r>
            <a:r>
              <a:rPr lang="ru-RU" dirty="0" smtClean="0"/>
              <a:t>вовлечением </a:t>
            </a:r>
            <a:r>
              <a:rPr lang="ru-RU" dirty="0" smtClean="0"/>
              <a:t>всех систем организма (с </a:t>
            </a:r>
            <a:r>
              <a:rPr lang="ru-RU" dirty="0" smtClean="0"/>
              <a:t>наибольшим </a:t>
            </a:r>
            <a:r>
              <a:rPr lang="ru-RU" dirty="0" smtClean="0"/>
              <a:t>вовлечением костной и </a:t>
            </a:r>
            <a:r>
              <a:rPr lang="ru-RU" dirty="0" smtClean="0"/>
              <a:t>мышечной </a:t>
            </a:r>
            <a:r>
              <a:rPr lang="ru-RU" dirty="0" smtClean="0"/>
              <a:t>систем).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35</TotalTime>
  <Words>1238</Words>
  <PresentationFormat>Экран (4:3)</PresentationFormat>
  <Paragraphs>139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Официальная</vt:lpstr>
      <vt:lpstr>Типы нарушения осанки. Сколиоз.</vt:lpstr>
      <vt:lpstr>Слайд 2</vt:lpstr>
      <vt:lpstr>Слайд 3</vt:lpstr>
      <vt:lpstr>Причины нарушения осанки </vt:lpstr>
      <vt:lpstr>Типы нарушений осанки. </vt:lpstr>
      <vt:lpstr>Нарушения осанки с увеличением  физиологических изгибов  позвоночника </vt:lpstr>
      <vt:lpstr>Слайд 7</vt:lpstr>
      <vt:lpstr>Нарушение осанки во фронтальной плоскости (ассиметричная осанка) </vt:lpstr>
      <vt:lpstr>Слайд 9</vt:lpstr>
      <vt:lpstr>Причины развития сколиоза: </vt:lpstr>
      <vt:lpstr>Классификация Кобба (1958): </vt:lpstr>
      <vt:lpstr>Виды сколиоза: </vt:lpstr>
      <vt:lpstr>Этиологически различают сколиозы врожденные (классификация Чаклина): </vt:lpstr>
      <vt:lpstr>К приобретенным сколиозам относятся: </vt:lpstr>
      <vt:lpstr>ПО тяжести (зависимость от угла искривления): </vt:lpstr>
      <vt:lpstr>Слайд 16</vt:lpstr>
      <vt:lpstr>Различают пять видов неструктурных  сколиозов: </vt:lpstr>
      <vt:lpstr>ЛФК при сколиозе. </vt:lpstr>
      <vt:lpstr>Средства ЛФК - ритмическая гимнастика </vt:lpstr>
      <vt:lpstr>Профилактика сколиозов </vt:lpstr>
      <vt:lpstr>Слайд 21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Типы нарушения осанки. Сколиоз.</dc:title>
  <dc:creator>USER</dc:creator>
  <cp:lastModifiedBy>USER</cp:lastModifiedBy>
  <cp:revision>4</cp:revision>
  <dcterms:created xsi:type="dcterms:W3CDTF">2021-01-16T09:09:07Z</dcterms:created>
  <dcterms:modified xsi:type="dcterms:W3CDTF">2021-01-16T09:55:41Z</dcterms:modified>
</cp:coreProperties>
</file>