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3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52851-9F2D-4F0E-BE29-1C4EEC403796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34365-AC65-4A3E-BBBA-2B565D8EBD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14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34365-AC65-4A3E-BBBA-2B565D8EBD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324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91630"/>
            <a:ext cx="7702624" cy="982489"/>
          </a:xfrm>
        </p:spPr>
        <p:txBody>
          <a:bodyPr/>
          <a:lstStyle/>
          <a:p>
            <a:pPr algn="ctr"/>
            <a:r>
              <a:rPr lang="ru-RU" sz="3600" b="1" dirty="0" smtClean="0"/>
              <a:t>Отравление цианидами</a:t>
            </a:r>
            <a:r>
              <a:rPr lang="ru-RU" sz="3600" b="1" dirty="0"/>
              <a:t>, фосфорорганическими соединениями</a:t>
            </a:r>
          </a:p>
        </p:txBody>
      </p:sp>
    </p:spTree>
    <p:extLst>
      <p:ext uri="{BB962C8B-B14F-4D97-AF65-F5344CB8AC3E}">
        <p14:creationId xmlns:p14="http://schemas.microsoft.com/office/powerpoint/2010/main" xmlns="" val="366441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ФОС </a:t>
            </a:r>
            <a:r>
              <a:rPr lang="ru-RU" sz="1800" dirty="0"/>
              <a:t>поражают </a:t>
            </a:r>
            <a:r>
              <a:rPr lang="ru-RU" sz="1800" dirty="0" smtClean="0"/>
              <a:t>кору </a:t>
            </a:r>
            <a:r>
              <a:rPr lang="ru-RU" sz="1800" dirty="0"/>
              <a:t>полушарий головного мозга, </a:t>
            </a:r>
            <a:r>
              <a:rPr lang="ru-RU" sz="1800" dirty="0" smtClean="0"/>
              <a:t>подкорковые </a:t>
            </a:r>
            <a:r>
              <a:rPr lang="ru-RU" sz="1800" dirty="0"/>
              <a:t>ядра, спинной мозг и вегетативные ганглии. </a:t>
            </a:r>
            <a:r>
              <a:rPr lang="ru-RU" sz="1800" dirty="0" smtClean="0"/>
              <a:t>Выражены </a:t>
            </a:r>
            <a:r>
              <a:rPr lang="ru-RU" sz="1800" dirty="0"/>
              <a:t>хроматолиз, набухание, </a:t>
            </a:r>
            <a:r>
              <a:rPr lang="ru-RU" sz="1800" dirty="0" err="1"/>
              <a:t>кариолиз</a:t>
            </a:r>
            <a:r>
              <a:rPr lang="ru-RU" sz="1800" dirty="0"/>
              <a:t> и </a:t>
            </a:r>
            <a:r>
              <a:rPr lang="ru-RU" sz="1800" dirty="0" err="1"/>
              <a:t>кариоцитолиз</a:t>
            </a:r>
            <a:r>
              <a:rPr lang="ru-RU" sz="1800" dirty="0"/>
              <a:t> нейронов.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легких возможна картина катарально-десквамативного бронхита и пневмонии.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В </a:t>
            </a:r>
            <a:r>
              <a:rPr lang="ru-RU" sz="1800" dirty="0"/>
              <a:t>сердце отмечается белковая дистрофия мышечных волокон, иногда с их фрагментацией и с очагами </a:t>
            </a:r>
            <a:r>
              <a:rPr lang="ru-RU" sz="1800" dirty="0" err="1"/>
              <a:t>глыбчатого</a:t>
            </a:r>
            <a:r>
              <a:rPr lang="ru-RU" sz="1800" dirty="0"/>
              <a:t> распада</a:t>
            </a:r>
            <a:r>
              <a:rPr lang="ru-RU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0278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dirty="0"/>
              <a:t>В печени наблюдается вакуольная и жировая дистрофия, осложняющаяся единичными внутридольковыми очаговыми некрозами.</a:t>
            </a:r>
          </a:p>
          <a:p>
            <a:r>
              <a:rPr lang="ru-RU" sz="1700" dirty="0"/>
              <a:t>В почках — зернистая дистрофия эпителия извитых канальцев, реже вакуольная или жировая, иногда с очаговым некрозом клеток. Иногда развиваются некротический нефроз и </a:t>
            </a:r>
            <a:r>
              <a:rPr lang="ru-RU" sz="1700" dirty="0" err="1"/>
              <a:t>гломерулонефрит</a:t>
            </a:r>
            <a:r>
              <a:rPr lang="ru-RU" sz="1700" dirty="0"/>
              <a:t>.</a:t>
            </a:r>
          </a:p>
          <a:p>
            <a:endParaRPr lang="ru-RU" sz="1700" dirty="0"/>
          </a:p>
          <a:p>
            <a:r>
              <a:rPr lang="ru-RU" sz="1700" dirty="0"/>
              <a:t>При биохимическом исследовании крови выявляется резкое снижение активности сывороточной </a:t>
            </a:r>
            <a:r>
              <a:rPr lang="ru-RU" sz="1700" dirty="0" err="1"/>
              <a:t>холинэстеразы</a:t>
            </a:r>
            <a:r>
              <a:rPr lang="ru-RU" sz="1700" dirty="0"/>
              <a:t>.</a:t>
            </a:r>
          </a:p>
          <a:p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xmlns="" val="810520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15666"/>
            <a:ext cx="8229600" cy="74295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5290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821" y="209138"/>
            <a:ext cx="8229600" cy="742950"/>
          </a:xfrm>
        </p:spPr>
        <p:txBody>
          <a:bodyPr>
            <a:normAutofit/>
          </a:bodyPr>
          <a:lstStyle/>
          <a:p>
            <a:r>
              <a:rPr lang="ru-RU" sz="3600" b="1" dirty="0"/>
              <a:t>Отравления </a:t>
            </a:r>
            <a:r>
              <a:rPr lang="ru-RU" sz="3600" b="1" dirty="0" smtClean="0"/>
              <a:t>цианидами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9582"/>
            <a:ext cx="5904656" cy="3889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Цианиды — соли цианистоводородной (синильной) кислоты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Синильная кислота </a:t>
            </a:r>
            <a:r>
              <a:rPr lang="ru-RU" sz="2000" dirty="0" smtClean="0"/>
              <a:t>образуется в </a:t>
            </a:r>
            <a:r>
              <a:rPr lang="ru-RU" sz="2000" dirty="0"/>
              <a:t>газообразном виде </a:t>
            </a:r>
            <a:r>
              <a:rPr lang="ru-RU" sz="2000" dirty="0" smtClean="0"/>
              <a:t>при </a:t>
            </a:r>
            <a:r>
              <a:rPr lang="ru-RU" sz="2000" dirty="0"/>
              <a:t>горении </a:t>
            </a:r>
            <a:r>
              <a:rPr lang="ru-RU" sz="2000" dirty="0" smtClean="0"/>
              <a:t>полимеров, употреблении </a:t>
            </a:r>
            <a:r>
              <a:rPr lang="ru-RU" sz="2000" dirty="0"/>
              <a:t>больших количеств ядер абрикосовых, </a:t>
            </a:r>
            <a:r>
              <a:rPr lang="ru-RU" sz="2000" dirty="0" smtClean="0"/>
              <a:t> персиковых</a:t>
            </a:r>
            <a:r>
              <a:rPr lang="ru-RU" sz="2000" dirty="0"/>
              <a:t>, сливовых и вишневых </a:t>
            </a:r>
            <a:r>
              <a:rPr lang="ru-RU" sz="2000" dirty="0" smtClean="0"/>
              <a:t>косточек.</a:t>
            </a:r>
          </a:p>
          <a:p>
            <a:pPr marL="0" indent="0">
              <a:buNone/>
            </a:pPr>
            <a:r>
              <a:rPr lang="ru-RU" sz="2000" dirty="0" smtClean="0"/>
              <a:t>Они </a:t>
            </a:r>
            <a:r>
              <a:rPr lang="ru-RU" sz="2000" dirty="0"/>
              <a:t>не ядовиты, но под влиянием ферментов, содержащихся в тех же косточках и в кишечнике, разлагаются, высвобождая синильную кислоту и вызывая отравление.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3844" y="0"/>
            <a:ext cx="1752795" cy="116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1503"/>
            <a:ext cx="3144478" cy="105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9582"/>
            <a:ext cx="3131840" cy="301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004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291" y="465516"/>
            <a:ext cx="8229600" cy="3657600"/>
          </a:xfrm>
        </p:spPr>
        <p:txBody>
          <a:bodyPr>
            <a:normAutofit/>
          </a:bodyPr>
          <a:lstStyle/>
          <a:p>
            <a:r>
              <a:rPr lang="ru-RU" sz="2100" dirty="0"/>
              <a:t>Синильная кислота и ее соли связывают трехвалентное железо </a:t>
            </a:r>
            <a:r>
              <a:rPr lang="ru-RU" sz="2100" dirty="0" err="1"/>
              <a:t>цитохромоксидазы</a:t>
            </a:r>
            <a:r>
              <a:rPr lang="ru-RU" sz="2100" dirty="0"/>
              <a:t>, блокируя передачу электронов с </a:t>
            </a:r>
            <a:r>
              <a:rPr lang="ru-RU" sz="2100" dirty="0" err="1"/>
              <a:t>цитохромов</a:t>
            </a:r>
            <a:r>
              <a:rPr lang="ru-RU" sz="2100" dirty="0"/>
              <a:t> к кислороду</a:t>
            </a:r>
            <a:r>
              <a:rPr lang="ru-RU" sz="2100" dirty="0" smtClean="0"/>
              <a:t>.</a:t>
            </a:r>
          </a:p>
          <a:p>
            <a:r>
              <a:rPr lang="ru-RU" sz="2100" dirty="0" smtClean="0"/>
              <a:t> </a:t>
            </a:r>
            <a:r>
              <a:rPr lang="ru-RU" sz="2100" dirty="0"/>
              <a:t>В результате нарушается тканевое дыхание и развивается состояние тканевой гипоксии без гипоксемии. </a:t>
            </a:r>
            <a:endParaRPr lang="ru-RU" sz="2100" dirty="0" smtClean="0"/>
          </a:p>
          <a:p>
            <a:r>
              <a:rPr lang="ru-RU" sz="2100" dirty="0" smtClean="0"/>
              <a:t>Клетки </a:t>
            </a:r>
            <a:r>
              <a:rPr lang="ru-RU" sz="2100" dirty="0"/>
              <a:t>не воспринимают кислород из крови, и кровь после прохождения через капилляры остается </a:t>
            </a:r>
            <a:r>
              <a:rPr lang="ru-RU" sz="2100" dirty="0" err="1"/>
              <a:t>оксигенированной</a:t>
            </a:r>
            <a:r>
              <a:rPr lang="ru-RU" sz="21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205789"/>
            <a:ext cx="2925763" cy="159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578" y="3219822"/>
            <a:ext cx="3051423" cy="157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011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действует на организм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283841"/>
          </a:xfrm>
        </p:spPr>
        <p:txBody>
          <a:bodyPr>
            <a:normAutofit/>
          </a:bodyPr>
          <a:lstStyle/>
          <a:p>
            <a:r>
              <a:rPr lang="ru-RU" sz="2000" dirty="0"/>
              <a:t>В большой дозе </a:t>
            </a:r>
            <a:r>
              <a:rPr lang="ru-RU" sz="2000" dirty="0" smtClean="0"/>
              <a:t>вызывают  </a:t>
            </a:r>
            <a:r>
              <a:rPr lang="ru-RU" sz="2000" dirty="0"/>
              <a:t>потерю сознания и быструю остановку </a:t>
            </a:r>
            <a:r>
              <a:rPr lang="ru-RU" sz="2000" dirty="0" smtClean="0"/>
              <a:t>дыхания и сердцебиения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При </a:t>
            </a:r>
            <a:r>
              <a:rPr lang="ru-RU" sz="2000" dirty="0"/>
              <a:t>приеме меньших доз </a:t>
            </a:r>
            <a:r>
              <a:rPr lang="ru-RU" sz="2000" dirty="0" smtClean="0"/>
              <a:t> </a:t>
            </a:r>
            <a:r>
              <a:rPr lang="ru-RU" sz="2000" dirty="0"/>
              <a:t>возникают головная боль, головокружение, тошнота, слабость и сердцебиение, </a:t>
            </a:r>
            <a:r>
              <a:rPr lang="ru-RU" sz="2000" dirty="0" smtClean="0"/>
              <a:t>развивается </a:t>
            </a:r>
            <a:r>
              <a:rPr lang="ru-RU" sz="2000" dirty="0"/>
              <a:t>одышка с нарушением ритма дыхания и метаболический ацидоз, далее — судороги и кома.</a:t>
            </a:r>
          </a:p>
          <a:p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956" y="3507854"/>
            <a:ext cx="4813548" cy="113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515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Проявления: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При отравлении синильной кислотой от органов и полостей трупа ощущается запах горького миндаля, который </a:t>
            </a:r>
            <a:r>
              <a:rPr lang="ru-RU" sz="2000" dirty="0" smtClean="0"/>
              <a:t>улетучивается</a:t>
            </a:r>
            <a:r>
              <a:rPr lang="ru-RU" sz="2000" dirty="0"/>
              <a:t>. </a:t>
            </a:r>
          </a:p>
          <a:p>
            <a:r>
              <a:rPr lang="ru-RU" sz="2000" dirty="0" smtClean="0"/>
              <a:t>Из-за отсутствия гипоксемии </a:t>
            </a:r>
            <a:r>
              <a:rPr lang="ru-RU" sz="2000" dirty="0"/>
              <a:t>характерны вишнево-красный цвет трупных пятен и крови. </a:t>
            </a:r>
            <a:r>
              <a:rPr lang="ru-RU" sz="2000" dirty="0" smtClean="0"/>
              <a:t>Симметричные </a:t>
            </a:r>
            <a:r>
              <a:rPr lang="ru-RU" sz="2000" dirty="0"/>
              <a:t>очаги ишемического некроза в подкорковых ядрах головного </a:t>
            </a:r>
            <a:r>
              <a:rPr lang="ru-RU" sz="2000" dirty="0" smtClean="0"/>
              <a:t>мозга.</a:t>
            </a:r>
          </a:p>
          <a:p>
            <a:r>
              <a:rPr lang="ru-RU" sz="2000" dirty="0"/>
              <a:t>Цианид калия при растворении в воде вступает в реакцию с ней, образуя гидроксид калия и синильную кислоту. </a:t>
            </a:r>
            <a:r>
              <a:rPr lang="ru-RU" sz="2000" dirty="0" smtClean="0"/>
              <a:t>Оно </a:t>
            </a:r>
            <a:r>
              <a:rPr lang="ru-RU" sz="2000" dirty="0"/>
              <a:t>проявляется в виде набухания и вишнево-красного окрашивания слизистой оболочки желудка. </a:t>
            </a:r>
            <a:endParaRPr lang="ru-RU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2878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Микроскопическое 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2"/>
            <a:ext cx="8075240" cy="2232248"/>
          </a:xfrm>
        </p:spPr>
        <p:txBody>
          <a:bodyPr>
            <a:normAutofit/>
          </a:bodyPr>
          <a:lstStyle/>
          <a:p>
            <a:r>
              <a:rPr lang="ru-RU" sz="2100" dirty="0" smtClean="0"/>
              <a:t>полнокровие, отек и кровоизлияния в ткани головного мозга и легких, фрагментация и </a:t>
            </a:r>
            <a:r>
              <a:rPr lang="ru-RU" sz="2100" dirty="0" err="1" smtClean="0"/>
              <a:t>базофильный</a:t>
            </a:r>
            <a:r>
              <a:rPr lang="ru-RU" sz="2100" dirty="0" smtClean="0"/>
              <a:t> оттенок цитоплазмы </a:t>
            </a:r>
            <a:r>
              <a:rPr lang="ru-RU" sz="2100" dirty="0" err="1" smtClean="0"/>
              <a:t>кардиомиоцитов</a:t>
            </a:r>
            <a:r>
              <a:rPr lang="ru-RU" sz="2100" dirty="0" smtClean="0"/>
              <a:t>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375475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Отравления фосфорорганическими соединениями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21600"/>
            <a:ext cx="6696743" cy="3204102"/>
          </a:xfrm>
        </p:spPr>
        <p:txBody>
          <a:bodyPr>
            <a:normAutofit/>
          </a:bodyPr>
          <a:lstStyle/>
          <a:p>
            <a:r>
              <a:rPr lang="ru-RU" sz="1800" dirty="0" err="1" smtClean="0"/>
              <a:t>метафос</a:t>
            </a:r>
            <a:r>
              <a:rPr lang="ru-RU" sz="1800" dirty="0" smtClean="0"/>
              <a:t>, </a:t>
            </a:r>
            <a:r>
              <a:rPr lang="ru-RU" sz="1800" dirty="0" err="1" smtClean="0"/>
              <a:t>меркаптофос</a:t>
            </a:r>
            <a:r>
              <a:rPr lang="ru-RU" sz="1800" dirty="0" smtClean="0"/>
              <a:t>, </a:t>
            </a:r>
            <a:r>
              <a:rPr lang="ru-RU" sz="1800" dirty="0" err="1" smtClean="0"/>
              <a:t>карбофос</a:t>
            </a:r>
            <a:r>
              <a:rPr lang="ru-RU" sz="1800" dirty="0" smtClean="0"/>
              <a:t>, хлорофос </a:t>
            </a:r>
            <a:r>
              <a:rPr lang="ru-RU" sz="1800" dirty="0" err="1" smtClean="0"/>
              <a:t>идр</a:t>
            </a:r>
            <a:endParaRPr lang="ru-RU" sz="1800" dirty="0" smtClean="0"/>
          </a:p>
          <a:p>
            <a:r>
              <a:rPr lang="ru-RU" sz="1800" dirty="0" smtClean="0"/>
              <a:t>применяются в сельском хозяйстве и в быту в качестве инсектицидов.</a:t>
            </a:r>
          </a:p>
          <a:p>
            <a:r>
              <a:rPr lang="ru-RU" sz="1800" dirty="0" smtClean="0"/>
              <a:t>Проникают через неповрежденную кожу, растворяются в жирах, липоидах, </a:t>
            </a:r>
          </a:p>
          <a:p>
            <a:r>
              <a:rPr lang="ru-RU" sz="1800" dirty="0" smtClean="0"/>
              <a:t>действуют на нервную систему и являются блокаторами </a:t>
            </a:r>
            <a:r>
              <a:rPr lang="ru-RU" sz="1800" dirty="0" err="1" smtClean="0"/>
              <a:t>холинэстеразы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6509" y="3205552"/>
            <a:ext cx="3397560" cy="182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334767"/>
            <a:ext cx="2376265" cy="178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9951" y="3307296"/>
            <a:ext cx="2448272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16052"/>
            <a:ext cx="2032286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869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подергивания мышц и </a:t>
            </a:r>
            <a:r>
              <a:rPr lang="ru-RU" dirty="0" smtClean="0"/>
              <a:t>судороги</a:t>
            </a:r>
          </a:p>
          <a:p>
            <a:pPr marL="0" indent="0">
              <a:buNone/>
            </a:pPr>
            <a:r>
              <a:rPr lang="ru-RU" dirty="0" smtClean="0"/>
              <a:t>холинергический синдром: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сужение </a:t>
            </a:r>
            <a:r>
              <a:rPr lang="ru-RU" dirty="0"/>
              <a:t>зрачков и спазм аккомодации (ощущение тумана перед </a:t>
            </a:r>
            <a:r>
              <a:rPr lang="ru-RU" dirty="0" smtClean="0"/>
              <a:t>глазами)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 smtClean="0"/>
              <a:t>слюно</a:t>
            </a:r>
            <a:r>
              <a:rPr lang="ru-RU" dirty="0" smtClean="0"/>
              <a:t>- </a:t>
            </a:r>
            <a:r>
              <a:rPr lang="ru-RU" dirty="0"/>
              <a:t>и слезотечение,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обильное </a:t>
            </a:r>
            <a:r>
              <a:rPr lang="ru-RU" dirty="0" err="1"/>
              <a:t>слизеотделение</a:t>
            </a:r>
            <a:r>
              <a:rPr lang="ru-RU" dirty="0"/>
              <a:t> в бронхах и их </a:t>
            </a:r>
            <a:r>
              <a:rPr lang="ru-RU" dirty="0" smtClean="0"/>
              <a:t>спазм,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потливость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спастические </a:t>
            </a:r>
            <a:r>
              <a:rPr lang="ru-RU" dirty="0"/>
              <a:t>сокращения кишечника,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снижение </a:t>
            </a:r>
            <a:r>
              <a:rPr lang="ru-RU" dirty="0"/>
              <a:t>артериального давления, брадикардию.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пероральном приеме наблюдаются тошнота и рвота, боли в животе, частый жидкий стул.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ингаляционного отравления характерна одышка.</a:t>
            </a:r>
          </a:p>
        </p:txBody>
      </p:sp>
    </p:spTree>
    <p:extLst>
      <p:ext uri="{BB962C8B-B14F-4D97-AF65-F5344CB8AC3E}">
        <p14:creationId xmlns:p14="http://schemas.microsoft.com/office/powerpoint/2010/main" xmlns="" val="57960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438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/>
              <a:t>Трупное окоченение выражено </a:t>
            </a:r>
            <a:r>
              <a:rPr lang="ru-RU" sz="1700" dirty="0" smtClean="0"/>
              <a:t>резко</a:t>
            </a: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Зрачки </a:t>
            </a:r>
            <a:r>
              <a:rPr lang="ru-RU" sz="1700" dirty="0"/>
              <a:t>сужены.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Возможно </a:t>
            </a:r>
            <a:r>
              <a:rPr lang="ru-RU" sz="1700" dirty="0"/>
              <a:t>желтушное окрашивание кожи и склер.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Признаки </a:t>
            </a:r>
            <a:r>
              <a:rPr lang="ru-RU" sz="1700" dirty="0"/>
              <a:t>острого расстройства гемодинамики, характерные для асфиксии.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В </a:t>
            </a:r>
            <a:r>
              <a:rPr lang="ru-RU" sz="1700" dirty="0"/>
              <a:t>дыхательных путях — обильная слизь.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В </a:t>
            </a:r>
            <a:r>
              <a:rPr lang="ru-RU" sz="1700" dirty="0"/>
              <a:t>месте первичного соприкосновения ФОС с тканями изменений не </a:t>
            </a:r>
            <a:r>
              <a:rPr lang="ru-RU" sz="1700" dirty="0" smtClean="0"/>
              <a:t>возникает. </a:t>
            </a:r>
            <a:endParaRPr lang="ru-RU" sz="1700" dirty="0"/>
          </a:p>
          <a:p>
            <a:pPr marL="0" indent="0">
              <a:buNone/>
            </a:pPr>
            <a:r>
              <a:rPr lang="ru-RU" sz="1700" dirty="0" smtClean="0"/>
              <a:t>При </a:t>
            </a:r>
            <a:r>
              <a:rPr lang="ru-RU" sz="1700" dirty="0"/>
              <a:t>пероральных </a:t>
            </a:r>
            <a:r>
              <a:rPr lang="ru-RU" sz="1700" dirty="0" smtClean="0"/>
              <a:t>отравлениях </a:t>
            </a:r>
            <a:r>
              <a:rPr lang="ru-RU" sz="1700" dirty="0"/>
              <a:t>развивается катаральный </a:t>
            </a:r>
            <a:r>
              <a:rPr lang="ru-RU" sz="1700" dirty="0" err="1"/>
              <a:t>гастроэнтероколит</a:t>
            </a:r>
            <a:r>
              <a:rPr lang="ru-RU" sz="1700" dirty="0"/>
              <a:t>. </a:t>
            </a:r>
            <a:endParaRPr lang="ru-RU" sz="1700" dirty="0" smtClean="0"/>
          </a:p>
          <a:p>
            <a:pPr marL="0" indent="0">
              <a:buNone/>
            </a:pPr>
            <a:r>
              <a:rPr lang="ru-RU" sz="1700" dirty="0" smtClean="0"/>
              <a:t>При </a:t>
            </a:r>
            <a:r>
              <a:rPr lang="ru-RU" sz="1700" dirty="0"/>
              <a:t>ингаляционных интоксикациях наблюдаются катаральный бронхит и особенно сильный отек легких. Характерны участки спастического сокращения кишечника. Печень увеличена, дряблая, желтоватого цвета.</a:t>
            </a:r>
          </a:p>
        </p:txBody>
      </p:sp>
    </p:spTree>
    <p:extLst>
      <p:ext uri="{BB962C8B-B14F-4D97-AF65-F5344CB8AC3E}">
        <p14:creationId xmlns:p14="http://schemas.microsoft.com/office/powerpoint/2010/main" xmlns="" val="3374348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508</TotalTime>
  <Words>554</Words>
  <Application>Microsoft Office PowerPoint</Application>
  <PresentationFormat>Экран (16:9)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Ясность</vt:lpstr>
      <vt:lpstr>Отравление цианидами, фосфорорганическими соединениями</vt:lpstr>
      <vt:lpstr>Отравления цианидами</vt:lpstr>
      <vt:lpstr>Слайд 3</vt:lpstr>
      <vt:lpstr>Как действует на организм</vt:lpstr>
      <vt:lpstr>Проявления:</vt:lpstr>
      <vt:lpstr>Микроскопическое исследование</vt:lpstr>
      <vt:lpstr>Отравления фосфорорганическими соединениями</vt:lpstr>
      <vt:lpstr>Клиническая картина</vt:lpstr>
      <vt:lpstr>Проявления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Отравление цианидами ,фОС</dc:title>
  <dc:creator>1</dc:creator>
  <cp:lastModifiedBy>k8_1Майданова</cp:lastModifiedBy>
  <cp:revision>11</cp:revision>
  <dcterms:created xsi:type="dcterms:W3CDTF">2020-10-27T06:49:15Z</dcterms:created>
  <dcterms:modified xsi:type="dcterms:W3CDTF">2021-06-16T14:36:21Z</dcterms:modified>
</cp:coreProperties>
</file>