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D444"/>
    <a:srgbClr val="BCF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77684E-90A9-43C4-A173-C3914F621347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120F8AAE-3307-4504-994D-2669C4F2FA97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Утверждения перечня ЖНВЛП, включенных в такой перечень под международным непатентованным или химическим наименованием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1005B0-C296-43BF-89CE-64AFD09B955E}" type="parTrans" cxnId="{7223CA2D-6ED2-4469-AA94-9C0ECC840DDE}">
      <dgm:prSet/>
      <dgm:spPr/>
      <dgm:t>
        <a:bodyPr/>
        <a:lstStyle/>
        <a:p>
          <a:endParaRPr lang="ru-RU"/>
        </a:p>
      </dgm:t>
    </dgm:pt>
    <dgm:pt modelId="{E58E8E4A-460A-4AD2-BC62-CE38485EFA4C}" type="sibTrans" cxnId="{7223CA2D-6ED2-4469-AA94-9C0ECC840DDE}">
      <dgm:prSet/>
      <dgm:spPr/>
      <dgm:t>
        <a:bodyPr/>
        <a:lstStyle/>
        <a:p>
          <a:endParaRPr lang="ru-RU"/>
        </a:p>
      </dgm:t>
    </dgm:pt>
    <dgm:pt modelId="{A3659C69-59EE-428A-ABBD-604303EC73FF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Утверждение методики установления производителями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лп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предельных отпускных цен на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лп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включенные в перечень ЖНВЛП</a:t>
          </a:r>
          <a:endParaRPr lang="ru-RU" sz="2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17A706-633D-406F-870E-6392E5C87AF9}" type="parTrans" cxnId="{48E43CEA-0A96-49EE-8E16-A920C439AB4A}">
      <dgm:prSet/>
      <dgm:spPr/>
      <dgm:t>
        <a:bodyPr/>
        <a:lstStyle/>
        <a:p>
          <a:endParaRPr lang="ru-RU"/>
        </a:p>
      </dgm:t>
    </dgm:pt>
    <dgm:pt modelId="{97965EFE-9B16-4560-838E-6F7E28275F9B}" type="sibTrans" cxnId="{48E43CEA-0A96-49EE-8E16-A920C439AB4A}">
      <dgm:prSet/>
      <dgm:spPr/>
      <dgm:t>
        <a:bodyPr/>
        <a:lstStyle/>
        <a:p>
          <a:endParaRPr lang="ru-RU"/>
        </a:p>
      </dgm:t>
    </dgm:pt>
    <dgm:pt modelId="{72736BAA-FED2-4068-91EE-C8E3B22D095D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Гос. Регистрации установленных  производителями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лп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предельных отпускных цен на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лп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, включенные а перечень ЖНВЛП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D5B920-8437-407F-BD6A-2C7667768BCA}" type="parTrans" cxnId="{7964809B-FC38-44CC-B815-46FCA8C2BFD7}">
      <dgm:prSet/>
      <dgm:spPr/>
      <dgm:t>
        <a:bodyPr/>
        <a:lstStyle/>
        <a:p>
          <a:endParaRPr lang="ru-RU"/>
        </a:p>
      </dgm:t>
    </dgm:pt>
    <dgm:pt modelId="{D8B756E1-A7EA-4ADF-AB5D-F675CEB65047}" type="sibTrans" cxnId="{7964809B-FC38-44CC-B815-46FCA8C2BFD7}">
      <dgm:prSet/>
      <dgm:spPr/>
      <dgm:t>
        <a:bodyPr/>
        <a:lstStyle/>
        <a:p>
          <a:endParaRPr lang="ru-RU"/>
        </a:p>
      </dgm:t>
    </dgm:pt>
    <dgm:pt modelId="{8E4E1B5A-4B06-4E09-81C4-E9C720993C00}" type="pres">
      <dgm:prSet presAssocID="{4F77684E-90A9-43C4-A173-C3914F621347}" presName="linearFlow" presStyleCnt="0">
        <dgm:presLayoutVars>
          <dgm:dir/>
          <dgm:resizeHandles val="exact"/>
        </dgm:presLayoutVars>
      </dgm:prSet>
      <dgm:spPr/>
    </dgm:pt>
    <dgm:pt modelId="{AEA9B197-9470-414D-B103-F2C76CC0E923}" type="pres">
      <dgm:prSet presAssocID="{120F8AAE-3307-4504-994D-2669C4F2FA97}" presName="composite" presStyleCnt="0"/>
      <dgm:spPr/>
    </dgm:pt>
    <dgm:pt modelId="{B2BB1354-F03F-4432-A68B-B0E97532CECC}" type="pres">
      <dgm:prSet presAssocID="{120F8AAE-3307-4504-994D-2669C4F2FA97}" presName="imgShp" presStyleLbl="fgImgPlace1" presStyleIdx="0" presStyleCnt="3" custLinFactX="-23434" custLinFactNeighborX="-100000" custLinFactNeighborY="7074"/>
      <dgm:spPr>
        <a:solidFill>
          <a:schemeClr val="accent6">
            <a:lumMod val="75000"/>
          </a:schemeClr>
        </a:solidFill>
      </dgm:spPr>
    </dgm:pt>
    <dgm:pt modelId="{78CBD3C6-D9D8-45F9-BC85-17E925151644}" type="pres">
      <dgm:prSet presAssocID="{120F8AAE-3307-4504-994D-2669C4F2FA97}" presName="txShp" presStyleLbl="node1" presStyleIdx="0" presStyleCnt="3" custScaleX="135356" custLinFactNeighborX="7182" custLinFactNeighborY="7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393E45-6CD8-4837-B36D-3B83C99101CC}" type="pres">
      <dgm:prSet presAssocID="{E58E8E4A-460A-4AD2-BC62-CE38485EFA4C}" presName="spacing" presStyleCnt="0"/>
      <dgm:spPr/>
    </dgm:pt>
    <dgm:pt modelId="{0E7CD12D-265E-404C-AC85-0BB4CA2F38B0}" type="pres">
      <dgm:prSet presAssocID="{A3659C69-59EE-428A-ABBD-604303EC73FF}" presName="composite" presStyleCnt="0"/>
      <dgm:spPr/>
    </dgm:pt>
    <dgm:pt modelId="{10B75C51-3646-4206-B122-7BB87671905D}" type="pres">
      <dgm:prSet presAssocID="{A3659C69-59EE-428A-ABBD-604303EC73FF}" presName="imgShp" presStyleLbl="fgImgPlace1" presStyleIdx="1" presStyleCnt="3" custLinFactX="-18512" custLinFactNeighborX="-100000" custLinFactNeighborY="-4822"/>
      <dgm:spPr>
        <a:solidFill>
          <a:schemeClr val="accent6"/>
        </a:solidFill>
      </dgm:spPr>
    </dgm:pt>
    <dgm:pt modelId="{FE04009D-85E9-40E4-B561-3B5B6CF3C8FE}" type="pres">
      <dgm:prSet presAssocID="{A3659C69-59EE-428A-ABBD-604303EC73FF}" presName="txShp" presStyleLbl="node1" presStyleIdx="1" presStyleCnt="3" custScaleX="134999" custLinFactNeighborX="9119" custLinFactNeighborY="-9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9D4C66-BBE9-4EB0-B8EF-AB937BECE157}" type="pres">
      <dgm:prSet presAssocID="{97965EFE-9B16-4560-838E-6F7E28275F9B}" presName="spacing" presStyleCnt="0"/>
      <dgm:spPr/>
    </dgm:pt>
    <dgm:pt modelId="{5B78130C-0F21-44E0-B9D4-B50FBBC7C307}" type="pres">
      <dgm:prSet presAssocID="{72736BAA-FED2-4068-91EE-C8E3B22D095D}" presName="composite" presStyleCnt="0"/>
      <dgm:spPr/>
    </dgm:pt>
    <dgm:pt modelId="{2273B647-34F1-4864-9568-56F72B1589B6}" type="pres">
      <dgm:prSet presAssocID="{72736BAA-FED2-4068-91EE-C8E3B22D095D}" presName="imgShp" presStyleLbl="fgImgPlace1" presStyleIdx="2" presStyleCnt="3" custLinFactX="-18512" custLinFactNeighborX="-100000" custLinFactNeighborY="-3190"/>
      <dgm:spPr>
        <a:solidFill>
          <a:schemeClr val="accent6">
            <a:lumMod val="75000"/>
          </a:schemeClr>
        </a:solidFill>
      </dgm:spPr>
    </dgm:pt>
    <dgm:pt modelId="{3C3E5040-07F9-4ACA-BC16-FF64E7454717}" type="pres">
      <dgm:prSet presAssocID="{72736BAA-FED2-4068-91EE-C8E3B22D095D}" presName="txShp" presStyleLbl="node1" presStyleIdx="2" presStyleCnt="3" custScaleX="132852" custLinFactNeighborX="7867" custLinFactNeighborY="-8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75A79F-851C-40A4-8FD9-7F3D589FE4BB}" type="presOf" srcId="{120F8AAE-3307-4504-994D-2669C4F2FA97}" destId="{78CBD3C6-D9D8-45F9-BC85-17E925151644}" srcOrd="0" destOrd="0" presId="urn:microsoft.com/office/officeart/2005/8/layout/vList3"/>
    <dgm:cxn modelId="{4EA8EEF6-1305-41A9-A27E-6CC6E50B3219}" type="presOf" srcId="{A3659C69-59EE-428A-ABBD-604303EC73FF}" destId="{FE04009D-85E9-40E4-B561-3B5B6CF3C8FE}" srcOrd="0" destOrd="0" presId="urn:microsoft.com/office/officeart/2005/8/layout/vList3"/>
    <dgm:cxn modelId="{4BE01C22-B52A-4C46-8566-231241BBFF41}" type="presOf" srcId="{72736BAA-FED2-4068-91EE-C8E3B22D095D}" destId="{3C3E5040-07F9-4ACA-BC16-FF64E7454717}" srcOrd="0" destOrd="0" presId="urn:microsoft.com/office/officeart/2005/8/layout/vList3"/>
    <dgm:cxn modelId="{7223CA2D-6ED2-4469-AA94-9C0ECC840DDE}" srcId="{4F77684E-90A9-43C4-A173-C3914F621347}" destId="{120F8AAE-3307-4504-994D-2669C4F2FA97}" srcOrd="0" destOrd="0" parTransId="{7F1005B0-C296-43BF-89CE-64AFD09B955E}" sibTransId="{E58E8E4A-460A-4AD2-BC62-CE38485EFA4C}"/>
    <dgm:cxn modelId="{0414E5B0-C3C9-4C53-B58C-3D6F10A9E23E}" type="presOf" srcId="{4F77684E-90A9-43C4-A173-C3914F621347}" destId="{8E4E1B5A-4B06-4E09-81C4-E9C720993C00}" srcOrd="0" destOrd="0" presId="urn:microsoft.com/office/officeart/2005/8/layout/vList3"/>
    <dgm:cxn modelId="{7964809B-FC38-44CC-B815-46FCA8C2BFD7}" srcId="{4F77684E-90A9-43C4-A173-C3914F621347}" destId="{72736BAA-FED2-4068-91EE-C8E3B22D095D}" srcOrd="2" destOrd="0" parTransId="{F8D5B920-8437-407F-BD6A-2C7667768BCA}" sibTransId="{D8B756E1-A7EA-4ADF-AB5D-F675CEB65047}"/>
    <dgm:cxn modelId="{48E43CEA-0A96-49EE-8E16-A920C439AB4A}" srcId="{4F77684E-90A9-43C4-A173-C3914F621347}" destId="{A3659C69-59EE-428A-ABBD-604303EC73FF}" srcOrd="1" destOrd="0" parTransId="{ED17A706-633D-406F-870E-6392E5C87AF9}" sibTransId="{97965EFE-9B16-4560-838E-6F7E28275F9B}"/>
    <dgm:cxn modelId="{18BA63DF-CE1A-47B4-AAD8-FC4E47866B37}" type="presParOf" srcId="{8E4E1B5A-4B06-4E09-81C4-E9C720993C00}" destId="{AEA9B197-9470-414D-B103-F2C76CC0E923}" srcOrd="0" destOrd="0" presId="urn:microsoft.com/office/officeart/2005/8/layout/vList3"/>
    <dgm:cxn modelId="{D0F7A9B6-7E2E-4FF6-B39D-08397026D4BF}" type="presParOf" srcId="{AEA9B197-9470-414D-B103-F2C76CC0E923}" destId="{B2BB1354-F03F-4432-A68B-B0E97532CECC}" srcOrd="0" destOrd="0" presId="urn:microsoft.com/office/officeart/2005/8/layout/vList3"/>
    <dgm:cxn modelId="{14399352-B29B-490E-95D9-39A31E3C52E9}" type="presParOf" srcId="{AEA9B197-9470-414D-B103-F2C76CC0E923}" destId="{78CBD3C6-D9D8-45F9-BC85-17E925151644}" srcOrd="1" destOrd="0" presId="urn:microsoft.com/office/officeart/2005/8/layout/vList3"/>
    <dgm:cxn modelId="{B565DECC-DED6-4E24-95FC-F6A8DADA5885}" type="presParOf" srcId="{8E4E1B5A-4B06-4E09-81C4-E9C720993C00}" destId="{CD393E45-6CD8-4837-B36D-3B83C99101CC}" srcOrd="1" destOrd="0" presId="urn:microsoft.com/office/officeart/2005/8/layout/vList3"/>
    <dgm:cxn modelId="{6A5C3F19-A46A-494B-9DD7-B82A72F81854}" type="presParOf" srcId="{8E4E1B5A-4B06-4E09-81C4-E9C720993C00}" destId="{0E7CD12D-265E-404C-AC85-0BB4CA2F38B0}" srcOrd="2" destOrd="0" presId="urn:microsoft.com/office/officeart/2005/8/layout/vList3"/>
    <dgm:cxn modelId="{80E27EF6-E01C-498E-B3D9-78B3C60404F1}" type="presParOf" srcId="{0E7CD12D-265E-404C-AC85-0BB4CA2F38B0}" destId="{10B75C51-3646-4206-B122-7BB87671905D}" srcOrd="0" destOrd="0" presId="urn:microsoft.com/office/officeart/2005/8/layout/vList3"/>
    <dgm:cxn modelId="{489A6978-7FA9-445B-ACDA-A952D25BE4BF}" type="presParOf" srcId="{0E7CD12D-265E-404C-AC85-0BB4CA2F38B0}" destId="{FE04009D-85E9-40E4-B561-3B5B6CF3C8FE}" srcOrd="1" destOrd="0" presId="urn:microsoft.com/office/officeart/2005/8/layout/vList3"/>
    <dgm:cxn modelId="{8D7B1CDE-B309-4B63-9831-C7C4E8A5BE89}" type="presParOf" srcId="{8E4E1B5A-4B06-4E09-81C4-E9C720993C00}" destId="{A59D4C66-BBE9-4EB0-B8EF-AB937BECE157}" srcOrd="3" destOrd="0" presId="urn:microsoft.com/office/officeart/2005/8/layout/vList3"/>
    <dgm:cxn modelId="{34A0061F-BC27-43B5-8952-E7B6034D0BDA}" type="presParOf" srcId="{8E4E1B5A-4B06-4E09-81C4-E9C720993C00}" destId="{5B78130C-0F21-44E0-B9D4-B50FBBC7C307}" srcOrd="4" destOrd="0" presId="urn:microsoft.com/office/officeart/2005/8/layout/vList3"/>
    <dgm:cxn modelId="{E016F790-A77F-4FA5-8839-ECE1BA0BC639}" type="presParOf" srcId="{5B78130C-0F21-44E0-B9D4-B50FBBC7C307}" destId="{2273B647-34F1-4864-9568-56F72B1589B6}" srcOrd="0" destOrd="0" presId="urn:microsoft.com/office/officeart/2005/8/layout/vList3"/>
    <dgm:cxn modelId="{202842BC-EBA8-403E-B1CD-97CDC57B4A1A}" type="presParOf" srcId="{5B78130C-0F21-44E0-B9D4-B50FBBC7C307}" destId="{3C3E5040-07F9-4ACA-BC16-FF64E745471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506C0E-088B-4927-A09F-725C1EC6D59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DF69AC-A0E1-4B62-B868-1C5659B0C7A2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Ведение гос. реестра предельных отпускных цен производителей на </a:t>
          </a:r>
          <a:r>
            <a:rPr lang="ru-RU" sz="2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лп</a:t>
          </a:r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включенные в перечень ЖНВЛП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58CE85-5514-44F2-8B6E-34534AF22394}" type="parTrans" cxnId="{1B8CD468-6385-4CE4-876D-6618B51FE7AA}">
      <dgm:prSet/>
      <dgm:spPr/>
      <dgm:t>
        <a:bodyPr/>
        <a:lstStyle/>
        <a:p>
          <a:endParaRPr lang="ru-RU"/>
        </a:p>
      </dgm:t>
    </dgm:pt>
    <dgm:pt modelId="{05CB2285-5466-43D3-9108-9CCEA5378657}" type="sibTrans" cxnId="{1B8CD468-6385-4CE4-876D-6618B51FE7AA}">
      <dgm:prSet/>
      <dgm:spPr/>
      <dgm:t>
        <a:bodyPr/>
        <a:lstStyle/>
        <a:p>
          <a:endParaRPr lang="ru-RU"/>
        </a:p>
      </dgm:t>
    </dgm:pt>
    <dgm:pt modelId="{75C2B849-9E96-4C39-BD3A-8883B30F038B}">
      <dgm:prSet phldrT="[Текст]" custT="1"/>
      <dgm:spPr>
        <a:solidFill>
          <a:srgbClr val="BCF9B7"/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Осуществление государственного контроля за применением цен на </a:t>
          </a:r>
          <a:r>
            <a:rPr lang="ru-RU" sz="2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лп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FD6B8A-824C-405E-8D36-8879C09237B9}" type="parTrans" cxnId="{BDDFFCA9-39B7-4988-A8E3-818A3113C550}">
      <dgm:prSet/>
      <dgm:spPr/>
      <dgm:t>
        <a:bodyPr/>
        <a:lstStyle/>
        <a:p>
          <a:endParaRPr lang="ru-RU"/>
        </a:p>
      </dgm:t>
    </dgm:pt>
    <dgm:pt modelId="{84DB5BA9-30E0-4CDA-A079-7377A2C7FCB5}" type="sibTrans" cxnId="{BDDFFCA9-39B7-4988-A8E3-818A3113C550}">
      <dgm:prSet/>
      <dgm:spPr/>
      <dgm:t>
        <a:bodyPr/>
        <a:lstStyle/>
        <a:p>
          <a:endParaRPr lang="ru-RU"/>
        </a:p>
      </dgm:t>
    </dgm:pt>
    <dgm:pt modelId="{E1BF89FA-909F-4180-82E5-0ED249DABE2C}">
      <dgm:prSet phldrT="[Текст]" custT="1"/>
      <dgm:spPr>
        <a:solidFill>
          <a:srgbClr val="5FD444"/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Применения предусмотренных законодательством РФ мер ответственности за нарушение порядка </a:t>
          </a:r>
          <a:r>
            <a:rPr lang="ru-RU" sz="2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ценообразвования</a:t>
          </a:r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ЖНВЛП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5E3269-BF14-469D-9065-44E79559B1C9}" type="parTrans" cxnId="{1C1B655B-FEF3-41A5-81DB-7B90FF910B96}">
      <dgm:prSet/>
      <dgm:spPr/>
      <dgm:t>
        <a:bodyPr/>
        <a:lstStyle/>
        <a:p>
          <a:endParaRPr lang="ru-RU"/>
        </a:p>
      </dgm:t>
    </dgm:pt>
    <dgm:pt modelId="{8251F60E-6218-4136-A404-41D40D54F142}" type="sibTrans" cxnId="{1C1B655B-FEF3-41A5-81DB-7B90FF910B96}">
      <dgm:prSet/>
      <dgm:spPr/>
      <dgm:t>
        <a:bodyPr/>
        <a:lstStyle/>
        <a:p>
          <a:endParaRPr lang="ru-RU"/>
        </a:p>
      </dgm:t>
    </dgm:pt>
    <dgm:pt modelId="{28B8A3DB-72AA-44A9-A81D-519585BD6186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Утверждения методики установления органами исполнительной власти субъектов РФ предельных размеров оптовых и розничных надбавок к фактическим отпускным ценам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D67F91-C2B9-4518-B8AE-2B3302F85032}" type="parTrans" cxnId="{BD8E023A-9CA7-478D-9ADA-6307AB09DC56}">
      <dgm:prSet/>
      <dgm:spPr/>
      <dgm:t>
        <a:bodyPr/>
        <a:lstStyle/>
        <a:p>
          <a:endParaRPr lang="ru-RU"/>
        </a:p>
      </dgm:t>
    </dgm:pt>
    <dgm:pt modelId="{3C91912A-97CB-4E57-9F0D-959DFD95E5BE}" type="sibTrans" cxnId="{BD8E023A-9CA7-478D-9ADA-6307AB09DC56}">
      <dgm:prSet/>
      <dgm:spPr/>
      <dgm:t>
        <a:bodyPr/>
        <a:lstStyle/>
        <a:p>
          <a:endParaRPr lang="ru-RU"/>
        </a:p>
      </dgm:t>
    </dgm:pt>
    <dgm:pt modelId="{8A154DD6-536E-4671-B707-BD72A78B861E}" type="pres">
      <dgm:prSet presAssocID="{74506C0E-088B-4927-A09F-725C1EC6D59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D1D88F-9318-4371-A29B-A9DE8BF7F323}" type="pres">
      <dgm:prSet presAssocID="{C2DF69AC-A0E1-4B62-B868-1C5659B0C7A2}" presName="composite" presStyleCnt="0"/>
      <dgm:spPr/>
    </dgm:pt>
    <dgm:pt modelId="{DD1ECF50-A130-471C-9D98-9B266CFF0135}" type="pres">
      <dgm:prSet presAssocID="{C2DF69AC-A0E1-4B62-B868-1C5659B0C7A2}" presName="imgShp" presStyleLbl="fgImgPlace1" presStyleIdx="0" presStyleCnt="4" custLinFactNeighborX="-87946" custLinFactNeighborY="919"/>
      <dgm:spPr>
        <a:solidFill>
          <a:schemeClr val="accent6">
            <a:lumMod val="40000"/>
            <a:lumOff val="60000"/>
          </a:schemeClr>
        </a:solidFill>
      </dgm:spPr>
    </dgm:pt>
    <dgm:pt modelId="{4871395E-099D-4C97-AC51-FDCBFD9BDB09}" type="pres">
      <dgm:prSet presAssocID="{C2DF69AC-A0E1-4B62-B868-1C5659B0C7A2}" presName="txShp" presStyleLbl="node1" presStyleIdx="0" presStyleCnt="4" custScaleX="130135" custLinFactNeighborX="9622" custLinFactNeighborY="19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9E4284-5514-4B13-8D75-F0E87B4E8721}" type="pres">
      <dgm:prSet presAssocID="{05CB2285-5466-43D3-9108-9CCEA5378657}" presName="spacing" presStyleCnt="0"/>
      <dgm:spPr/>
    </dgm:pt>
    <dgm:pt modelId="{9248F974-E5DF-4A35-823A-B3BF563ABDDA}" type="pres">
      <dgm:prSet presAssocID="{28B8A3DB-72AA-44A9-A81D-519585BD6186}" presName="composite" presStyleCnt="0"/>
      <dgm:spPr/>
    </dgm:pt>
    <dgm:pt modelId="{1EC7E3F0-92FE-4E13-8D99-69C047DE0283}" type="pres">
      <dgm:prSet presAssocID="{28B8A3DB-72AA-44A9-A81D-519585BD6186}" presName="imgShp" presStyleLbl="fgImgPlace1" presStyleIdx="1" presStyleCnt="4" custLinFactNeighborX="-87351" custLinFactNeighborY="-1040"/>
      <dgm:spPr>
        <a:solidFill>
          <a:schemeClr val="accent6">
            <a:lumMod val="75000"/>
          </a:schemeClr>
        </a:solidFill>
      </dgm:spPr>
    </dgm:pt>
    <dgm:pt modelId="{4370A2D8-EFCB-4942-85F7-AF485381031F}" type="pres">
      <dgm:prSet presAssocID="{28B8A3DB-72AA-44A9-A81D-519585BD6186}" presName="txShp" presStyleLbl="node1" presStyleIdx="1" presStyleCnt="4" custScaleX="130178" custLinFactNeighborX="9933" custLinFactNeighborY="-34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82600A-A11E-4349-85A0-C9DB2181D490}" type="pres">
      <dgm:prSet presAssocID="{3C91912A-97CB-4E57-9F0D-959DFD95E5BE}" presName="spacing" presStyleCnt="0"/>
      <dgm:spPr/>
    </dgm:pt>
    <dgm:pt modelId="{CD9A04FE-08D6-4474-B9C2-AFC996E3B7D3}" type="pres">
      <dgm:prSet presAssocID="{75C2B849-9E96-4C39-BD3A-8883B30F038B}" presName="composite" presStyleCnt="0"/>
      <dgm:spPr/>
    </dgm:pt>
    <dgm:pt modelId="{1BFE5151-BD9A-43DA-959B-3A30E9D72456}" type="pres">
      <dgm:prSet presAssocID="{75C2B849-9E96-4C39-BD3A-8883B30F038B}" presName="imgShp" presStyleLbl="fgImgPlace1" presStyleIdx="2" presStyleCnt="4" custLinFactNeighborX="-88023" custLinFactNeighborY="3120"/>
      <dgm:spPr>
        <a:solidFill>
          <a:srgbClr val="BCF9B7"/>
        </a:solidFill>
      </dgm:spPr>
    </dgm:pt>
    <dgm:pt modelId="{351B0172-0354-4573-9C51-2263459DAC46}" type="pres">
      <dgm:prSet presAssocID="{75C2B849-9E96-4C39-BD3A-8883B30F038B}" presName="txShp" presStyleLbl="node1" presStyleIdx="2" presStyleCnt="4" custScaleX="130124" custLinFactNeighborX="11787" custLinFactNeighborY="3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4422AE-A728-4FAD-BDB7-9A45F7FB4464}" type="pres">
      <dgm:prSet presAssocID="{84DB5BA9-30E0-4CDA-A079-7377A2C7FCB5}" presName="spacing" presStyleCnt="0"/>
      <dgm:spPr/>
    </dgm:pt>
    <dgm:pt modelId="{C40DD19C-167C-4D53-A234-764AD66FE918}" type="pres">
      <dgm:prSet presAssocID="{E1BF89FA-909F-4180-82E5-0ED249DABE2C}" presName="composite" presStyleCnt="0"/>
      <dgm:spPr/>
    </dgm:pt>
    <dgm:pt modelId="{630BB16C-3E5B-483E-AAF0-8CCE7AB8DDA6}" type="pres">
      <dgm:prSet presAssocID="{E1BF89FA-909F-4180-82E5-0ED249DABE2C}" presName="imgShp" presStyleLbl="fgImgPlace1" presStyleIdx="3" presStyleCnt="4" custLinFactNeighborX="-84903" custLinFactNeighborY="-6239"/>
      <dgm:spPr>
        <a:solidFill>
          <a:srgbClr val="5FD444"/>
        </a:solidFill>
      </dgm:spPr>
    </dgm:pt>
    <dgm:pt modelId="{B11C5E59-5A7C-4F32-B673-C2870F484B2E}" type="pres">
      <dgm:prSet presAssocID="{E1BF89FA-909F-4180-82E5-0ED249DABE2C}" presName="txShp" presStyleLbl="node1" presStyleIdx="3" presStyleCnt="4" custScaleX="129514" custLinFactNeighborX="14111" custLinFactNeighborY="-5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4FC6C3-30E1-4106-B439-5FB67D9D7DC0}" type="presOf" srcId="{C2DF69AC-A0E1-4B62-B868-1C5659B0C7A2}" destId="{4871395E-099D-4C97-AC51-FDCBFD9BDB09}" srcOrd="0" destOrd="0" presId="urn:microsoft.com/office/officeart/2005/8/layout/vList3"/>
    <dgm:cxn modelId="{BD8E023A-9CA7-478D-9ADA-6307AB09DC56}" srcId="{74506C0E-088B-4927-A09F-725C1EC6D59F}" destId="{28B8A3DB-72AA-44A9-A81D-519585BD6186}" srcOrd="1" destOrd="0" parTransId="{9CD67F91-C2B9-4518-B8AE-2B3302F85032}" sibTransId="{3C91912A-97CB-4E57-9F0D-959DFD95E5BE}"/>
    <dgm:cxn modelId="{E853E696-4A4B-4949-8016-614C88C5BED1}" type="presOf" srcId="{75C2B849-9E96-4C39-BD3A-8883B30F038B}" destId="{351B0172-0354-4573-9C51-2263459DAC46}" srcOrd="0" destOrd="0" presId="urn:microsoft.com/office/officeart/2005/8/layout/vList3"/>
    <dgm:cxn modelId="{03F11394-9206-4033-B3F4-664E1272FEB6}" type="presOf" srcId="{E1BF89FA-909F-4180-82E5-0ED249DABE2C}" destId="{B11C5E59-5A7C-4F32-B673-C2870F484B2E}" srcOrd="0" destOrd="0" presId="urn:microsoft.com/office/officeart/2005/8/layout/vList3"/>
    <dgm:cxn modelId="{82C218C9-27D7-435C-A1DA-8F1D4ECDB145}" type="presOf" srcId="{74506C0E-088B-4927-A09F-725C1EC6D59F}" destId="{8A154DD6-536E-4671-B707-BD72A78B861E}" srcOrd="0" destOrd="0" presId="urn:microsoft.com/office/officeart/2005/8/layout/vList3"/>
    <dgm:cxn modelId="{1B8CD468-6385-4CE4-876D-6618B51FE7AA}" srcId="{74506C0E-088B-4927-A09F-725C1EC6D59F}" destId="{C2DF69AC-A0E1-4B62-B868-1C5659B0C7A2}" srcOrd="0" destOrd="0" parTransId="{8458CE85-5514-44F2-8B6E-34534AF22394}" sibTransId="{05CB2285-5466-43D3-9108-9CCEA5378657}"/>
    <dgm:cxn modelId="{917381A7-4EA3-4672-ABF0-5F69976495BA}" type="presOf" srcId="{28B8A3DB-72AA-44A9-A81D-519585BD6186}" destId="{4370A2D8-EFCB-4942-85F7-AF485381031F}" srcOrd="0" destOrd="0" presId="urn:microsoft.com/office/officeart/2005/8/layout/vList3"/>
    <dgm:cxn modelId="{1C1B655B-FEF3-41A5-81DB-7B90FF910B96}" srcId="{74506C0E-088B-4927-A09F-725C1EC6D59F}" destId="{E1BF89FA-909F-4180-82E5-0ED249DABE2C}" srcOrd="3" destOrd="0" parTransId="{285E3269-BF14-469D-9065-44E79559B1C9}" sibTransId="{8251F60E-6218-4136-A404-41D40D54F142}"/>
    <dgm:cxn modelId="{BDDFFCA9-39B7-4988-A8E3-818A3113C550}" srcId="{74506C0E-088B-4927-A09F-725C1EC6D59F}" destId="{75C2B849-9E96-4C39-BD3A-8883B30F038B}" srcOrd="2" destOrd="0" parTransId="{78FD6B8A-824C-405E-8D36-8879C09237B9}" sibTransId="{84DB5BA9-30E0-4CDA-A079-7377A2C7FCB5}"/>
    <dgm:cxn modelId="{A91ABC35-6942-4F91-B531-5115BDB5611C}" type="presParOf" srcId="{8A154DD6-536E-4671-B707-BD72A78B861E}" destId="{FDD1D88F-9318-4371-A29B-A9DE8BF7F323}" srcOrd="0" destOrd="0" presId="urn:microsoft.com/office/officeart/2005/8/layout/vList3"/>
    <dgm:cxn modelId="{F315BB22-E9AB-44CF-ACB7-180F32E483F3}" type="presParOf" srcId="{FDD1D88F-9318-4371-A29B-A9DE8BF7F323}" destId="{DD1ECF50-A130-471C-9D98-9B266CFF0135}" srcOrd="0" destOrd="0" presId="urn:microsoft.com/office/officeart/2005/8/layout/vList3"/>
    <dgm:cxn modelId="{2E7805E3-3E9B-43B5-87C1-CC9B3680ACE7}" type="presParOf" srcId="{FDD1D88F-9318-4371-A29B-A9DE8BF7F323}" destId="{4871395E-099D-4C97-AC51-FDCBFD9BDB09}" srcOrd="1" destOrd="0" presId="urn:microsoft.com/office/officeart/2005/8/layout/vList3"/>
    <dgm:cxn modelId="{28A565B7-2997-443C-BCFB-64FCEB1DBE44}" type="presParOf" srcId="{8A154DD6-536E-4671-B707-BD72A78B861E}" destId="{279E4284-5514-4B13-8D75-F0E87B4E8721}" srcOrd="1" destOrd="0" presId="urn:microsoft.com/office/officeart/2005/8/layout/vList3"/>
    <dgm:cxn modelId="{52E20BD0-82F7-4017-9BFB-B1F7217AC3FC}" type="presParOf" srcId="{8A154DD6-536E-4671-B707-BD72A78B861E}" destId="{9248F974-E5DF-4A35-823A-B3BF563ABDDA}" srcOrd="2" destOrd="0" presId="urn:microsoft.com/office/officeart/2005/8/layout/vList3"/>
    <dgm:cxn modelId="{8AEDEA14-72A6-42D1-B41E-2EC56228462F}" type="presParOf" srcId="{9248F974-E5DF-4A35-823A-B3BF563ABDDA}" destId="{1EC7E3F0-92FE-4E13-8D99-69C047DE0283}" srcOrd="0" destOrd="0" presId="urn:microsoft.com/office/officeart/2005/8/layout/vList3"/>
    <dgm:cxn modelId="{7F578A72-74BE-402F-8B78-3E1D0D6A76EB}" type="presParOf" srcId="{9248F974-E5DF-4A35-823A-B3BF563ABDDA}" destId="{4370A2D8-EFCB-4942-85F7-AF485381031F}" srcOrd="1" destOrd="0" presId="urn:microsoft.com/office/officeart/2005/8/layout/vList3"/>
    <dgm:cxn modelId="{FBC383A4-53E4-4B36-A183-52080B0342BA}" type="presParOf" srcId="{8A154DD6-536E-4671-B707-BD72A78B861E}" destId="{0A82600A-A11E-4349-85A0-C9DB2181D490}" srcOrd="3" destOrd="0" presId="urn:microsoft.com/office/officeart/2005/8/layout/vList3"/>
    <dgm:cxn modelId="{ECE01432-7AF7-473A-89A9-D99F05C74009}" type="presParOf" srcId="{8A154DD6-536E-4671-B707-BD72A78B861E}" destId="{CD9A04FE-08D6-4474-B9C2-AFC996E3B7D3}" srcOrd="4" destOrd="0" presId="urn:microsoft.com/office/officeart/2005/8/layout/vList3"/>
    <dgm:cxn modelId="{BFDD9857-CE4E-4B8D-9DDF-20D4F7CCE769}" type="presParOf" srcId="{CD9A04FE-08D6-4474-B9C2-AFC996E3B7D3}" destId="{1BFE5151-BD9A-43DA-959B-3A30E9D72456}" srcOrd="0" destOrd="0" presId="urn:microsoft.com/office/officeart/2005/8/layout/vList3"/>
    <dgm:cxn modelId="{91913C34-9AC5-4150-B10D-8C7EC0DBCBD4}" type="presParOf" srcId="{CD9A04FE-08D6-4474-B9C2-AFC996E3B7D3}" destId="{351B0172-0354-4573-9C51-2263459DAC46}" srcOrd="1" destOrd="0" presId="urn:microsoft.com/office/officeart/2005/8/layout/vList3"/>
    <dgm:cxn modelId="{BDEB7170-BFEE-4D92-B38A-7642A8E9607F}" type="presParOf" srcId="{8A154DD6-536E-4671-B707-BD72A78B861E}" destId="{D34422AE-A728-4FAD-BDB7-9A45F7FB4464}" srcOrd="5" destOrd="0" presId="urn:microsoft.com/office/officeart/2005/8/layout/vList3"/>
    <dgm:cxn modelId="{1830C471-08FC-41EC-A464-5E4240CC8728}" type="presParOf" srcId="{8A154DD6-536E-4671-B707-BD72A78B861E}" destId="{C40DD19C-167C-4D53-A234-764AD66FE918}" srcOrd="6" destOrd="0" presId="urn:microsoft.com/office/officeart/2005/8/layout/vList3"/>
    <dgm:cxn modelId="{BDA27BEE-9D57-4344-ABFB-DF6F7EAC950F}" type="presParOf" srcId="{C40DD19C-167C-4D53-A234-764AD66FE918}" destId="{630BB16C-3E5B-483E-AAF0-8CCE7AB8DDA6}" srcOrd="0" destOrd="0" presId="urn:microsoft.com/office/officeart/2005/8/layout/vList3"/>
    <dgm:cxn modelId="{6EBCEDCE-6974-417F-8E48-9EA61413AF92}" type="presParOf" srcId="{C40DD19C-167C-4D53-A234-764AD66FE918}" destId="{B11C5E59-5A7C-4F32-B673-C2870F484B2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CBD3C6-D9D8-45F9-BC85-17E925151644}">
      <dsp:nvSpPr>
        <dsp:cNvPr id="0" name=""/>
        <dsp:cNvSpPr/>
      </dsp:nvSpPr>
      <dsp:spPr>
        <a:xfrm rot="10800000">
          <a:off x="1073336" y="86236"/>
          <a:ext cx="9888566" cy="1083593"/>
        </a:xfrm>
        <a:prstGeom prst="homePlat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7835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Утверждения перечня ЖНВЛП, включенных в такой перечень под международным непатентованным или химическим наименованием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344234" y="86236"/>
        <a:ext cx="9617668" cy="1083593"/>
      </dsp:txXfrm>
    </dsp:sp>
    <dsp:sp modelId="{B2BB1354-F03F-4432-A68B-B0E97532CECC}">
      <dsp:nvSpPr>
        <dsp:cNvPr id="0" name=""/>
        <dsp:cNvSpPr/>
      </dsp:nvSpPr>
      <dsp:spPr>
        <a:xfrm>
          <a:off x="0" y="78271"/>
          <a:ext cx="1083593" cy="1083593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04009D-85E9-40E4-B561-3B5B6CF3C8FE}">
      <dsp:nvSpPr>
        <dsp:cNvPr id="0" name=""/>
        <dsp:cNvSpPr/>
      </dsp:nvSpPr>
      <dsp:spPr>
        <a:xfrm rot="10800000">
          <a:off x="1123377" y="1261582"/>
          <a:ext cx="9862485" cy="1083593"/>
        </a:xfrm>
        <a:prstGeom prst="homePlat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7835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Утверждение методики установления производителями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лп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предельных отпускных цен на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лп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включенные в перечень ЖНВЛП</a:t>
          </a:r>
          <a:endParaRPr lang="ru-RU" sz="2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394275" y="1261582"/>
        <a:ext cx="9591587" cy="1083593"/>
      </dsp:txXfrm>
    </dsp:sp>
    <dsp:sp modelId="{10B75C51-3646-4206-B122-7BB87671905D}">
      <dsp:nvSpPr>
        <dsp:cNvPr id="0" name=""/>
        <dsp:cNvSpPr/>
      </dsp:nvSpPr>
      <dsp:spPr>
        <a:xfrm>
          <a:off x="14147" y="1313832"/>
          <a:ext cx="1083593" cy="1083593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3E5040-07F9-4ACA-BC16-FF64E7454717}">
      <dsp:nvSpPr>
        <dsp:cNvPr id="0" name=""/>
        <dsp:cNvSpPr/>
      </dsp:nvSpPr>
      <dsp:spPr>
        <a:xfrm rot="10800000">
          <a:off x="1214845" y="2639104"/>
          <a:ext cx="9705634" cy="1083593"/>
        </a:xfrm>
        <a:prstGeom prst="homePlat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7835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Гос. Регистрации установленных  производителями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лп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предельных отпускных цен на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лп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, включенные а перечень ЖНВЛП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485743" y="2639104"/>
        <a:ext cx="9434736" cy="1083593"/>
      </dsp:txXfrm>
    </dsp:sp>
    <dsp:sp modelId="{2273B647-34F1-4864-9568-56F72B1589B6}">
      <dsp:nvSpPr>
        <dsp:cNvPr id="0" name=""/>
        <dsp:cNvSpPr/>
      </dsp:nvSpPr>
      <dsp:spPr>
        <a:xfrm>
          <a:off x="14147" y="2695982"/>
          <a:ext cx="1083593" cy="1083593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1395E-099D-4C97-AC51-FDCBFD9BDB09}">
      <dsp:nvSpPr>
        <dsp:cNvPr id="0" name=""/>
        <dsp:cNvSpPr/>
      </dsp:nvSpPr>
      <dsp:spPr>
        <a:xfrm rot="10800000">
          <a:off x="1553494" y="26123"/>
          <a:ext cx="10240054" cy="1256163"/>
        </a:xfrm>
        <a:prstGeom prst="homePlat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3933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Ведение гос. реестра предельных отпускных цен производителей на </a:t>
          </a:r>
          <a:r>
            <a:rPr lang="ru-RU" sz="2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лп</a:t>
          </a: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включенные в перечень ЖНВЛП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867535" y="26123"/>
        <a:ext cx="9926013" cy="1256163"/>
      </dsp:txXfrm>
    </dsp:sp>
    <dsp:sp modelId="{DD1ECF50-A130-471C-9D98-9B266CFF0135}">
      <dsp:nvSpPr>
        <dsp:cNvPr id="0" name=""/>
        <dsp:cNvSpPr/>
      </dsp:nvSpPr>
      <dsp:spPr>
        <a:xfrm>
          <a:off x="249162" y="13059"/>
          <a:ext cx="1256163" cy="1256163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70A2D8-EFCB-4942-85F7-AF485381031F}">
      <dsp:nvSpPr>
        <dsp:cNvPr id="0" name=""/>
        <dsp:cNvSpPr/>
      </dsp:nvSpPr>
      <dsp:spPr>
        <a:xfrm rot="10800000">
          <a:off x="1576274" y="1589201"/>
          <a:ext cx="10243437" cy="1256163"/>
        </a:xfrm>
        <a:prstGeom prst="homePlat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3933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Утверждения методики установления органами исполнительной власти субъектов РФ предельных размеров оптовых и розничных надбавок к фактическим отпускным ценам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890315" y="1589201"/>
        <a:ext cx="9929396" cy="1256163"/>
      </dsp:txXfrm>
    </dsp:sp>
    <dsp:sp modelId="{1EC7E3F0-92FE-4E13-8D99-69C047DE0283}">
      <dsp:nvSpPr>
        <dsp:cNvPr id="0" name=""/>
        <dsp:cNvSpPr/>
      </dsp:nvSpPr>
      <dsp:spPr>
        <a:xfrm>
          <a:off x="256636" y="1619588"/>
          <a:ext cx="1256163" cy="1256163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1B0172-0354-4573-9C51-2263459DAC46}">
      <dsp:nvSpPr>
        <dsp:cNvPr id="0" name=""/>
        <dsp:cNvSpPr/>
      </dsp:nvSpPr>
      <dsp:spPr>
        <a:xfrm rot="10800000">
          <a:off x="1593583" y="3302981"/>
          <a:ext cx="10239188" cy="1256163"/>
        </a:xfrm>
        <a:prstGeom prst="homePlate">
          <a:avLst/>
        </a:prstGeom>
        <a:solidFill>
          <a:srgbClr val="BCF9B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3933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Осуществление государственного контроля за применением цен на </a:t>
          </a:r>
          <a:r>
            <a:rPr lang="ru-RU" sz="2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лп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907624" y="3302981"/>
        <a:ext cx="9925147" cy="1256163"/>
      </dsp:txXfrm>
    </dsp:sp>
    <dsp:sp modelId="{1BFE5151-BD9A-43DA-959B-3A30E9D72456}">
      <dsp:nvSpPr>
        <dsp:cNvPr id="0" name=""/>
        <dsp:cNvSpPr/>
      </dsp:nvSpPr>
      <dsp:spPr>
        <a:xfrm>
          <a:off x="248195" y="3302981"/>
          <a:ext cx="1256163" cy="1256163"/>
        </a:xfrm>
        <a:prstGeom prst="ellipse">
          <a:avLst/>
        </a:prstGeom>
        <a:solidFill>
          <a:srgbClr val="BCF9B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1C5E59-5A7C-4F32-B673-C2870F484B2E}">
      <dsp:nvSpPr>
        <dsp:cNvPr id="0" name=""/>
        <dsp:cNvSpPr/>
      </dsp:nvSpPr>
      <dsp:spPr>
        <a:xfrm rot="10800000">
          <a:off x="1641582" y="4829618"/>
          <a:ext cx="10191189" cy="1256163"/>
        </a:xfrm>
        <a:prstGeom prst="homePlate">
          <a:avLst/>
        </a:prstGeom>
        <a:solidFill>
          <a:srgbClr val="5FD44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3933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Применения предусмотренных законодательством РФ мер ответственности за нарушение порядка </a:t>
          </a:r>
          <a:r>
            <a:rPr lang="ru-RU" sz="2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ценообразвования</a:t>
          </a: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ЖНВЛП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955623" y="4829618"/>
        <a:ext cx="9877148" cy="1256163"/>
      </dsp:txXfrm>
    </dsp:sp>
    <dsp:sp modelId="{630BB16C-3E5B-483E-AAF0-8CCE7AB8DDA6}">
      <dsp:nvSpPr>
        <dsp:cNvPr id="0" name=""/>
        <dsp:cNvSpPr/>
      </dsp:nvSpPr>
      <dsp:spPr>
        <a:xfrm>
          <a:off x="287387" y="4816554"/>
          <a:ext cx="1256163" cy="1256163"/>
        </a:xfrm>
        <a:prstGeom prst="ellipse">
          <a:avLst/>
        </a:prstGeom>
        <a:solidFill>
          <a:srgbClr val="5FD44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3754-5C52-4AB7-8700-FB6DE21F4644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81A5-1DD5-47A6-A6F2-AE86024CB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13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3754-5C52-4AB7-8700-FB6DE21F4644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81A5-1DD5-47A6-A6F2-AE86024CB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37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3754-5C52-4AB7-8700-FB6DE21F4644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81A5-1DD5-47A6-A6F2-AE86024CB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47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3754-5C52-4AB7-8700-FB6DE21F4644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81A5-1DD5-47A6-A6F2-AE86024CB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77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3754-5C52-4AB7-8700-FB6DE21F4644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81A5-1DD5-47A6-A6F2-AE86024CB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92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3754-5C52-4AB7-8700-FB6DE21F4644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81A5-1DD5-47A6-A6F2-AE86024CB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01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3754-5C52-4AB7-8700-FB6DE21F4644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81A5-1DD5-47A6-A6F2-AE86024CB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271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3754-5C52-4AB7-8700-FB6DE21F4644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81A5-1DD5-47A6-A6F2-AE86024CB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220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3754-5C52-4AB7-8700-FB6DE21F4644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81A5-1DD5-47A6-A6F2-AE86024CB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31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3754-5C52-4AB7-8700-FB6DE21F4644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81A5-1DD5-47A6-A6F2-AE86024CB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3754-5C52-4AB7-8700-FB6DE21F4644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81A5-1DD5-47A6-A6F2-AE86024CB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72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33754-5C52-4AB7-8700-FB6DE21F4644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A81A5-1DD5-47A6-A6F2-AE86024CB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88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6880" y="795792"/>
            <a:ext cx="9144000" cy="65418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 «Красноярский государственный медицинский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имени профессора В.Ф.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2822" y="2958823"/>
            <a:ext cx="9144000" cy="165576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«Формирование цен на ЖНВЛП»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2183" y="4847345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Калининская Ольга Артемовна, 303-1 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Казакова Елена Николаевна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66866" y="6081516"/>
            <a:ext cx="21001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Красноярск, 2021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768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2536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32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регулирование цен на лекарственные</a:t>
            </a:r>
            <a:b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препараты для медицинского применения</a:t>
            </a:r>
            <a:endParaRPr lang="ru-RU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регулирование цен на лекарственные препараты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медицинского применения осуществляется посредством: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26306411"/>
              </p:ext>
            </p:extLst>
          </p:nvPr>
        </p:nvGraphicFramePr>
        <p:xfrm>
          <a:off x="613954" y="2831465"/>
          <a:ext cx="10985863" cy="3815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68207" y="3165956"/>
            <a:ext cx="5732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8207" y="4409849"/>
            <a:ext cx="4033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6927" y="5788680"/>
            <a:ext cx="10689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853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492464"/>
              </p:ext>
            </p:extLst>
          </p:nvPr>
        </p:nvGraphicFramePr>
        <p:xfrm>
          <a:off x="0" y="326571"/>
          <a:ext cx="11832772" cy="6152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67761" y="631762"/>
            <a:ext cx="12786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7761" y="2220685"/>
            <a:ext cx="2782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7761" y="3971109"/>
            <a:ext cx="30697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7761" y="5465020"/>
            <a:ext cx="9650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488243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еречень жизненно необходимых и важнейших лекарственных</a:t>
            </a:r>
            <a:b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препаратов</a:t>
            </a:r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591764"/>
            <a:ext cx="137051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жегодно утверждаемый Правительством Российской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перечень лекарственных препаратов для медицинского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применения, обеспечивающих приоритетные потребности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 в целях профилактики и лечения заболеваний, в том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 преобладающих в структуре заболеваемости в Российской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14354" y="4493459"/>
            <a:ext cx="872598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жизненно необходимых и важнейших лекарственных средств</a:t>
            </a:r>
          </a:p>
          <a:p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(ЖНВЛС), по данным 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Минздравсоцразвития</a:t>
            </a:r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содержит 500</a:t>
            </a:r>
          </a:p>
          <a:p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международных непатентованных наименований, 2 тысячи торговых</a:t>
            </a:r>
          </a:p>
          <a:p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наименований – более 5,5 тысячи лекарственных форм. В список входят</a:t>
            </a:r>
          </a:p>
          <a:p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препараты, влияющие на уровень заболеваемости и смертности в России</a:t>
            </a:r>
          </a:p>
          <a:p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(сердечно-сосудистые, онкологические препараты, лекарства против</a:t>
            </a:r>
          </a:p>
          <a:p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ВИЧ/СПИДа и туберкулеза, а также противогриппозные препараты).</a:t>
            </a:r>
            <a:endParaRPr lang="ru-RU" sz="2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3" y="4778373"/>
            <a:ext cx="3761661" cy="143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815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2886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документы, регламентирующие ценообразование на ЖНВЛП</a:t>
            </a:r>
            <a:endParaRPr lang="ru-RU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1325563"/>
            <a:ext cx="11887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Постановление Правительства РФ от 29.10.2010г. №865 «О государственном регулировании цен на лекарственные препараты, включенные в перечень жизненно необходимых и важнейших лекарственных препаратов».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Постановление правительства Красноярского края от 22.11.2011г. №705-П «Об установлении предельных размеров оптовых надбавок и предельных размеров розничных надбавок к фактическим отпускным ценам, установленным производителями лекарственных препаратов, на лекарственные препараты, включенные в перечень жизненно необходимых и важнейших лекарственных средств».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Постановление администрации Красноярского края от 16.10.2001г. №710-П «Об утверждении торговых надбавок (наценок)».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836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формирования цен </a:t>
            </a:r>
            <a:endParaRPr lang="ru-RU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594" y="1104141"/>
            <a:ext cx="114169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оптовой и розничной торговли, являющиеся плательщиками НДС, формируют отпускную цену на ЖНВЛС, суммируя фактическую цену приобретения товара без НДС и оптовую или розничную надбавку, не выше установленной в субъекте Российской Федерации, на территорию которого осуществляется поставка товара. Оптовая и розничная надбавки исчисляются от фактической отпускной цены производителя без учета НДС. НДС начисляется на общую стоимость товара.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56262" y="4932104"/>
            <a:ext cx="9252857" cy="1631216"/>
          </a:xfrm>
          <a:prstGeom prst="rect">
            <a:avLst/>
          </a:prstGeom>
          <a:ln w="5715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при формировании отпускных цен на ЖНВЛС организациями оптовой торговли лекарственными средствами или розничных цен аптечными учреждениями с применением предельной оптовой и (или) предельной розничных надбавок образуются дробные части копеек, то полученная сумма округляется до целой копейки.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394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9225" y="-105575"/>
            <a:ext cx="10515600" cy="763225"/>
          </a:xfrm>
        </p:spPr>
        <p:txBody>
          <a:bodyPr>
            <a:normAutofit/>
          </a:bodyPr>
          <a:lstStyle/>
          <a:p>
            <a:pPr algn="ctr"/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надбавок </a:t>
            </a:r>
            <a:endParaRPr lang="ru-RU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626984"/>
              </p:ext>
            </p:extLst>
          </p:nvPr>
        </p:nvGraphicFramePr>
        <p:xfrm>
          <a:off x="502023" y="559038"/>
          <a:ext cx="10830003" cy="6262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80994">
                  <a:extLst>
                    <a:ext uri="{9D8B030D-6E8A-4147-A177-3AD203B41FA5}">
                      <a16:colId xmlns:a16="http://schemas.microsoft.com/office/drawing/2014/main" val="4164908154"/>
                    </a:ext>
                  </a:extLst>
                </a:gridCol>
                <a:gridCol w="2221333">
                  <a:extLst>
                    <a:ext uri="{9D8B030D-6E8A-4147-A177-3AD203B41FA5}">
                      <a16:colId xmlns:a16="http://schemas.microsoft.com/office/drawing/2014/main" val="803684583"/>
                    </a:ext>
                  </a:extLst>
                </a:gridCol>
                <a:gridCol w="2221333">
                  <a:extLst>
                    <a:ext uri="{9D8B030D-6E8A-4147-A177-3AD203B41FA5}">
                      <a16:colId xmlns:a16="http://schemas.microsoft.com/office/drawing/2014/main" val="21913299"/>
                    </a:ext>
                  </a:extLst>
                </a:gridCol>
                <a:gridCol w="1806343">
                  <a:extLst>
                    <a:ext uri="{9D8B030D-6E8A-4147-A177-3AD203B41FA5}">
                      <a16:colId xmlns:a16="http://schemas.microsoft.com/office/drawing/2014/main" val="1278697549"/>
                    </a:ext>
                  </a:extLst>
                </a:gridCol>
              </a:tblGrid>
              <a:tr h="51906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надбавок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Фактическая отпускная цена производителя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упаковку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277558"/>
                  </a:ext>
                </a:extLst>
              </a:tr>
              <a:tr h="72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50 рублей включительно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свыше 50 до 500 рублей включительно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Свыше 500 рублей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051064184"/>
                  </a:ext>
                </a:extLst>
              </a:tr>
              <a:tr h="30086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Районы Крайнего Севера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340516"/>
                  </a:ext>
                </a:extLst>
              </a:tr>
              <a:tr h="508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Предельная оптовая надбавка,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20769900"/>
                  </a:ext>
                </a:extLst>
              </a:tr>
              <a:tr h="721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Предельная розничная надбавка,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32934120"/>
                  </a:ext>
                </a:extLst>
              </a:tr>
              <a:tr h="30086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Местности, приравненные к районам Крайнего Севера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954403"/>
                  </a:ext>
                </a:extLst>
              </a:tr>
              <a:tr h="508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Предельная оптовая надбавка,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03467468"/>
                  </a:ext>
                </a:extLst>
              </a:tr>
              <a:tr h="721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Предельная розничная надбавка,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44435693"/>
                  </a:ext>
                </a:extLst>
              </a:tr>
              <a:tr h="51906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Города и районы края, за исключением районов Крайнего Севера 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приравненных к ним местностей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359461"/>
                  </a:ext>
                </a:extLst>
              </a:tr>
              <a:tr h="508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Предельная оптовая надбавка,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1264596"/>
                  </a:ext>
                </a:extLst>
              </a:tr>
              <a:tr h="721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Предельная розничная надбавка,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934" marR="15934" marT="29876" marB="29876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44000">
                          <a:schemeClr val="accent6">
                            <a:lumMod val="45000"/>
                            <a:lumOff val="55000"/>
                            <a:alpha val="63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52779686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7521618" y="1656614"/>
            <a:ext cx="35281724" cy="5088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297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0526" y="332512"/>
            <a:ext cx="116109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чтобы установить дифференцированные предельных оптовые надбавки к ценам на ЖНВЛС, органы исполнительной власти субъектов Российской Федерации вначале определяют величину средневзвешенной оптовой надбавки путем суммирования двух составляющих: федеральной и региональной.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0526" y="2114461"/>
            <a:ext cx="116109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этих двух составляющих (средневзвешенная оптовая надбавка) является расчетной величиной и используемой только для установления предельных оптовых надбавок в процентах, дифференцированных по ценовым группам.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0525" y="3527079"/>
            <a:ext cx="114966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аптечным учреждением розничных цен на ЖНВЛС, полученных от организации оптовой торговли лекарственными средствами, должно осуществляться путем суммирования цены их приобретения у оптовой организации и розничной надбавки, не выше установленной в субъекте Российской Федерации, к фактической отпускной цене производителя лекарственного средства.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777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расчета лекарственных препаратов, включенных в перечень ЖНВЛП: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4425" y="1934766"/>
            <a:ext cx="9067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Изокет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1,25 мг/ доза мл, 15 мл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оптовой цене = 310,42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Оптовая надбавка (14,5%) = 14,5%*310,42/100% = 45,01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Оптовая цена = 310,42 + 45,01 = 355,43 (без НДС)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Розничная надбавка (25%) = 25%*355,43/100% = 88,85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Розничная цена = 355,43 + 88,85 = 444,28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Розничная цена (с НДС) = 444,28*1,1 = 488,71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22326" t="-1" r="22857" b="-1"/>
          <a:stretch/>
        </p:blipFill>
        <p:spPr>
          <a:xfrm>
            <a:off x="7641771" y="2072957"/>
            <a:ext cx="3924066" cy="381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2404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781</Words>
  <Application>Microsoft Office PowerPoint</Application>
  <PresentationFormat>Широкоэкранный</PresentationFormat>
  <Paragraphs>101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Тема Office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Фармацевтический колледж</vt:lpstr>
      <vt:lpstr>Государственное регулирование цен на лекарственные препараты для медицинского применения</vt:lpstr>
      <vt:lpstr>Презентация PowerPoint</vt:lpstr>
      <vt:lpstr>Перечень жизненно необходимых и важнейших лекарственных препаратов</vt:lpstr>
      <vt:lpstr>Нормативные документы, регламентирующие ценообразование на ЖНВЛП</vt:lpstr>
      <vt:lpstr>Порядок формирования цен </vt:lpstr>
      <vt:lpstr>Виды надбавок </vt:lpstr>
      <vt:lpstr>Презентация PowerPoint</vt:lpstr>
      <vt:lpstr>Пример расчета лекарственных препаратов, включенных в перечень ЖНВЛП:</vt:lpstr>
      <vt:lpstr>Спасибо за внимание!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Фармацевтический колледж</dc:title>
  <dc:creator>User</dc:creator>
  <cp:lastModifiedBy>User</cp:lastModifiedBy>
  <cp:revision>12</cp:revision>
  <dcterms:created xsi:type="dcterms:W3CDTF">2021-04-13T14:03:42Z</dcterms:created>
  <dcterms:modified xsi:type="dcterms:W3CDTF">2021-04-13T16:28:43Z</dcterms:modified>
</cp:coreProperties>
</file>