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258" r:id="rId3"/>
    <p:sldId id="259" r:id="rId4"/>
    <p:sldId id="260" r:id="rId5"/>
    <p:sldId id="261" r:id="rId6"/>
    <p:sldId id="263" r:id="rId7"/>
    <p:sldId id="264" r:id="rId8"/>
    <p:sldId id="265" r:id="rId9"/>
    <p:sldId id="266" r:id="rId10"/>
    <p:sldId id="342" r:id="rId11"/>
    <p:sldId id="340" r:id="rId12"/>
    <p:sldId id="267" r:id="rId13"/>
    <p:sldId id="339" r:id="rId14"/>
    <p:sldId id="270" r:id="rId15"/>
    <p:sldId id="271" r:id="rId16"/>
    <p:sldId id="272" r:id="rId17"/>
    <p:sldId id="273" r:id="rId18"/>
    <p:sldId id="286" r:id="rId19"/>
    <p:sldId id="274" r:id="rId20"/>
    <p:sldId id="277" r:id="rId21"/>
    <p:sldId id="279" r:id="rId22"/>
    <p:sldId id="341" r:id="rId23"/>
    <p:sldId id="351" r:id="rId24"/>
    <p:sldId id="352" r:id="rId25"/>
    <p:sldId id="353" r:id="rId26"/>
    <p:sldId id="354" r:id="rId27"/>
    <p:sldId id="355" r:id="rId28"/>
    <p:sldId id="356" r:id="rId29"/>
    <p:sldId id="281" r:id="rId30"/>
    <p:sldId id="343" r:id="rId31"/>
    <p:sldId id="296" r:id="rId32"/>
    <p:sldId id="282" r:id="rId33"/>
    <p:sldId id="288" r:id="rId34"/>
    <p:sldId id="289" r:id="rId35"/>
    <p:sldId id="292" r:id="rId36"/>
    <p:sldId id="293" r:id="rId37"/>
    <p:sldId id="294" r:id="rId38"/>
    <p:sldId id="295" r:id="rId39"/>
    <p:sldId id="298" r:id="rId40"/>
    <p:sldId id="344" r:id="rId41"/>
    <p:sldId id="345" r:id="rId42"/>
    <p:sldId id="357" r:id="rId43"/>
    <p:sldId id="346" r:id="rId44"/>
    <p:sldId id="347" r:id="rId45"/>
    <p:sldId id="348" r:id="rId46"/>
    <p:sldId id="349" r:id="rId47"/>
    <p:sldId id="350" r:id="rId48"/>
    <p:sldId id="305" r:id="rId49"/>
    <p:sldId id="308" r:id="rId50"/>
    <p:sldId id="309" r:id="rId51"/>
    <p:sldId id="310" r:id="rId52"/>
    <p:sldId id="312" r:id="rId53"/>
    <p:sldId id="320" r:id="rId54"/>
    <p:sldId id="316" r:id="rId55"/>
    <p:sldId id="313" r:id="rId56"/>
    <p:sldId id="318" r:id="rId57"/>
    <p:sldId id="319" r:id="rId58"/>
    <p:sldId id="317" r:id="rId59"/>
    <p:sldId id="321" r:id="rId60"/>
    <p:sldId id="322" r:id="rId61"/>
    <p:sldId id="323" r:id="rId62"/>
    <p:sldId id="325" r:id="rId63"/>
    <p:sldId id="326" r:id="rId64"/>
    <p:sldId id="327" r:id="rId65"/>
    <p:sldId id="324" r:id="rId66"/>
    <p:sldId id="331" r:id="rId67"/>
    <p:sldId id="328" r:id="rId68"/>
    <p:sldId id="329" r:id="rId69"/>
    <p:sldId id="330" r:id="rId70"/>
    <p:sldId id="332" r:id="rId71"/>
    <p:sldId id="283" r:id="rId72"/>
    <p:sldId id="284" r:id="rId73"/>
    <p:sldId id="358" r:id="rId74"/>
    <p:sldId id="338"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49" autoAdjust="0"/>
    <p:restoredTop sz="94660"/>
  </p:normalViewPr>
  <p:slideViewPr>
    <p:cSldViewPr>
      <p:cViewPr varScale="1">
        <p:scale>
          <a:sx n="83" d="100"/>
          <a:sy n="83" d="100"/>
        </p:scale>
        <p:origin x="-1397"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FC4CE-76D2-4981-947E-309838871825}" type="datetimeFigureOut">
              <a:rPr lang="ru-RU" smtClean="0"/>
              <a:pPr/>
              <a:t>29.04.2020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E753E-D2AB-4084-9CBC-EF7E1E90D445}" type="slidenum">
              <a:rPr lang="ru-RU" smtClean="0"/>
              <a:pPr/>
              <a:t>‹#›</a:t>
            </a:fld>
            <a:endParaRPr lang="ru-RU"/>
          </a:p>
        </p:txBody>
      </p:sp>
    </p:spTree>
    <p:extLst>
      <p:ext uri="{BB962C8B-B14F-4D97-AF65-F5344CB8AC3E}">
        <p14:creationId xmlns:p14="http://schemas.microsoft.com/office/powerpoint/2010/main" xmlns="" val="404308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a:ln/>
        </p:spPr>
      </p:sp>
      <p:sp>
        <p:nvSpPr>
          <p:cNvPr id="76803" name="Заметки 2"/>
          <p:cNvSpPr>
            <a:spLocks noGrp="1"/>
          </p:cNvSpPr>
          <p:nvPr>
            <p:ph type="body" idx="1"/>
          </p:nvPr>
        </p:nvSpPr>
        <p:spPr>
          <a:noFill/>
          <a:ln/>
        </p:spPr>
        <p:txBody>
          <a:bodyPr/>
          <a:lstStyle/>
          <a:p>
            <a:r>
              <a:rPr lang="ru-RU" dirty="0" smtClean="0"/>
              <a:t>Процесс дифференцировки мегакариоцитов неплохо изучен, равно как и механизм функционирования самих тромбоцитов. Предметом споров оставалось лишь как именно происходит превращение мегакариоцитов в тромбоциты. Общепринятая точка зрения, сформировавшаяся на основе данных </a:t>
            </a:r>
            <a:r>
              <a:rPr lang="ru-RU" i="1" dirty="0" err="1" smtClean="0"/>
              <a:t>in</a:t>
            </a:r>
            <a:r>
              <a:rPr lang="ru-RU" i="1" dirty="0" smtClean="0"/>
              <a:t> </a:t>
            </a:r>
            <a:r>
              <a:rPr lang="ru-RU" i="1" dirty="0" err="1" smtClean="0"/>
              <a:t>vitro</a:t>
            </a:r>
            <a:r>
              <a:rPr lang="ru-RU" dirty="0" smtClean="0"/>
              <a:t> </a:t>
            </a:r>
            <a:r>
              <a:rPr lang="ru-RU" dirty="0" err="1" smtClean="0"/>
              <a:t>видеомикроскопии</a:t>
            </a:r>
            <a:r>
              <a:rPr lang="ru-RU" dirty="0" smtClean="0"/>
              <a:t>, заключается в следующем. Зрелый мегакариоцит формирует своего рода "щупальца" (выпячивания </a:t>
            </a:r>
            <a:r>
              <a:rPr lang="ru-RU" dirty="0" err="1" smtClean="0"/>
              <a:t>цитоскелета</a:t>
            </a:r>
            <a:r>
              <a:rPr lang="ru-RU" dirty="0" smtClean="0"/>
              <a:t>), которые "распадаются" на тромбоциты, представляющие собой фрагменты цитоплазмы мегакариоцита. Эта гипотеза уже давно попала на страницы учебников по гематологии, хотя строго говоря, "щупальца" могли оказаться не более чем артефактом клеточной культуры. </a:t>
            </a:r>
            <a:br>
              <a:rPr lang="ru-RU" dirty="0" smtClean="0"/>
            </a:br>
            <a:endParaRPr lang="ru-RU" dirty="0" smtClean="0"/>
          </a:p>
        </p:txBody>
      </p:sp>
      <p:sp>
        <p:nvSpPr>
          <p:cNvPr id="76804" name="Номер слайда 3"/>
          <p:cNvSpPr>
            <a:spLocks noGrp="1"/>
          </p:cNvSpPr>
          <p:nvPr>
            <p:ph type="sldNum" sz="quarter" idx="5"/>
          </p:nvPr>
        </p:nvSpPr>
        <p:spPr>
          <a:noFill/>
        </p:spPr>
        <p:txBody>
          <a:bodyPr/>
          <a:lstStyle/>
          <a:p>
            <a:fld id="{8E93226D-D326-4693-9FA2-9351EB1482F7}" type="slidenum">
              <a:rPr lang="ru-RU" smtClean="0">
                <a:solidFill>
                  <a:prstClr val="black"/>
                </a:solidFill>
              </a:rPr>
              <a:pPr/>
              <a:t>11</a:t>
            </a:fld>
            <a:endParaRPr lang="ru-RU"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a:ln/>
        </p:spPr>
      </p:sp>
      <p:sp>
        <p:nvSpPr>
          <p:cNvPr id="75779" name="Заметки 2"/>
          <p:cNvSpPr>
            <a:spLocks noGrp="1"/>
          </p:cNvSpPr>
          <p:nvPr>
            <p:ph type="body" idx="1"/>
          </p:nvPr>
        </p:nvSpPr>
        <p:spPr>
          <a:noFill/>
          <a:ln/>
        </p:spPr>
        <p:txBody>
          <a:bodyPr/>
          <a:lstStyle/>
          <a:p>
            <a:r>
              <a:rPr lang="ru-RU" smtClean="0"/>
              <a:t>Тромбоциты «отшнуровываются» от гигантской клетки – мегакариоцита. И на данном микрофото видно, что…</a:t>
            </a:r>
          </a:p>
        </p:txBody>
      </p:sp>
      <p:sp>
        <p:nvSpPr>
          <p:cNvPr id="75780" name="Номер слайда 3"/>
          <p:cNvSpPr>
            <a:spLocks noGrp="1"/>
          </p:cNvSpPr>
          <p:nvPr>
            <p:ph type="sldNum" sz="quarter" idx="5"/>
          </p:nvPr>
        </p:nvSpPr>
        <p:spPr>
          <a:noFill/>
        </p:spPr>
        <p:txBody>
          <a:bodyPr/>
          <a:lstStyle/>
          <a:p>
            <a:fld id="{E3DC802E-8881-4668-AC9C-7008EA845E57}" type="slidenum">
              <a:rPr lang="ru-RU" smtClean="0"/>
              <a:pPr/>
              <a:t>12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EBC54F-5DBD-48B3-9A7C-E4B582B971D4}" type="slidenum">
              <a:rPr lang="ru-RU" altLang="ru-RU"/>
              <a:pPr eaLnBrk="1" hangingPunct="1"/>
              <a:t>27</a:t>
            </a:fld>
            <a:endParaRPr lang="ru-RU" altLang="ru-RU"/>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ru-RU" altLang="ru-RU" sz="900" smtClean="0"/>
              <a:t>В настоящее время всеми признается иммунная основа развития тромбоцитопенической пурпуры.</a:t>
            </a:r>
          </a:p>
          <a:p>
            <a:pPr eaLnBrk="1" hangingPunct="1">
              <a:lnSpc>
                <a:spcPct val="80000"/>
              </a:lnSpc>
            </a:pPr>
            <a:r>
              <a:rPr lang="ru-RU" altLang="ru-RU" sz="900" smtClean="0"/>
              <a:t>При гетероиммунной форме тромбоцитопенической пурпуры вирусы, бактерии и их токсины так же, как медикаменты и вакцина, могут, с одной стороны, изначально нарушать антигенную структуру тромбоцита, а с другой — вызывать образование антитромбоцитарных антител, адсорбирующихся на поверхности тромбоцитов и приводящих в итоге к их деструкции.</a:t>
            </a:r>
          </a:p>
          <a:p>
            <a:pPr eaLnBrk="1" hangingPunct="1">
              <a:lnSpc>
                <a:spcPct val="80000"/>
              </a:lnSpc>
            </a:pPr>
            <a:r>
              <a:rPr lang="ru-RU" altLang="ru-RU" sz="900" smtClean="0"/>
              <a:t>При изоиммунных формах тромбоцитопенической пурпуры иммунизация может произойти или вследствие перехода тромбоцитов от плода к матери (по аналогии с резусной несовместимостью), при групповой несовместимости тромбоцитарных антигенов матери и плода, или при переливании крови либо тромбоцитной массы.</a:t>
            </a:r>
          </a:p>
          <a:p>
            <a:pPr eaLnBrk="1" hangingPunct="1">
              <a:lnSpc>
                <a:spcPct val="80000"/>
              </a:lnSpc>
            </a:pPr>
            <a:r>
              <a:rPr lang="ru-RU" altLang="ru-RU" sz="900" smtClean="0"/>
              <a:t>Механизм развития аутоиммунной тромбоцитопенической пурпуры заключается в первоначальной «поломке» иммунной системы, вырабатывающей антитела против собственных неизмененных тромбоцитов. Различные этиологические факторы, сенсибилизируя тромбоциты, вызывают их разрушение как в селезенке, так и в печени.</a:t>
            </a:r>
          </a:p>
          <a:p>
            <a:pPr eaLnBrk="1" hangingPunct="1">
              <a:lnSpc>
                <a:spcPct val="80000"/>
              </a:lnSpc>
            </a:pPr>
            <a:r>
              <a:rPr lang="ru-RU" altLang="ru-RU" sz="900" smtClean="0"/>
              <a:t>Гетероиммунные формы встречаются чаще. Болезнь может протекать различно. В значительной части случаев гетероиммунная форма начинается остро с выраженных клинических проявлений. При гаптеновых формах болезни (гаптен — это вещество, которое само по себе не вызывает образования антител, а приобретает это свойство в соединении с белками организма) после выведения лекарства из организма или выздоровления от вирусной) инфекции признаки болезни исчезают и боль</a:t>
            </a:r>
            <a:r>
              <a:rPr lang="ru-RU" altLang="ru-RU" sz="900" u="sng" smtClean="0"/>
              <a:t>ной выздор</a:t>
            </a:r>
            <a:r>
              <a:rPr lang="ru-RU" altLang="ru-RU" sz="900" smtClean="0"/>
              <a:t>авливает. Тромбоцитопеническая пурпура аутоиммунной формы может начинаться как остро, так и исподволь, без выраженных клинических проявлений, характеризуясь, как правило, хроническим течением. В этих случаях имеет место аутоагрессия против собственных неизмененных антигенов тромбоцитов.</a:t>
            </a:r>
          </a:p>
          <a:p>
            <a:pPr eaLnBrk="1" hangingPunct="1">
              <a:lnSpc>
                <a:spcPct val="80000"/>
              </a:lnSpc>
            </a:pPr>
            <a:r>
              <a:rPr lang="ru-RU" altLang="ru-RU" sz="900" smtClean="0"/>
              <a:t>В зависимости от патогенеза, т. е. механизма выработки антитромбоцитарных антител у детей различают следующие формы иммунной ТПП : </a:t>
            </a:r>
          </a:p>
          <a:p>
            <a:pPr eaLnBrk="1" hangingPunct="1">
              <a:lnSpc>
                <a:spcPct val="80000"/>
              </a:lnSpc>
            </a:pPr>
            <a:r>
              <a:rPr lang="ru-RU" altLang="ru-RU" sz="900" smtClean="0"/>
              <a:t>1 - </a:t>
            </a:r>
            <a:r>
              <a:rPr lang="ru-RU" altLang="ru-RU" sz="900" i="1" smtClean="0"/>
              <a:t>Изоиммунная \аллоиммунная\ форма</a:t>
            </a:r>
            <a:r>
              <a:rPr lang="ru-RU" altLang="ru-RU" sz="900" smtClean="0"/>
              <a:t>. Этиопатогенез ее во многом идентичен гемолитической болезни новорожденных, но несовместимость и иммунологическй конфликт касаются тромбоцитарных аншгенов, полученных ребенком от отца и отсутствующих у матери. Обычно мать не имеет тромбоцитарного антигена PLAI \ в популяции таких людей 2-5%\, а у ребенка он есть. В сенсибилизированном организме матери появляются антитромбоцитарные антитела \АТ\, проникающие через плаценту матери и вызывающие тромбоцитолиз у плода. Изоиммунная форма встречается у 1 из 5000-10000 новорожденных. В более старшем возрасте возможно возникновение этой формы ТПП при гемотрансфузиях.</a:t>
            </a:r>
            <a:br>
              <a:rPr lang="ru-RU" altLang="ru-RU" sz="900" smtClean="0"/>
            </a:br>
            <a:endParaRPr lang="ru-RU" altLang="ru-RU"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440798-84FB-4418-BB60-B9BA238A9E19}" type="slidenum">
              <a:rPr lang="ru-RU" altLang="ru-RU"/>
              <a:pPr eaLnBrk="1" hangingPunct="1"/>
              <a:t>28</a:t>
            </a:fld>
            <a:endParaRPr lang="ru-RU" altLang="ru-RU"/>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ru-RU" altLang="ru-RU" smtClean="0"/>
              <a:t>.</a:t>
            </a:r>
            <a:br>
              <a:rPr lang="ru-RU" altLang="ru-RU" smtClean="0"/>
            </a:br>
            <a:r>
              <a:rPr lang="ru-RU" altLang="ru-RU" smtClean="0"/>
              <a:t>2 - </a:t>
            </a:r>
            <a:r>
              <a:rPr lang="ru-RU" altLang="ru-RU" i="1" smtClean="0"/>
              <a:t>Трансиммунная форма</a:t>
            </a:r>
            <a:r>
              <a:rPr lang="ru-RU" altLang="ru-RU" smtClean="0"/>
              <a:t>, при которой антитромбощтгарные аутоантитела матери, больной ИТП, проникают через плаценту к плоду, вызывая у него ТП. Эта форма заболевания наблюдается у 30-50-% новорожденных, родившихся от матерей, страдающих ИТП.</a:t>
            </a:r>
            <a:br>
              <a:rPr lang="ru-RU" altLang="ru-RU" smtClean="0"/>
            </a:br>
            <a:r>
              <a:rPr lang="ru-RU" altLang="ru-RU" smtClean="0"/>
              <a:t>3 - </a:t>
            </a:r>
            <a:r>
              <a:rPr lang="ru-RU" altLang="ru-RU" i="1" smtClean="0"/>
              <a:t>Гетероиммунная форма</a:t>
            </a:r>
            <a:r>
              <a:rPr lang="ru-RU" altLang="ru-RU" smtClean="0"/>
              <a:t> связана с образованием АТ в ответ на изменение антигенной структуры тромбоцитов по типу гаптена под воздействием факторов, повреждающих тромбоцит. Эта форма ТПП у детей встречается наиболее часто.</a:t>
            </a:r>
            <a:br>
              <a:rPr lang="ru-RU" altLang="ru-RU" smtClean="0"/>
            </a:br>
            <a:r>
              <a:rPr lang="ru-RU" altLang="ru-RU" smtClean="0"/>
              <a:t>4 - </a:t>
            </a:r>
            <a:r>
              <a:rPr lang="ru-RU" altLang="ru-RU" i="1" smtClean="0"/>
              <a:t>Аутоиммунная форма</a:t>
            </a:r>
            <a:r>
              <a:rPr lang="ru-RU" altLang="ru-RU" smtClean="0"/>
              <a:t>, при которой АТ вырабатываются против собственных неизмененных тромбоцитов. Начальные пусковые звенья появления АТ остаются неясными.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E70FCE0-43AE-4BC3-A9B4-D1D347165748}" type="slidenum">
              <a:rPr lang="ru-RU" smtClean="0">
                <a:solidFill>
                  <a:prstClr val="black"/>
                </a:solidFill>
              </a:rPr>
              <a:pPr/>
              <a:t>41</a:t>
            </a:fld>
            <a:endParaRPr lang="ru-RU"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304344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178663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388828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7625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p:txBody>
          <a:bodyPr/>
          <a:lstStyle>
            <a:lvl1pPr>
              <a:defRPr>
                <a:cs typeface="Arial" pitchFamily="34" charset="0"/>
              </a:defRPr>
            </a:lvl1pPr>
          </a:lstStyle>
          <a:p>
            <a:pPr>
              <a:defRPr/>
            </a:pPr>
            <a:fld id="{D00415E2-E8A7-4659-8DF3-35B43DA0A560}" type="datetimeFigureOut">
              <a:rPr lang="en-US"/>
              <a:pPr>
                <a:defRPr/>
              </a:pPr>
              <a:t>4/29/2020</a:t>
            </a:fld>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9F48AB42-8A63-4228-8C6A-4D0E407CE8FD}" type="slidenum">
              <a:rPr lang="en-US"/>
              <a:pPr>
                <a:defRPr/>
              </a:pPr>
              <a:t>‹#›</a:t>
            </a:fld>
            <a:endParaRPr lang="en-US"/>
          </a:p>
        </p:txBody>
      </p:sp>
    </p:spTree>
    <p:extLst>
      <p:ext uri="{BB962C8B-B14F-4D97-AF65-F5344CB8AC3E}">
        <p14:creationId xmlns:p14="http://schemas.microsoft.com/office/powerpoint/2010/main" xmlns="" val="248850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271158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146621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2255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24949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300220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7379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374247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85C1141-B5E2-4CCC-862A-4617352023D2}"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238554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C1141-B5E2-4CCC-862A-4617352023D2}" type="datetimeFigureOut">
              <a:rPr lang="ru-RU" smtClean="0"/>
              <a:pPr/>
              <a:t>29.04.2020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71431-57F7-4DCC-80F3-CA8D18D24D4A}" type="slidenum">
              <a:rPr lang="ru-RU" smtClean="0"/>
              <a:pPr/>
              <a:t>‹#›</a:t>
            </a:fld>
            <a:endParaRPr lang="ru-RU"/>
          </a:p>
        </p:txBody>
      </p:sp>
    </p:spTree>
    <p:extLst>
      <p:ext uri="{BB962C8B-B14F-4D97-AF65-F5344CB8AC3E}">
        <p14:creationId xmlns:p14="http://schemas.microsoft.com/office/powerpoint/2010/main" xmlns="" val="3976608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freefoto.com/preview.jsp?id=21-18-73" TargetMode="External"/><Relationship Id="rId7" Type="http://schemas.openxmlformats.org/officeDocument/2006/relationships/hyperlink" Target="http://www.freefoto.com/preview.jsp?id=21-18-7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freefoto.com/preview.jsp?id=21-18-72" TargetMode="Externa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772400" cy="1143000"/>
          </a:xfrm>
        </p:spPr>
        <p:txBody>
          <a:bodyPr>
            <a:normAutofit fontScale="90000"/>
          </a:bodyPr>
          <a:lstStyle/>
          <a:p>
            <a:r>
              <a:rPr lang="ru-RU" altLang="ru-RU" sz="2000" b="1" i="1" dirty="0">
                <a:solidFill>
                  <a:srgbClr val="0070C0"/>
                </a:solidFill>
                <a:latin typeface="Times New Roman" pitchFamily="18" charset="0"/>
                <a:cs typeface="Times New Roman" pitchFamily="18" charset="0"/>
              </a:rPr>
              <a:t>Кафедра детских болезней с курсом ПО Красноярского государственного медицинского университета</a:t>
            </a:r>
            <a:br>
              <a:rPr lang="ru-RU" altLang="ru-RU" sz="2000" b="1" i="1" dirty="0">
                <a:solidFill>
                  <a:srgbClr val="0070C0"/>
                </a:solidFill>
                <a:latin typeface="Times New Roman" pitchFamily="18" charset="0"/>
                <a:cs typeface="Times New Roman" pitchFamily="18" charset="0"/>
              </a:rPr>
            </a:br>
            <a:r>
              <a:rPr lang="ru-RU" altLang="ru-RU" sz="2000" b="1" i="1" dirty="0">
                <a:solidFill>
                  <a:srgbClr val="0070C0"/>
                </a:solidFill>
                <a:latin typeface="Times New Roman" pitchFamily="18" charset="0"/>
                <a:cs typeface="Times New Roman" pitchFamily="18" charset="0"/>
              </a:rPr>
              <a:t>          им. проф. В.Ф. </a:t>
            </a:r>
            <a:r>
              <a:rPr lang="ru-RU" altLang="ru-RU" sz="2000" b="1" i="1" dirty="0" err="1">
                <a:solidFill>
                  <a:srgbClr val="0070C0"/>
                </a:solidFill>
                <a:latin typeface="Times New Roman" pitchFamily="18" charset="0"/>
                <a:cs typeface="Times New Roman" pitchFamily="18" charset="0"/>
              </a:rPr>
              <a:t>Войно-Ясенецкого</a:t>
            </a:r>
            <a:r>
              <a:rPr lang="ru-RU" altLang="ru-RU" sz="2000" b="1" i="1" dirty="0">
                <a:solidFill>
                  <a:srgbClr val="0070C0"/>
                </a:solidFill>
                <a:latin typeface="Times New Roman" pitchFamily="18" charset="0"/>
                <a:cs typeface="Times New Roman" pitchFamily="18" charset="0"/>
              </a:rPr>
              <a:t/>
            </a:r>
            <a:br>
              <a:rPr lang="ru-RU" altLang="ru-RU" sz="2000" b="1" i="1" dirty="0">
                <a:solidFill>
                  <a:srgbClr val="0070C0"/>
                </a:solidFill>
                <a:latin typeface="Times New Roman" pitchFamily="18" charset="0"/>
                <a:cs typeface="Times New Roman" pitchFamily="18" charset="0"/>
              </a:rPr>
            </a:br>
            <a:endParaRPr lang="ru-RU" sz="2000" dirty="0" smtClean="0">
              <a:solidFill>
                <a:srgbClr val="0070C0"/>
              </a:solidFill>
              <a:cs typeface="Arial" pitchFamily="34" charset="0"/>
            </a:endParaRPr>
          </a:p>
        </p:txBody>
      </p:sp>
      <p:sp>
        <p:nvSpPr>
          <p:cNvPr id="5123" name="Текст 2"/>
          <p:cNvSpPr>
            <a:spLocks noGrp="1"/>
          </p:cNvSpPr>
          <p:nvPr>
            <p:ph type="body" sz="half" idx="1"/>
          </p:nvPr>
        </p:nvSpPr>
        <p:spPr>
          <a:xfrm>
            <a:off x="827584" y="1484784"/>
            <a:ext cx="8064896" cy="4824536"/>
          </a:xfrm>
        </p:spPr>
        <p:txBody>
          <a:bodyPr>
            <a:normAutofit lnSpcReduction="10000"/>
          </a:bodyPr>
          <a:lstStyle/>
          <a:p>
            <a:pPr algn="ctr" eaLnBrk="1" hangingPunct="1">
              <a:buFont typeface="Wingdings" pitchFamily="2" charset="2"/>
              <a:buNone/>
            </a:pPr>
            <a:r>
              <a:rPr lang="ru-RU" altLang="ru-RU" sz="2400" b="1" dirty="0" smtClean="0">
                <a:solidFill>
                  <a:srgbClr val="FF0000"/>
                </a:solidFill>
                <a:latin typeface="Times New Roman" pitchFamily="18" charset="0"/>
                <a:cs typeface="Times New Roman" pitchFamily="18" charset="0"/>
              </a:rPr>
              <a:t>ТРОМБОЦИТОПЕНИИ И ТРОМБОЦИТОПАТИИ</a:t>
            </a:r>
            <a:endParaRPr lang="ru-RU" altLang="ru-RU" sz="2400" b="1" dirty="0">
              <a:solidFill>
                <a:srgbClr val="FF0000"/>
              </a:solidFill>
              <a:latin typeface="Times New Roman" pitchFamily="18" charset="0"/>
              <a:cs typeface="Times New Roman" pitchFamily="18" charset="0"/>
            </a:endParaRPr>
          </a:p>
          <a:p>
            <a:pPr algn="ctr" eaLnBrk="1" hangingPunct="1">
              <a:buFont typeface="Wingdings" pitchFamily="2" charset="2"/>
              <a:buNone/>
            </a:pPr>
            <a:r>
              <a:rPr lang="ru-RU" altLang="ru-RU" sz="2400" b="1" dirty="0">
                <a:solidFill>
                  <a:srgbClr val="0070C0"/>
                </a:solidFill>
                <a:latin typeface="Times New Roman" pitchFamily="18" charset="0"/>
                <a:cs typeface="Times New Roman" pitchFamily="18" charset="0"/>
              </a:rPr>
              <a:t>Лекция </a:t>
            </a:r>
            <a:r>
              <a:rPr lang="ru-RU" altLang="ru-RU" sz="2400" b="1" dirty="0" smtClean="0">
                <a:solidFill>
                  <a:srgbClr val="0070C0"/>
                </a:solidFill>
                <a:latin typeface="Times New Roman" pitchFamily="18" charset="0"/>
                <a:cs typeface="Times New Roman" pitchFamily="18" charset="0"/>
              </a:rPr>
              <a:t>№ </a:t>
            </a:r>
            <a:r>
              <a:rPr lang="ru-RU" altLang="ru-RU" sz="2400" b="1" dirty="0" smtClean="0">
                <a:solidFill>
                  <a:srgbClr val="0070C0"/>
                </a:solidFill>
                <a:latin typeface="Times New Roman" pitchFamily="18" charset="0"/>
                <a:cs typeface="Times New Roman" pitchFamily="18" charset="0"/>
              </a:rPr>
              <a:t>37</a:t>
            </a:r>
            <a:r>
              <a:rPr lang="ru-RU" altLang="ru-RU" sz="2400" b="1" dirty="0" smtClean="0">
                <a:solidFill>
                  <a:srgbClr val="0070C0"/>
                </a:solidFill>
                <a:latin typeface="Times New Roman" pitchFamily="18" charset="0"/>
                <a:cs typeface="Times New Roman" pitchFamily="18" charset="0"/>
              </a:rPr>
              <a:t> </a:t>
            </a:r>
            <a:endParaRPr lang="ru-RU" altLang="ru-RU" sz="2400" b="1" dirty="0">
              <a:solidFill>
                <a:srgbClr val="0070C0"/>
              </a:solidFill>
              <a:latin typeface="Times New Roman" pitchFamily="18" charset="0"/>
              <a:cs typeface="Times New Roman" pitchFamily="18" charset="0"/>
            </a:endParaRPr>
          </a:p>
          <a:p>
            <a:pPr algn="ctr" eaLnBrk="1" hangingPunct="1">
              <a:buFont typeface="Wingdings" pitchFamily="2" charset="2"/>
              <a:buNone/>
            </a:pPr>
            <a:r>
              <a:rPr lang="ru-RU" altLang="ru-RU" sz="2400" b="1" dirty="0">
                <a:solidFill>
                  <a:srgbClr val="0070C0"/>
                </a:solidFill>
                <a:latin typeface="Times New Roman" pitchFamily="18" charset="0"/>
                <a:cs typeface="Times New Roman" pitchFamily="18" charset="0"/>
              </a:rPr>
              <a:t>для студентов </a:t>
            </a:r>
            <a:r>
              <a:rPr lang="ru-RU" altLang="ru-RU" sz="2400" b="1" dirty="0" smtClean="0">
                <a:solidFill>
                  <a:srgbClr val="0070C0"/>
                </a:solidFill>
                <a:latin typeface="Times New Roman" pitchFamily="18" charset="0"/>
                <a:cs typeface="Times New Roman" pitchFamily="18" charset="0"/>
              </a:rPr>
              <a:t>5 </a:t>
            </a:r>
            <a:r>
              <a:rPr lang="ru-RU" altLang="ru-RU" sz="2400" b="1" dirty="0">
                <a:solidFill>
                  <a:srgbClr val="0070C0"/>
                </a:solidFill>
                <a:latin typeface="Times New Roman" pitchFamily="18" charset="0"/>
                <a:cs typeface="Times New Roman" pitchFamily="18" charset="0"/>
              </a:rPr>
              <a:t>курса, обучающихся по специальности </a:t>
            </a:r>
            <a:endParaRPr lang="ru-RU" altLang="ru-RU" sz="2400" b="1" dirty="0" smtClean="0">
              <a:solidFill>
                <a:srgbClr val="0070C0"/>
              </a:solidFill>
              <a:latin typeface="Times New Roman" pitchFamily="18" charset="0"/>
              <a:cs typeface="Times New Roman" pitchFamily="18" charset="0"/>
            </a:endParaRPr>
          </a:p>
          <a:p>
            <a:pPr algn="ctr" eaLnBrk="1" hangingPunct="1">
              <a:buFont typeface="Wingdings" pitchFamily="2" charset="2"/>
              <a:buNone/>
            </a:pPr>
            <a:r>
              <a:rPr lang="ru-RU" altLang="ru-RU" sz="2400" b="1" dirty="0" smtClean="0">
                <a:solidFill>
                  <a:srgbClr val="0070C0"/>
                </a:solidFill>
                <a:latin typeface="Times New Roman" pitchFamily="18" charset="0"/>
                <a:cs typeface="Times New Roman" pitchFamily="18" charset="0"/>
              </a:rPr>
              <a:t>31.05.02 </a:t>
            </a:r>
            <a:r>
              <a:rPr lang="ru-RU" altLang="ru-RU" sz="2400" b="1" dirty="0" smtClean="0">
                <a:solidFill>
                  <a:srgbClr val="0070C0"/>
                </a:solidFill>
                <a:latin typeface="Times New Roman" pitchFamily="18" charset="0"/>
                <a:cs typeface="Times New Roman" pitchFamily="18" charset="0"/>
              </a:rPr>
              <a:t>– </a:t>
            </a:r>
            <a:r>
              <a:rPr lang="ru-RU" altLang="ru-RU" sz="2400" b="1" dirty="0">
                <a:solidFill>
                  <a:srgbClr val="0070C0"/>
                </a:solidFill>
                <a:latin typeface="Times New Roman" pitchFamily="18" charset="0"/>
                <a:cs typeface="Times New Roman" pitchFamily="18" charset="0"/>
              </a:rPr>
              <a:t>Педиатрия</a:t>
            </a:r>
          </a:p>
          <a:p>
            <a:pPr algn="ctr" eaLnBrk="1" hangingPunct="1">
              <a:buFont typeface="Wingdings" pitchFamily="2" charset="2"/>
              <a:buNone/>
            </a:pPr>
            <a:endParaRPr lang="ru-RU" altLang="ru-RU" sz="2400" b="1" i="1" dirty="0">
              <a:solidFill>
                <a:srgbClr val="0070C0"/>
              </a:solidFill>
              <a:latin typeface="Times New Roman" pitchFamily="18" charset="0"/>
              <a:cs typeface="Times New Roman" pitchFamily="18" charset="0"/>
            </a:endParaRPr>
          </a:p>
          <a:p>
            <a:pPr algn="ctr" eaLnBrk="1" hangingPunct="1">
              <a:buFont typeface="Wingdings" pitchFamily="2" charset="2"/>
              <a:buNone/>
            </a:pPr>
            <a:endParaRPr lang="ru-RU" altLang="ru-RU" sz="2800" b="1" i="1" dirty="0">
              <a:solidFill>
                <a:srgbClr val="0070C0"/>
              </a:solidFill>
              <a:latin typeface="Times New Roman" pitchFamily="18" charset="0"/>
              <a:cs typeface="Times New Roman" pitchFamily="18" charset="0"/>
            </a:endParaRPr>
          </a:p>
          <a:p>
            <a:pPr algn="ctr" eaLnBrk="1" hangingPunct="1">
              <a:buFont typeface="Wingdings" pitchFamily="2" charset="2"/>
              <a:buNone/>
            </a:pPr>
            <a:endParaRPr lang="ru-RU" altLang="ru-RU" sz="2800" b="1" i="1" dirty="0" smtClean="0">
              <a:solidFill>
                <a:srgbClr val="0070C0"/>
              </a:solidFill>
              <a:latin typeface="Times New Roman" pitchFamily="18" charset="0"/>
              <a:cs typeface="Times New Roman" pitchFamily="18" charset="0"/>
            </a:endParaRPr>
          </a:p>
          <a:p>
            <a:pPr eaLnBrk="1" hangingPunct="1">
              <a:buFont typeface="Wingdings" pitchFamily="2" charset="2"/>
              <a:buNone/>
            </a:pPr>
            <a:r>
              <a:rPr lang="ru-RU" altLang="ru-RU" sz="2400" b="1" i="1" dirty="0" err="1" smtClean="0">
                <a:solidFill>
                  <a:srgbClr val="0070C0"/>
                </a:solidFill>
                <a:latin typeface="Times New Roman" pitchFamily="18" charset="0"/>
                <a:cs typeface="Times New Roman" pitchFamily="18" charset="0"/>
              </a:rPr>
              <a:t>Доц</a:t>
            </a:r>
            <a:r>
              <a:rPr lang="ru-RU" altLang="ru-RU" sz="2400" b="1" i="1" dirty="0" smtClean="0">
                <a:solidFill>
                  <a:srgbClr val="0070C0"/>
                </a:solidFill>
                <a:latin typeface="Times New Roman" pitchFamily="18" charset="0"/>
                <a:cs typeface="Times New Roman" pitchFamily="18" charset="0"/>
              </a:rPr>
              <a:t> </a:t>
            </a:r>
            <a:r>
              <a:rPr lang="ru-RU" altLang="ru-RU" sz="2400" b="1" i="1" dirty="0" err="1" smtClean="0">
                <a:solidFill>
                  <a:srgbClr val="0070C0"/>
                </a:solidFill>
                <a:latin typeface="Times New Roman" pitchFamily="18" charset="0"/>
                <a:cs typeface="Times New Roman" pitchFamily="18" charset="0"/>
              </a:rPr>
              <a:t>Фалалеева</a:t>
            </a:r>
            <a:r>
              <a:rPr lang="ru-RU" altLang="ru-RU" sz="2400" b="1" i="1" dirty="0" smtClean="0">
                <a:solidFill>
                  <a:srgbClr val="0070C0"/>
                </a:solidFill>
                <a:latin typeface="Times New Roman" pitchFamily="18" charset="0"/>
                <a:cs typeface="Times New Roman" pitchFamily="18" charset="0"/>
              </a:rPr>
              <a:t> СО</a:t>
            </a:r>
            <a:endParaRPr lang="ru-RU" altLang="ru-RU" sz="2800" b="1" i="1" dirty="0">
              <a:solidFill>
                <a:srgbClr val="0070C0"/>
              </a:solidFill>
              <a:latin typeface="Times New Roman" pitchFamily="18" charset="0"/>
              <a:cs typeface="Times New Roman" pitchFamily="18" charset="0"/>
            </a:endParaRPr>
          </a:p>
          <a:p>
            <a:pPr>
              <a:buFontTx/>
              <a:buNone/>
            </a:pPr>
            <a:endParaRPr lang="ru-RU" dirty="0" smtClean="0">
              <a:solidFill>
                <a:srgbClr val="0070C0"/>
              </a:solidFill>
              <a:cs typeface="Arial" pitchFamily="34" charset="0"/>
            </a:endParaRPr>
          </a:p>
          <a:p>
            <a:pPr>
              <a:buNone/>
            </a:pPr>
            <a:r>
              <a:rPr lang="ru-RU" dirty="0" smtClean="0">
                <a:solidFill>
                  <a:srgbClr val="0070C0"/>
                </a:solidFill>
                <a:cs typeface="Arial" pitchFamily="34" charset="0"/>
              </a:rPr>
              <a:t>                 </a:t>
            </a:r>
            <a:r>
              <a:rPr lang="ru-RU" altLang="ru-RU" sz="2000" b="1" i="1" dirty="0" smtClean="0">
                <a:solidFill>
                  <a:srgbClr val="0070C0"/>
                </a:solidFill>
                <a:latin typeface="Times New Roman" pitchFamily="18" charset="0"/>
                <a:cs typeface="Times New Roman" pitchFamily="18" charset="0"/>
              </a:rPr>
              <a:t>Красноярск </a:t>
            </a:r>
            <a:r>
              <a:rPr lang="ru-RU" altLang="ru-RU" sz="2000" b="1" i="1" dirty="0" smtClean="0">
                <a:solidFill>
                  <a:srgbClr val="0070C0"/>
                </a:solidFill>
                <a:latin typeface="Times New Roman" pitchFamily="18" charset="0"/>
                <a:cs typeface="Times New Roman" pitchFamily="18" charset="0"/>
              </a:rPr>
              <a:t>2020</a:t>
            </a:r>
            <a:endParaRPr lang="ru-RU" altLang="ru-RU" sz="2000" b="1" i="1" dirty="0">
              <a:solidFill>
                <a:srgbClr val="0070C0"/>
              </a:solidFill>
              <a:latin typeface="Times New Roman" pitchFamily="18" charset="0"/>
              <a:cs typeface="Times New Roman" pitchFamily="18" charset="0"/>
            </a:endParaRPr>
          </a:p>
          <a:p>
            <a:pPr>
              <a:buFontTx/>
              <a:buNone/>
            </a:pPr>
            <a:endParaRPr lang="ru-RU" dirty="0" smtClean="0">
              <a:solidFill>
                <a:srgbClr val="0070C0"/>
              </a:solidFill>
              <a:cs typeface="Arial" pitchFamily="34" charset="0"/>
            </a:endParaRPr>
          </a:p>
        </p:txBody>
      </p:sp>
      <p:pic>
        <p:nvPicPr>
          <p:cNvPr id="4098" name="Picture 2" descr="C:\Users\one\Desktop\preview-272x250-Hemostasis_artc3[1].gif"/>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652120" y="3789040"/>
            <a:ext cx="3312368"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3480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kumimoji="0" lang="ru-RU" sz="2800" b="1" dirty="0" err="1" smtClean="0">
                <a:solidFill>
                  <a:srgbClr val="FF0000"/>
                </a:solidFill>
                <a:latin typeface="Times New Roman" pitchFamily="18" charset="0"/>
                <a:cs typeface="Arial" pitchFamily="34" charset="0"/>
              </a:rPr>
              <a:t>Тромбопоэтин</a:t>
            </a:r>
            <a:r>
              <a:rPr kumimoji="0" lang="ru-RU" sz="2800" b="1" dirty="0" smtClean="0">
                <a:solidFill>
                  <a:srgbClr val="FF0000"/>
                </a:solidFill>
                <a:latin typeface="Times New Roman" pitchFamily="18" charset="0"/>
                <a:cs typeface="Arial" pitchFamily="34" charset="0"/>
              </a:rPr>
              <a:t> (ТПО) – основной стимулятор </a:t>
            </a:r>
            <a:r>
              <a:rPr kumimoji="0" lang="ru-RU" sz="2800" b="1" dirty="0" err="1" smtClean="0">
                <a:solidFill>
                  <a:srgbClr val="FF0000"/>
                </a:solidFill>
                <a:latin typeface="Times New Roman" pitchFamily="18" charset="0"/>
                <a:cs typeface="Arial" pitchFamily="34" charset="0"/>
              </a:rPr>
              <a:t>мегакариоцитопоэза</a:t>
            </a:r>
            <a:endParaRPr kumimoji="0" lang="ru-RU" sz="2800" b="1" dirty="0" smtClean="0">
              <a:solidFill>
                <a:srgbClr val="FF0000"/>
              </a:solidFill>
              <a:latin typeface="Times New Roman" pitchFamily="18" charset="0"/>
              <a:cs typeface="Arial" pitchFamily="34" charset="0"/>
            </a:endParaRPr>
          </a:p>
        </p:txBody>
      </p:sp>
      <p:sp>
        <p:nvSpPr>
          <p:cNvPr id="9219" name="Rectangle 3"/>
          <p:cNvSpPr>
            <a:spLocks noGrp="1" noChangeArrowheads="1"/>
          </p:cNvSpPr>
          <p:nvPr>
            <p:ph type="body" sz="half" idx="1"/>
          </p:nvPr>
        </p:nvSpPr>
        <p:spPr>
          <a:xfrm>
            <a:off x="539750" y="1989138"/>
            <a:ext cx="4343400" cy="3984625"/>
          </a:xfrm>
        </p:spPr>
        <p:txBody>
          <a:bodyPr/>
          <a:lstStyle/>
          <a:p>
            <a:pPr marL="363538" indent="-363538"/>
            <a:r>
              <a:rPr kumimoji="0" lang="ru-RU" sz="2000" dirty="0" smtClean="0">
                <a:solidFill>
                  <a:srgbClr val="0070C0"/>
                </a:solidFill>
                <a:latin typeface="Times New Roman" panose="02020603050405020304" pitchFamily="18" charset="0"/>
                <a:cs typeface="Times New Roman" panose="02020603050405020304" pitchFamily="18" charset="0"/>
              </a:rPr>
              <a:t>Образование тромбоцитов регулируется </a:t>
            </a:r>
            <a:r>
              <a:rPr kumimoji="0" lang="ru-RU" sz="2000" dirty="0" err="1" smtClean="0">
                <a:solidFill>
                  <a:srgbClr val="0070C0"/>
                </a:solidFill>
                <a:latin typeface="Times New Roman" panose="02020603050405020304" pitchFamily="18" charset="0"/>
                <a:cs typeface="Times New Roman" panose="02020603050405020304" pitchFamily="18" charset="0"/>
              </a:rPr>
              <a:t>тромбопоэтином</a:t>
            </a:r>
            <a:endParaRPr kumimoji="0" lang="ru-RU" sz="2000" dirty="0" smtClean="0">
              <a:solidFill>
                <a:srgbClr val="0070C0"/>
              </a:solidFill>
              <a:latin typeface="Times New Roman" panose="02020603050405020304" pitchFamily="18" charset="0"/>
              <a:cs typeface="Times New Roman" panose="02020603050405020304" pitchFamily="18" charset="0"/>
            </a:endParaRPr>
          </a:p>
          <a:p>
            <a:pPr marL="363538" indent="-363538"/>
            <a:endParaRPr kumimoji="0" lang="ru-RU" sz="2000" dirty="0" smtClean="0">
              <a:solidFill>
                <a:srgbClr val="0070C0"/>
              </a:solidFill>
              <a:latin typeface="Times New Roman" panose="02020603050405020304" pitchFamily="18" charset="0"/>
              <a:cs typeface="Times New Roman" panose="02020603050405020304" pitchFamily="18" charset="0"/>
            </a:endParaRPr>
          </a:p>
          <a:p>
            <a:pPr marL="363538" indent="-363538"/>
            <a:r>
              <a:rPr kumimoji="0" lang="en-US" sz="2000" dirty="0" smtClean="0">
                <a:solidFill>
                  <a:srgbClr val="0070C0"/>
                </a:solidFill>
                <a:latin typeface="Times New Roman" panose="02020603050405020304" pitchFamily="18" charset="0"/>
                <a:cs typeface="Times New Roman" panose="02020603050405020304" pitchFamily="18" charset="0"/>
              </a:rPr>
              <a:t>T</a:t>
            </a:r>
            <a:r>
              <a:rPr kumimoji="0" lang="ru-RU" sz="2000" dirty="0" smtClean="0">
                <a:solidFill>
                  <a:srgbClr val="0070C0"/>
                </a:solidFill>
                <a:latin typeface="Times New Roman" panose="02020603050405020304" pitchFamily="18" charset="0"/>
                <a:cs typeface="Times New Roman" panose="02020603050405020304" pitchFamily="18" charset="0"/>
              </a:rPr>
              <a:t>П</a:t>
            </a:r>
            <a:r>
              <a:rPr kumimoji="0" lang="en-US" sz="2000" dirty="0" smtClean="0">
                <a:solidFill>
                  <a:srgbClr val="0070C0"/>
                </a:solidFill>
                <a:latin typeface="Times New Roman" panose="02020603050405020304" pitchFamily="18" charset="0"/>
                <a:cs typeface="Times New Roman" panose="02020603050405020304" pitchFamily="18" charset="0"/>
              </a:rPr>
              <a:t>O </a:t>
            </a:r>
            <a:r>
              <a:rPr kumimoji="0" lang="ru-RU" sz="2000" dirty="0" smtClean="0">
                <a:solidFill>
                  <a:srgbClr val="0070C0"/>
                </a:solidFill>
                <a:latin typeface="Times New Roman" panose="02020603050405020304" pitchFamily="18" charset="0"/>
                <a:cs typeface="Times New Roman" panose="02020603050405020304" pitchFamily="18" charset="0"/>
              </a:rPr>
              <a:t>действует на мегакариоциты и тромбоциты посредством</a:t>
            </a:r>
            <a:r>
              <a:rPr kumimoji="0" lang="en-US" sz="2000" dirty="0" smtClean="0">
                <a:solidFill>
                  <a:srgbClr val="0070C0"/>
                </a:solidFill>
                <a:latin typeface="Times New Roman" panose="02020603050405020304" pitchFamily="18" charset="0"/>
                <a:cs typeface="Times New Roman" panose="02020603050405020304" pitchFamily="18" charset="0"/>
              </a:rPr>
              <a:t> c-</a:t>
            </a:r>
            <a:r>
              <a:rPr kumimoji="0" lang="en-US" sz="2000" dirty="0" err="1" smtClean="0">
                <a:solidFill>
                  <a:srgbClr val="0070C0"/>
                </a:solidFill>
                <a:latin typeface="Times New Roman" panose="02020603050405020304" pitchFamily="18" charset="0"/>
                <a:cs typeface="Times New Roman" panose="02020603050405020304" pitchFamily="18" charset="0"/>
              </a:rPr>
              <a:t>Mpl</a:t>
            </a:r>
            <a:r>
              <a:rPr kumimoji="0" lang="en-US" sz="2000" dirty="0" smtClean="0">
                <a:solidFill>
                  <a:srgbClr val="0070C0"/>
                </a:solidFill>
                <a:latin typeface="Times New Roman" panose="02020603050405020304" pitchFamily="18" charset="0"/>
                <a:cs typeface="Times New Roman" panose="02020603050405020304" pitchFamily="18" charset="0"/>
              </a:rPr>
              <a:t> (TPO-</a:t>
            </a:r>
            <a:r>
              <a:rPr kumimoji="0" lang="ru-RU" sz="2000" dirty="0" smtClean="0">
                <a:solidFill>
                  <a:srgbClr val="0070C0"/>
                </a:solidFill>
                <a:latin typeface="Times New Roman" panose="02020603050405020304" pitchFamily="18" charset="0"/>
                <a:cs typeface="Times New Roman" panose="02020603050405020304" pitchFamily="18" charset="0"/>
              </a:rPr>
              <a:t>рецептор</a:t>
            </a:r>
            <a:r>
              <a:rPr kumimoji="0" lang="en-US" sz="2000" dirty="0" smtClean="0">
                <a:solidFill>
                  <a:srgbClr val="0070C0"/>
                </a:solidFill>
                <a:latin typeface="Times New Roman" panose="02020603050405020304" pitchFamily="18" charset="0"/>
                <a:cs typeface="Times New Roman" panose="02020603050405020304" pitchFamily="18" charset="0"/>
              </a:rPr>
              <a:t>)</a:t>
            </a:r>
            <a:endParaRPr kumimoji="0" lang="ru-RU" sz="2000" dirty="0" smtClean="0">
              <a:solidFill>
                <a:srgbClr val="0070C0"/>
              </a:solidFill>
              <a:latin typeface="Times New Roman" panose="02020603050405020304" pitchFamily="18" charset="0"/>
              <a:cs typeface="Times New Roman" panose="02020603050405020304" pitchFamily="18" charset="0"/>
            </a:endParaRPr>
          </a:p>
          <a:p>
            <a:pPr marL="363538" indent="-363538"/>
            <a:endParaRPr kumimoji="0" lang="en-US" sz="2000" dirty="0" smtClean="0">
              <a:solidFill>
                <a:srgbClr val="0070C0"/>
              </a:solidFill>
              <a:latin typeface="Times New Roman" panose="02020603050405020304" pitchFamily="18" charset="0"/>
              <a:cs typeface="Times New Roman" panose="02020603050405020304" pitchFamily="18" charset="0"/>
            </a:endParaRPr>
          </a:p>
          <a:p>
            <a:pPr marL="363538" indent="-363538"/>
            <a:r>
              <a:rPr kumimoji="0" lang="ru-RU" sz="2000" dirty="0" smtClean="0">
                <a:solidFill>
                  <a:srgbClr val="0070C0"/>
                </a:solidFill>
                <a:latin typeface="Times New Roman" panose="02020603050405020304" pitchFamily="18" charset="0"/>
                <a:cs typeface="Times New Roman" panose="02020603050405020304" pitchFamily="18" charset="0"/>
              </a:rPr>
              <a:t>Каждый МКЦ имеет от</a:t>
            </a:r>
            <a:r>
              <a:rPr kumimoji="0" lang="en-US" sz="2000" dirty="0" smtClean="0">
                <a:solidFill>
                  <a:srgbClr val="0070C0"/>
                </a:solidFill>
                <a:latin typeface="Times New Roman" panose="02020603050405020304" pitchFamily="18" charset="0"/>
                <a:cs typeface="Times New Roman" panose="02020603050405020304" pitchFamily="18" charset="0"/>
              </a:rPr>
              <a:t> 40 </a:t>
            </a:r>
            <a:r>
              <a:rPr kumimoji="0" lang="ru-RU" sz="2000" dirty="0" smtClean="0">
                <a:solidFill>
                  <a:srgbClr val="0070C0"/>
                </a:solidFill>
                <a:latin typeface="Times New Roman" panose="02020603050405020304" pitchFamily="18" charset="0"/>
                <a:cs typeface="Times New Roman" panose="02020603050405020304" pitchFamily="18" charset="0"/>
              </a:rPr>
              <a:t>до</a:t>
            </a:r>
            <a:r>
              <a:rPr kumimoji="0" lang="en-US" sz="2000" dirty="0" smtClean="0">
                <a:solidFill>
                  <a:srgbClr val="0070C0"/>
                </a:solidFill>
                <a:latin typeface="Times New Roman" panose="02020603050405020304" pitchFamily="18" charset="0"/>
                <a:cs typeface="Times New Roman" panose="02020603050405020304" pitchFamily="18" charset="0"/>
              </a:rPr>
              <a:t> 70 </a:t>
            </a:r>
            <a:r>
              <a:rPr kumimoji="0" lang="ru-RU" sz="2000" dirty="0" smtClean="0">
                <a:solidFill>
                  <a:srgbClr val="0070C0"/>
                </a:solidFill>
                <a:latin typeface="Times New Roman" panose="02020603050405020304" pitchFamily="18" charset="0"/>
                <a:cs typeface="Times New Roman" panose="02020603050405020304" pitchFamily="18" charset="0"/>
              </a:rPr>
              <a:t>рецепторов с очень высокой связывающей способностью </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marL="363538" indent="-363538"/>
            <a:endParaRPr kumimoji="0" lang="ru-RU" sz="2000" dirty="0" smtClean="0">
              <a:solidFill>
                <a:srgbClr val="0070C0"/>
              </a:solidFill>
              <a:latin typeface="Times New Roman" panose="02020603050405020304" pitchFamily="18" charset="0"/>
              <a:cs typeface="Times New Roman" panose="02020603050405020304" pitchFamily="18" charset="0"/>
            </a:endParaRPr>
          </a:p>
          <a:p>
            <a:pPr marL="363538" indent="-363538"/>
            <a:endParaRPr kumimoji="0" lang="ru-RU" sz="2000" dirty="0" smtClean="0">
              <a:latin typeface="Arial" pitchFamily="34" charset="0"/>
              <a:cs typeface="Arial" pitchFamily="34" charset="0"/>
            </a:endParaRPr>
          </a:p>
        </p:txBody>
      </p:sp>
      <p:pic>
        <p:nvPicPr>
          <p:cNvPr id="9220" name="Picture 4" descr="Figure 1"/>
          <p:cNvPicPr>
            <a:picLocks noGrp="1" noChangeAspect="1" noChangeArrowheads="1"/>
          </p:cNvPicPr>
          <p:nvPr>
            <p:ph sz="half" idx="2"/>
          </p:nvPr>
        </p:nvPicPr>
        <p:blipFill>
          <a:blip r:embed="rId2"/>
          <a:srcRect/>
          <a:stretch>
            <a:fillRect/>
          </a:stretch>
        </p:blipFill>
        <p:spPr>
          <a:xfrm>
            <a:off x="4800600" y="2205038"/>
            <a:ext cx="4343400" cy="3263900"/>
          </a:xfrm>
        </p:spPr>
      </p:pic>
    </p:spTree>
    <p:extLst>
      <p:ext uri="{BB962C8B-B14F-4D97-AF65-F5344CB8AC3E}">
        <p14:creationId xmlns:p14="http://schemas.microsoft.com/office/powerpoint/2010/main" xmlns="" val="396025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2122487" y="6215082"/>
            <a:ext cx="7021513" cy="400110"/>
          </a:xfrm>
          <a:prstGeom prst="rect">
            <a:avLst/>
          </a:prstGeom>
          <a:noFill/>
          <a:ln w="9525">
            <a:noFill/>
            <a:miter lim="800000"/>
            <a:headEnd/>
            <a:tailEnd/>
          </a:ln>
        </p:spPr>
        <p:txBody>
          <a:bodyPr>
            <a:spAutoFit/>
          </a:bodyPr>
          <a:lstStyle/>
          <a:p>
            <a:r>
              <a:rPr lang="en-US" sz="2000" i="1" dirty="0">
                <a:solidFill>
                  <a:srgbClr val="990033"/>
                </a:solidFill>
                <a:latin typeface="Times New Roman" pitchFamily="18" charset="0"/>
                <a:cs typeface="Times New Roman" pitchFamily="18" charset="0"/>
              </a:rPr>
              <a:t>A</a:t>
            </a:r>
            <a:r>
              <a:rPr lang="ru-RU" sz="2000" i="1" dirty="0">
                <a:solidFill>
                  <a:srgbClr val="990033"/>
                </a:solidFill>
                <a:latin typeface="Times New Roman" pitchFamily="18" charset="0"/>
                <a:cs typeface="Times New Roman" pitchFamily="18" charset="0"/>
              </a:rPr>
              <a:t>.</a:t>
            </a:r>
            <a:r>
              <a:rPr lang="en-US" sz="2000" i="1" dirty="0">
                <a:solidFill>
                  <a:srgbClr val="990033"/>
                </a:solidFill>
                <a:latin typeface="Times New Roman" pitchFamily="18" charset="0"/>
                <a:cs typeface="Times New Roman" pitchFamily="18" charset="0"/>
              </a:rPr>
              <a:t> E. </a:t>
            </a:r>
            <a:r>
              <a:rPr lang="en-US" sz="2000" i="1" dirty="0" err="1">
                <a:solidFill>
                  <a:srgbClr val="990033"/>
                </a:solidFill>
                <a:latin typeface="Times New Roman" pitchFamily="18" charset="0"/>
                <a:cs typeface="Times New Roman" pitchFamily="18" charset="0"/>
              </a:rPr>
              <a:t>Geddis</a:t>
            </a:r>
            <a:r>
              <a:rPr lang="en-US" sz="2000" i="1" dirty="0">
                <a:solidFill>
                  <a:srgbClr val="990033"/>
                </a:solidFill>
                <a:latin typeface="Times New Roman" pitchFamily="18" charset="0"/>
                <a:cs typeface="Times New Roman" pitchFamily="18" charset="0"/>
              </a:rPr>
              <a:t> and K</a:t>
            </a:r>
            <a:r>
              <a:rPr lang="ru-RU" sz="2000" i="1" dirty="0">
                <a:solidFill>
                  <a:srgbClr val="990033"/>
                </a:solidFill>
                <a:latin typeface="Times New Roman" pitchFamily="18" charset="0"/>
                <a:cs typeface="Times New Roman" pitchFamily="18" charset="0"/>
              </a:rPr>
              <a:t>.</a:t>
            </a:r>
            <a:r>
              <a:rPr lang="en-US" sz="2000" i="1" dirty="0" err="1">
                <a:solidFill>
                  <a:srgbClr val="990033"/>
                </a:solidFill>
                <a:latin typeface="Times New Roman" pitchFamily="18" charset="0"/>
                <a:cs typeface="Times New Roman" pitchFamily="18" charset="0"/>
              </a:rPr>
              <a:t>Kaushansky</a:t>
            </a:r>
            <a:r>
              <a:rPr lang="en-US" sz="2000" i="1" dirty="0">
                <a:solidFill>
                  <a:srgbClr val="990033"/>
                </a:solidFill>
                <a:latin typeface="Times New Roman" pitchFamily="18" charset="0"/>
                <a:cs typeface="Times New Roman" pitchFamily="18" charset="0"/>
              </a:rPr>
              <a:t> Science 2007</a:t>
            </a:r>
            <a:r>
              <a:rPr lang="en-US" sz="2000" dirty="0">
                <a:solidFill>
                  <a:srgbClr val="990033"/>
                </a:solidFill>
                <a:latin typeface="Times New Roman" pitchFamily="18" charset="0"/>
                <a:cs typeface="Times New Roman" pitchFamily="18" charset="0"/>
              </a:rPr>
              <a:t>; </a:t>
            </a:r>
            <a:r>
              <a:rPr lang="it-IT" sz="2000" dirty="0">
                <a:solidFill>
                  <a:srgbClr val="990033"/>
                </a:solidFill>
                <a:latin typeface="Times New Roman" pitchFamily="18" charset="0"/>
                <a:cs typeface="Times New Roman" pitchFamily="18" charset="0"/>
              </a:rPr>
              <a:t>317:1689 - 1691</a:t>
            </a:r>
            <a:endParaRPr lang="ru-RU" sz="2000" dirty="0">
              <a:solidFill>
                <a:srgbClr val="990033"/>
              </a:solidFill>
              <a:latin typeface="Times New Roman" pitchFamily="18" charset="0"/>
              <a:cs typeface="Times New Roman" pitchFamily="18" charset="0"/>
            </a:endParaRPr>
          </a:p>
        </p:txBody>
      </p:sp>
      <p:sp>
        <p:nvSpPr>
          <p:cNvPr id="5" name="Rectangle 2"/>
          <p:cNvSpPr txBox="1">
            <a:spLocks noChangeArrowheads="1"/>
          </p:cNvSpPr>
          <p:nvPr/>
        </p:nvSpPr>
        <p:spPr>
          <a:xfrm>
            <a:off x="250825" y="333375"/>
            <a:ext cx="8229600" cy="935038"/>
          </a:xfrm>
          <a:prstGeom prst="rect">
            <a:avLst/>
          </a:prstGeom>
          <a:noFill/>
        </p:spPr>
        <p:txBody>
          <a:bodyPr/>
          <a:lstStyle/>
          <a:p>
            <a:pPr algn="ctr">
              <a:defRPr/>
            </a:pPr>
            <a:r>
              <a:rPr lang="ru-RU" sz="2800" b="1" dirty="0">
                <a:ln w="6350">
                  <a:noFill/>
                </a:ln>
                <a:solidFill>
                  <a:srgbClr val="FF0000"/>
                </a:solidFill>
                <a:latin typeface="Times New Roman" pitchFamily="18" charset="0"/>
                <a:cs typeface="Times New Roman" pitchFamily="18" charset="0"/>
              </a:rPr>
              <a:t>Формирование и продукция тромбоцитов</a:t>
            </a:r>
            <a:endParaRPr lang="it-IT" sz="2800" b="1" dirty="0">
              <a:ln w="6350">
                <a:noFill/>
              </a:ln>
              <a:solidFill>
                <a:srgbClr val="FF0000"/>
              </a:solidFill>
              <a:latin typeface="Times New Roman" pitchFamily="18" charset="0"/>
              <a:cs typeface="Times New Roman" pitchFamily="18" charset="0"/>
            </a:endParaRPr>
          </a:p>
        </p:txBody>
      </p:sp>
      <p:pic>
        <p:nvPicPr>
          <p:cNvPr id="10244" name="Picture 3"/>
          <p:cNvPicPr>
            <a:picLocks noChangeAspect="1" noChangeArrowheads="1"/>
          </p:cNvPicPr>
          <p:nvPr/>
        </p:nvPicPr>
        <p:blipFill>
          <a:blip r:embed="rId3"/>
          <a:srcRect/>
          <a:stretch>
            <a:fillRect/>
          </a:stretch>
        </p:blipFill>
        <p:spPr bwMode="auto">
          <a:xfrm>
            <a:off x="357158" y="1357298"/>
            <a:ext cx="8280400" cy="4637088"/>
          </a:xfrm>
          <a:prstGeom prst="rect">
            <a:avLst/>
          </a:prstGeom>
          <a:noFill/>
          <a:ln w="9525">
            <a:noFill/>
            <a:miter lim="800000"/>
            <a:headEnd/>
            <a:tailEnd/>
          </a:ln>
        </p:spPr>
      </p:pic>
    </p:spTree>
    <p:extLst>
      <p:ext uri="{BB962C8B-B14F-4D97-AF65-F5344CB8AC3E}">
        <p14:creationId xmlns:p14="http://schemas.microsoft.com/office/powerpoint/2010/main" xmlns="" val="4269890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cstate="print"/>
          <a:srcRect/>
          <a:stretch>
            <a:fillRect/>
          </a:stretch>
        </p:blipFill>
        <p:spPr bwMode="auto">
          <a:xfrm>
            <a:off x="4689352" y="1412775"/>
            <a:ext cx="4059229" cy="3161295"/>
          </a:xfrm>
          <a:prstGeom prst="rect">
            <a:avLst/>
          </a:prstGeom>
          <a:noFill/>
          <a:ln w="9525">
            <a:noFill/>
            <a:miter lim="800000"/>
            <a:headEnd/>
            <a:tailEnd/>
          </a:ln>
        </p:spPr>
      </p:pic>
      <p:sp>
        <p:nvSpPr>
          <p:cNvPr id="8196" name="Text Box 5"/>
          <p:cNvSpPr txBox="1">
            <a:spLocks noChangeArrowheads="1"/>
          </p:cNvSpPr>
          <p:nvPr/>
        </p:nvSpPr>
        <p:spPr bwMode="auto">
          <a:xfrm>
            <a:off x="5868144" y="4365104"/>
            <a:ext cx="2880437" cy="417935"/>
          </a:xfrm>
          <a:prstGeom prst="rect">
            <a:avLst/>
          </a:prstGeom>
          <a:noFill/>
          <a:ln w="9525">
            <a:noFill/>
            <a:miter lim="800000"/>
            <a:headEnd/>
            <a:tailEnd/>
          </a:ln>
        </p:spPr>
        <p:txBody>
          <a:bodyPr wrap="square" lIns="0" tIns="0" rIns="0" bIns="0" anchorCtr="1">
            <a:spAutoFit/>
          </a:bodyPr>
          <a:lstStyle/>
          <a:p>
            <a:pPr algn="ctr" hangingPunct="0">
              <a:lnSpc>
                <a:spcPct val="97000"/>
              </a:lnSpc>
              <a:buClr>
                <a:srgbClr val="000000"/>
              </a:buClr>
              <a:buSzPct val="45000"/>
              <a:buFont typeface="StarSymbol"/>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err="1">
                <a:solidFill>
                  <a:srgbClr val="002060"/>
                </a:solidFill>
                <a:cs typeface="Arial" pitchFamily="34" charset="0"/>
              </a:rPr>
              <a:t>Maslak</a:t>
            </a:r>
            <a:r>
              <a:rPr lang="en-GB" sz="1400" b="1" dirty="0">
                <a:solidFill>
                  <a:srgbClr val="002060"/>
                </a:solidFill>
                <a:cs typeface="Arial" pitchFamily="34" charset="0"/>
              </a:rPr>
              <a:t>, P. ASH Image Bank 2004;2004:101228</a:t>
            </a:r>
          </a:p>
        </p:txBody>
      </p:sp>
      <p:sp>
        <p:nvSpPr>
          <p:cNvPr id="9221" name="Text Box 6"/>
          <p:cNvSpPr txBox="1">
            <a:spLocks noChangeArrowheads="1"/>
          </p:cNvSpPr>
          <p:nvPr/>
        </p:nvSpPr>
        <p:spPr bwMode="auto">
          <a:xfrm>
            <a:off x="1079500" y="263525"/>
            <a:ext cx="7883525" cy="835870"/>
          </a:xfrm>
          <a:prstGeom prst="rect">
            <a:avLst/>
          </a:prstGeom>
          <a:noFill/>
          <a:ln w="9525">
            <a:noFill/>
            <a:miter lim="800000"/>
            <a:headEnd/>
            <a:tailEnd/>
          </a:ln>
        </p:spPr>
        <p:txBody>
          <a:bodyPr lIns="0" tIns="0" rIns="0" bIns="0" anchor="ctr" anchorCtr="1">
            <a:spAutoFit/>
          </a:bodyPr>
          <a:lstStyle/>
          <a:p>
            <a:pPr algn="ctr" hangingPunct="0">
              <a:lnSpc>
                <a:spcPct val="97000"/>
              </a:lnSpc>
              <a:buClr>
                <a:srgbClr val="000000"/>
              </a:buClr>
              <a:buSzPct val="45000"/>
              <a:buFont typeface="StarSymbol"/>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ru-RU" sz="2800" dirty="0">
                <a:solidFill>
                  <a:srgbClr val="FF0000"/>
                </a:solidFill>
                <a:latin typeface="Times New Roman" panose="02020603050405020304" pitchFamily="18" charset="0"/>
                <a:cs typeface="Times New Roman" panose="02020603050405020304" pitchFamily="18" charset="0"/>
              </a:rPr>
              <a:t>Тромбоциты видны как отдельные структуры, образующиеся на периферии этого мегакариоцита </a:t>
            </a:r>
            <a:endParaRPr lang="en-GB" sz="2800"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2170604"/>
            <a:ext cx="4239176" cy="387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0702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err="1" smtClean="0">
                <a:solidFill>
                  <a:srgbClr val="FF0000"/>
                </a:solidFill>
                <a:latin typeface="Times New Roman" panose="02020603050405020304" pitchFamily="18" charset="0"/>
                <a:cs typeface="Times New Roman" panose="02020603050405020304" pitchFamily="18" charset="0"/>
              </a:rPr>
              <a:t>Цитоскелет</a:t>
            </a:r>
            <a:r>
              <a:rPr lang="ru-RU" sz="3200" b="1" dirty="0" smtClean="0">
                <a:solidFill>
                  <a:srgbClr val="FF0000"/>
                </a:solidFill>
                <a:latin typeface="Times New Roman" panose="02020603050405020304" pitchFamily="18" charset="0"/>
                <a:cs typeface="Times New Roman" panose="02020603050405020304" pitchFamily="18" charset="0"/>
              </a:rPr>
              <a:t> тромбоцитов</a:t>
            </a:r>
            <a:endParaRPr lang="ru-RU"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7544" y="1700808"/>
            <a:ext cx="8136904" cy="4176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48093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7772400" cy="1143000"/>
          </a:xfrm>
        </p:spPr>
        <p:txBody>
          <a:bodyPr>
            <a:norm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Функции тромбоцитов</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42910" y="1357298"/>
            <a:ext cx="7772400" cy="4114800"/>
          </a:xfrm>
        </p:spPr>
        <p:txBody>
          <a:bodyPr/>
          <a:lstStyle/>
          <a:p>
            <a:r>
              <a:rPr lang="ru-RU" sz="2400" dirty="0" err="1" smtClean="0">
                <a:solidFill>
                  <a:srgbClr val="0070C0"/>
                </a:solidFill>
                <a:latin typeface="Times New Roman" panose="02020603050405020304" pitchFamily="18" charset="0"/>
                <a:cs typeface="Times New Roman" panose="02020603050405020304" pitchFamily="18" charset="0"/>
              </a:rPr>
              <a:t>Ангиотрофическая</a:t>
            </a:r>
            <a:r>
              <a:rPr lang="ru-RU" sz="2400" dirty="0" smtClean="0">
                <a:solidFill>
                  <a:srgbClr val="0070C0"/>
                </a:solidFill>
                <a:latin typeface="Times New Roman" panose="02020603050405020304" pitchFamily="18" charset="0"/>
                <a:cs typeface="Times New Roman" panose="02020603050405020304" pitchFamily="18" charset="0"/>
              </a:rPr>
              <a:t> (способность поддерживать нормальную структуру и функцию </a:t>
            </a:r>
            <a:r>
              <a:rPr lang="ru-RU" sz="2400" dirty="0" err="1" smtClean="0">
                <a:solidFill>
                  <a:srgbClr val="0070C0"/>
                </a:solidFill>
                <a:latin typeface="Times New Roman" panose="02020603050405020304" pitchFamily="18" charset="0"/>
                <a:cs typeface="Times New Roman" panose="02020603050405020304" pitchFamily="18" charset="0"/>
              </a:rPr>
              <a:t>микрососудов</a:t>
            </a:r>
            <a:r>
              <a:rPr lang="ru-RU" sz="2400" dirty="0" smtClean="0">
                <a:solidFill>
                  <a:srgbClr val="0070C0"/>
                </a:solidFill>
                <a:latin typeface="Times New Roman" panose="02020603050405020304" pitchFamily="18" charset="0"/>
                <a:cs typeface="Times New Roman" panose="02020603050405020304" pitchFamily="18" charset="0"/>
              </a:rPr>
              <a:t>)</a:t>
            </a:r>
          </a:p>
          <a:p>
            <a:r>
              <a:rPr lang="ru-RU" sz="2400" dirty="0" smtClean="0">
                <a:solidFill>
                  <a:srgbClr val="0070C0"/>
                </a:solidFill>
                <a:latin typeface="Times New Roman" panose="02020603050405020304" pitchFamily="18" charset="0"/>
                <a:cs typeface="Times New Roman" panose="02020603050405020304" pitchFamily="18" charset="0"/>
              </a:rPr>
              <a:t>Секреция </a:t>
            </a:r>
            <a:r>
              <a:rPr lang="ru-RU" sz="2400" dirty="0" err="1" smtClean="0">
                <a:solidFill>
                  <a:srgbClr val="0070C0"/>
                </a:solidFill>
                <a:latin typeface="Times New Roman" panose="02020603050405020304" pitchFamily="18" charset="0"/>
                <a:cs typeface="Times New Roman" panose="02020603050405020304" pitchFamily="18" charset="0"/>
              </a:rPr>
              <a:t>вазоактивных</a:t>
            </a:r>
            <a:r>
              <a:rPr lang="ru-RU" sz="2400" dirty="0" smtClean="0">
                <a:solidFill>
                  <a:srgbClr val="0070C0"/>
                </a:solidFill>
                <a:latin typeface="Times New Roman" panose="02020603050405020304" pitchFamily="18" charset="0"/>
                <a:cs typeface="Times New Roman" panose="02020603050405020304" pitchFamily="18" charset="0"/>
              </a:rPr>
              <a:t> веществ</a:t>
            </a:r>
          </a:p>
          <a:p>
            <a:r>
              <a:rPr lang="ru-RU" sz="2400" dirty="0" smtClean="0">
                <a:solidFill>
                  <a:srgbClr val="0070C0"/>
                </a:solidFill>
                <a:latin typeface="Times New Roman" panose="02020603050405020304" pitchFamily="18" charset="0"/>
                <a:cs typeface="Times New Roman" panose="02020603050405020304" pitchFamily="18" charset="0"/>
              </a:rPr>
              <a:t>Образование первичной </a:t>
            </a:r>
            <a:r>
              <a:rPr lang="ru-RU" sz="2400" dirty="0" err="1" smtClean="0">
                <a:solidFill>
                  <a:srgbClr val="0070C0"/>
                </a:solidFill>
                <a:latin typeface="Times New Roman" panose="02020603050405020304" pitchFamily="18" charset="0"/>
                <a:cs typeface="Times New Roman" panose="02020603050405020304" pitchFamily="18" charset="0"/>
              </a:rPr>
              <a:t>тромбоцитарной</a:t>
            </a:r>
            <a:r>
              <a:rPr lang="ru-RU" sz="2400" dirty="0" smtClean="0">
                <a:solidFill>
                  <a:srgbClr val="0070C0"/>
                </a:solidFill>
                <a:latin typeface="Times New Roman" panose="02020603050405020304" pitchFamily="18" charset="0"/>
                <a:cs typeface="Times New Roman" panose="02020603050405020304" pitchFamily="18" charset="0"/>
              </a:rPr>
              <a:t> пробки</a:t>
            </a:r>
          </a:p>
          <a:p>
            <a:r>
              <a:rPr lang="ru-RU" sz="2400" dirty="0" smtClean="0">
                <a:solidFill>
                  <a:srgbClr val="0070C0"/>
                </a:solidFill>
                <a:latin typeface="Times New Roman" panose="02020603050405020304" pitchFamily="18" charset="0"/>
                <a:cs typeface="Times New Roman" panose="02020603050405020304" pitchFamily="18" charset="0"/>
              </a:rPr>
              <a:t>Участие в процессе свёртывания и регуляции </a:t>
            </a:r>
            <a:r>
              <a:rPr lang="ru-RU" sz="2400" dirty="0" err="1" smtClean="0">
                <a:solidFill>
                  <a:srgbClr val="0070C0"/>
                </a:solidFill>
                <a:latin typeface="Times New Roman" panose="02020603050405020304" pitchFamily="18" charset="0"/>
                <a:cs typeface="Times New Roman" panose="02020603050405020304" pitchFamily="18" charset="0"/>
              </a:rPr>
              <a:t>фибринолиза</a:t>
            </a:r>
            <a:endParaRPr lang="ru-RU" sz="2400" dirty="0" smtClean="0">
              <a:solidFill>
                <a:srgbClr val="0070C0"/>
              </a:solidFill>
              <a:latin typeface="Times New Roman" panose="02020603050405020304" pitchFamily="18" charset="0"/>
              <a:cs typeface="Times New Roman" panose="02020603050405020304" pitchFamily="18" charset="0"/>
            </a:endParaRPr>
          </a:p>
          <a:p>
            <a:r>
              <a:rPr lang="ru-RU" sz="2400" dirty="0" smtClean="0">
                <a:solidFill>
                  <a:srgbClr val="0070C0"/>
                </a:solidFill>
                <a:latin typeface="Times New Roman" panose="02020603050405020304" pitchFamily="18" charset="0"/>
                <a:cs typeface="Times New Roman" panose="02020603050405020304" pitchFamily="18" charset="0"/>
              </a:rPr>
              <a:t>Стимуляция процесса репарации в местах повреждения сосудистой стенки</a:t>
            </a:r>
          </a:p>
          <a:p>
            <a:pPr algn="ctr">
              <a:buNone/>
            </a:pPr>
            <a:r>
              <a:rPr lang="ru-RU" sz="2000" i="1" dirty="0" smtClean="0">
                <a:solidFill>
                  <a:srgbClr val="FF0000"/>
                </a:solidFill>
                <a:latin typeface="Times New Roman" panose="02020603050405020304" pitchFamily="18" charset="0"/>
                <a:cs typeface="Times New Roman" panose="02020603050405020304" pitchFamily="18" charset="0"/>
              </a:rPr>
              <a:t>В норме, при сохранении целостности эндотелия, адгезии и агрегации тромбоцитов не происходит</a:t>
            </a:r>
            <a:endParaRPr lang="ru-RU" sz="2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769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900"/>
            <a:ext cx="7772400" cy="1143000"/>
          </a:xfrm>
        </p:spPr>
        <p:txBody>
          <a:bodyPr/>
          <a:lstStyle/>
          <a:p>
            <a:r>
              <a:rPr lang="ru-RU" sz="2800" b="1" dirty="0" err="1" smtClean="0">
                <a:solidFill>
                  <a:srgbClr val="FF0000"/>
                </a:solidFill>
                <a:latin typeface="Times New Roman" panose="02020603050405020304" pitchFamily="18" charset="0"/>
                <a:cs typeface="Times New Roman" panose="02020603050405020304" pitchFamily="18" charset="0"/>
              </a:rPr>
              <a:t>Гемостатические</a:t>
            </a:r>
            <a:r>
              <a:rPr lang="ru-RU" sz="2800" b="1" dirty="0" smtClean="0">
                <a:solidFill>
                  <a:srgbClr val="FF0000"/>
                </a:solidFill>
                <a:latin typeface="Times New Roman" panose="02020603050405020304" pitchFamily="18" charset="0"/>
                <a:cs typeface="Times New Roman" panose="02020603050405020304" pitchFamily="18" charset="0"/>
              </a:rPr>
              <a:t> факторы тромбоцитов</a:t>
            </a:r>
            <a:br>
              <a:rPr lang="ru-RU" sz="2800" b="1" dirty="0" smtClean="0">
                <a:solidFill>
                  <a:srgbClr val="FF0000"/>
                </a:solidFill>
                <a:latin typeface="Times New Roman" panose="02020603050405020304" pitchFamily="18" charset="0"/>
                <a:cs typeface="Times New Roman" panose="02020603050405020304" pitchFamily="18" charset="0"/>
              </a:rPr>
            </a:br>
            <a:r>
              <a:rPr lang="ru-RU" sz="2400" dirty="0" smtClean="0">
                <a:solidFill>
                  <a:srgbClr val="FF0000"/>
                </a:solidFill>
                <a:latin typeface="Times New Roman" panose="02020603050405020304" pitchFamily="18" charset="0"/>
                <a:cs typeface="Times New Roman" panose="02020603050405020304" pitchFamily="18" charset="0"/>
              </a:rPr>
              <a:t>(</a:t>
            </a:r>
            <a:r>
              <a:rPr lang="ru-RU" sz="2000" dirty="0" smtClean="0">
                <a:solidFill>
                  <a:srgbClr val="FF0000"/>
                </a:solidFill>
                <a:latin typeface="Times New Roman" panose="02020603050405020304" pitchFamily="18" charset="0"/>
                <a:cs typeface="Times New Roman" panose="02020603050405020304" pitchFamily="18" charset="0"/>
              </a:rPr>
              <a:t>по В.П. </a:t>
            </a:r>
            <a:r>
              <a:rPr lang="ru-RU" sz="2000" dirty="0" err="1" smtClean="0">
                <a:solidFill>
                  <a:srgbClr val="FF0000"/>
                </a:solidFill>
                <a:latin typeface="Times New Roman" panose="02020603050405020304" pitchFamily="18" charset="0"/>
                <a:cs typeface="Times New Roman" panose="02020603050405020304" pitchFamily="18" charset="0"/>
              </a:rPr>
              <a:t>Балуде</a:t>
            </a:r>
            <a:r>
              <a:rPr lang="ru-RU" sz="2000" dirty="0" smtClean="0">
                <a:solidFill>
                  <a:srgbClr val="FF0000"/>
                </a:solidFill>
                <a:latin typeface="Times New Roman" panose="02020603050405020304" pitchFamily="18" charset="0"/>
                <a:cs typeface="Times New Roman" panose="02020603050405020304" pitchFamily="18" charset="0"/>
              </a:rPr>
              <a:t>, 1980)</a:t>
            </a:r>
            <a:endParaRPr lang="ru-RU"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2675779135"/>
              </p:ext>
            </p:extLst>
          </p:nvPr>
        </p:nvGraphicFramePr>
        <p:xfrm>
          <a:off x="714348" y="938594"/>
          <a:ext cx="7772400" cy="5855515"/>
        </p:xfrm>
        <a:graphic>
          <a:graphicData uri="http://schemas.openxmlformats.org/drawingml/2006/table">
            <a:tbl>
              <a:tblPr firstRow="1" bandRow="1">
                <a:tableStyleId>{5C22544A-7EE6-4342-B048-85BDC9FD1C3A}</a:tableStyleId>
              </a:tblPr>
              <a:tblGrid>
                <a:gridCol w="785818"/>
                <a:gridCol w="6986582"/>
              </a:tblGrid>
              <a:tr h="418704">
                <a:tc>
                  <a:txBody>
                    <a:bodyPr/>
                    <a:lstStyle/>
                    <a:p>
                      <a:r>
                        <a:rPr lang="ru-RU" dirty="0" err="1" smtClean="0">
                          <a:latin typeface="Times New Roman" panose="02020603050405020304" pitchFamily="18" charset="0"/>
                          <a:cs typeface="Times New Roman" panose="02020603050405020304" pitchFamily="18" charset="0"/>
                        </a:rPr>
                        <a:t>Ф-р</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Характеристика</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Ускоряет</a:t>
                      </a:r>
                      <a:r>
                        <a:rPr lang="ru-RU" baseline="0" dirty="0" smtClean="0">
                          <a:latin typeface="Times New Roman" panose="02020603050405020304" pitchFamily="18" charset="0"/>
                          <a:cs typeface="Times New Roman" panose="02020603050405020304" pitchFamily="18" charset="0"/>
                        </a:rPr>
                        <a:t> превращение протромбина в тромбин</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Ускоряет превращение фибриногена в фибрин</a:t>
                      </a:r>
                      <a:endParaRPr lang="ru-RU" dirty="0">
                        <a:latin typeface="Times New Roman" panose="02020603050405020304" pitchFamily="18" charset="0"/>
                        <a:cs typeface="Times New Roman" panose="02020603050405020304" pitchFamily="18" charset="0"/>
                      </a:endParaRPr>
                    </a:p>
                  </a:txBody>
                  <a:tcPr/>
                </a:tc>
              </a:tr>
              <a:tr h="706061">
                <a:tc>
                  <a:txBody>
                    <a:bodyPr/>
                    <a:lstStyle/>
                    <a:p>
                      <a:r>
                        <a:rPr lang="ru-RU"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Мембранный или фосфолипидный компонент, участвует в образовании</a:t>
                      </a:r>
                      <a:r>
                        <a:rPr lang="ru-RU" baseline="0" dirty="0" smtClean="0">
                          <a:latin typeface="Times New Roman" panose="02020603050405020304" pitchFamily="18" charset="0"/>
                          <a:cs typeface="Times New Roman" panose="02020603050405020304" pitchFamily="18" charset="0"/>
                        </a:rPr>
                        <a:t> </a:t>
                      </a:r>
                      <a:r>
                        <a:rPr lang="ru-RU" baseline="0" dirty="0" err="1" smtClean="0">
                          <a:latin typeface="Times New Roman" panose="02020603050405020304" pitchFamily="18" charset="0"/>
                          <a:cs typeface="Times New Roman" panose="02020603050405020304" pitchFamily="18" charset="0"/>
                        </a:rPr>
                        <a:t>протромбиназы</a:t>
                      </a:r>
                      <a:r>
                        <a:rPr lang="ru-RU" baseline="0" dirty="0" smtClean="0">
                          <a:latin typeface="Times New Roman" panose="02020603050405020304" pitchFamily="18" charset="0"/>
                          <a:cs typeface="Times New Roman" panose="02020603050405020304" pitchFamily="18" charset="0"/>
                        </a:rPr>
                        <a:t> (3ПФ)</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err="1" smtClean="0">
                          <a:latin typeface="Times New Roman" panose="02020603050405020304" pitchFamily="18" charset="0"/>
                          <a:cs typeface="Times New Roman" panose="02020603050405020304" pitchFamily="18" charset="0"/>
                        </a:rPr>
                        <a:t>Антигепариновый</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err="1" smtClean="0">
                          <a:latin typeface="Times New Roman" panose="02020603050405020304" pitchFamily="18" charset="0"/>
                          <a:cs typeface="Times New Roman" panose="02020603050405020304" pitchFamily="18" charset="0"/>
                        </a:rPr>
                        <a:t>Тромбоцитарный</a:t>
                      </a:r>
                      <a:r>
                        <a:rPr lang="ru-RU" baseline="0" dirty="0" smtClean="0">
                          <a:latin typeface="Times New Roman" panose="02020603050405020304" pitchFamily="18" charset="0"/>
                          <a:cs typeface="Times New Roman" panose="02020603050405020304" pitchFamily="18" charset="0"/>
                        </a:rPr>
                        <a:t> фибриноген</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err="1" smtClean="0">
                          <a:latin typeface="Times New Roman" panose="02020603050405020304" pitchFamily="18" charset="0"/>
                          <a:cs typeface="Times New Roman" panose="02020603050405020304" pitchFamily="18" charset="0"/>
                        </a:rPr>
                        <a:t>Антифибринолитический</a:t>
                      </a:r>
                      <a:r>
                        <a:rPr lang="ru-RU" dirty="0" smtClean="0">
                          <a:latin typeface="Times New Roman" panose="02020603050405020304" pitchFamily="18" charset="0"/>
                          <a:cs typeface="Times New Roman" panose="02020603050405020304" pitchFamily="18" charset="0"/>
                        </a:rPr>
                        <a:t> фактор</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Активатор </a:t>
                      </a:r>
                      <a:r>
                        <a:rPr lang="ru-RU" dirty="0" err="1" smtClean="0">
                          <a:latin typeface="Times New Roman" panose="02020603050405020304" pitchFamily="18" charset="0"/>
                          <a:cs typeface="Times New Roman" panose="02020603050405020304" pitchFamily="18" charset="0"/>
                        </a:rPr>
                        <a:t>фибринолиза</a:t>
                      </a:r>
                      <a:r>
                        <a:rPr lang="ru-RU" dirty="0" smtClean="0">
                          <a:latin typeface="Times New Roman" panose="02020603050405020304" pitchFamily="18" charset="0"/>
                          <a:cs typeface="Times New Roman" panose="02020603050405020304" pitchFamily="18" charset="0"/>
                        </a:rPr>
                        <a:t> (при</a:t>
                      </a:r>
                      <a:r>
                        <a:rPr lang="ru-RU" baseline="0" dirty="0" smtClean="0">
                          <a:latin typeface="Times New Roman" panose="02020603050405020304" pitchFamily="18" charset="0"/>
                          <a:cs typeface="Times New Roman" panose="02020603050405020304" pitchFamily="18" charset="0"/>
                        </a:rPr>
                        <a:t> активации лизиса сгустков </a:t>
                      </a:r>
                      <a:r>
                        <a:rPr lang="ru-RU" baseline="0" dirty="0" err="1" smtClean="0">
                          <a:latin typeface="Times New Roman" panose="02020603050405020304" pitchFamily="18" charset="0"/>
                          <a:cs typeface="Times New Roman" panose="02020603050405020304" pitchFamily="18" charset="0"/>
                        </a:rPr>
                        <a:t>стрептокиназой</a:t>
                      </a:r>
                      <a:r>
                        <a:rPr lang="ru-RU" baseline="0" dirty="0" smtClean="0">
                          <a:latin typeface="Times New Roman" panose="02020603050405020304" pitchFamily="18" charset="0"/>
                          <a:cs typeface="Times New Roman" panose="02020603050405020304" pitchFamily="18" charset="0"/>
                        </a:rPr>
                        <a:t> и </a:t>
                      </a:r>
                      <a:r>
                        <a:rPr lang="ru-RU" baseline="0" dirty="0" err="1" smtClean="0">
                          <a:latin typeface="Times New Roman" panose="02020603050405020304" pitchFamily="18" charset="0"/>
                          <a:cs typeface="Times New Roman" panose="02020603050405020304" pitchFamily="18" charset="0"/>
                        </a:rPr>
                        <a:t>урокиназой</a:t>
                      </a:r>
                      <a:r>
                        <a:rPr lang="ru-RU" baseline="0"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err="1" smtClean="0">
                          <a:latin typeface="Times New Roman" panose="02020603050405020304" pitchFamily="18" charset="0"/>
                          <a:cs typeface="Times New Roman" panose="02020603050405020304" pitchFamily="18" charset="0"/>
                        </a:rPr>
                        <a:t>Тромбостенин</a:t>
                      </a:r>
                      <a:r>
                        <a:rPr lang="ru-RU" dirty="0" smtClean="0">
                          <a:latin typeface="Times New Roman" panose="02020603050405020304" pitchFamily="18" charset="0"/>
                          <a:cs typeface="Times New Roman" panose="02020603050405020304" pitchFamily="18" charset="0"/>
                        </a:rPr>
                        <a:t> –движение тромбоцитов, ретракция сгустка</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err="1" smtClean="0">
                          <a:latin typeface="Times New Roman" panose="02020603050405020304" pitchFamily="18" charset="0"/>
                          <a:cs typeface="Times New Roman" panose="02020603050405020304" pitchFamily="18" charset="0"/>
                        </a:rPr>
                        <a:t>АДФ-эндогенный</a:t>
                      </a:r>
                      <a:r>
                        <a:rPr lang="ru-RU" dirty="0" smtClean="0">
                          <a:latin typeface="Times New Roman" panose="02020603050405020304" pitchFamily="18" charset="0"/>
                          <a:cs typeface="Times New Roman" panose="02020603050405020304" pitchFamily="18" charset="0"/>
                        </a:rPr>
                        <a:t> фактор</a:t>
                      </a:r>
                      <a:r>
                        <a:rPr lang="ru-RU" baseline="0" dirty="0" smtClean="0">
                          <a:latin typeface="Times New Roman" panose="02020603050405020304" pitchFamily="18" charset="0"/>
                          <a:cs typeface="Times New Roman" panose="02020603050405020304" pitchFamily="18" charset="0"/>
                        </a:rPr>
                        <a:t> агрегации</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err="1" smtClean="0">
                          <a:latin typeface="Times New Roman" panose="02020603050405020304" pitchFamily="18" charset="0"/>
                          <a:cs typeface="Times New Roman" panose="02020603050405020304" pitchFamily="18" charset="0"/>
                        </a:rPr>
                        <a:t>Серотонин-сосудосуживающий</a:t>
                      </a:r>
                      <a:r>
                        <a:rPr lang="ru-RU" dirty="0" smtClean="0">
                          <a:latin typeface="Times New Roman" panose="02020603050405020304" pitchFamily="18" charset="0"/>
                          <a:cs typeface="Times New Roman" panose="02020603050405020304" pitchFamily="18" charset="0"/>
                        </a:rPr>
                        <a:t> фактор, стимулятор агрегации</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err="1" smtClean="0">
                          <a:latin typeface="Times New Roman" panose="02020603050405020304" pitchFamily="18" charset="0"/>
                          <a:cs typeface="Times New Roman" panose="02020603050405020304" pitchFamily="18" charset="0"/>
                        </a:rPr>
                        <a:t>Фибринстабилизируэщий</a:t>
                      </a:r>
                      <a:r>
                        <a:rPr lang="ru-RU" dirty="0" smtClean="0">
                          <a:latin typeface="Times New Roman" panose="02020603050405020304" pitchFamily="18" charset="0"/>
                          <a:cs typeface="Times New Roman" panose="02020603050405020304" pitchFamily="18" charset="0"/>
                        </a:rPr>
                        <a:t> фактор</a:t>
                      </a:r>
                      <a:endParaRPr lang="ru-RU" dirty="0">
                        <a:latin typeface="Times New Roman" panose="02020603050405020304" pitchFamily="18" charset="0"/>
                        <a:cs typeface="Times New Roman" panose="02020603050405020304" pitchFamily="18" charset="0"/>
                      </a:endParaRPr>
                    </a:p>
                  </a:txBody>
                  <a:tcPr/>
                </a:tc>
              </a:tr>
              <a:tr h="409067">
                <a:tc>
                  <a:txBody>
                    <a:bodyPr/>
                    <a:lstStyle/>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err="1" smtClean="0">
                          <a:latin typeface="Times New Roman" panose="02020603050405020304" pitchFamily="18" charset="0"/>
                          <a:cs typeface="Times New Roman" panose="02020603050405020304" pitchFamily="18" charset="0"/>
                        </a:rPr>
                        <a:t>Тромбоксан-усиливает</a:t>
                      </a:r>
                      <a:r>
                        <a:rPr lang="ru-RU" dirty="0" smtClean="0">
                          <a:latin typeface="Times New Roman" panose="02020603050405020304" pitchFamily="18" charset="0"/>
                          <a:cs typeface="Times New Roman" panose="02020603050405020304" pitchFamily="18" charset="0"/>
                        </a:rPr>
                        <a:t> адгезию и агрегацию тромбоцитов</a:t>
                      </a:r>
                      <a:endParaRPr lang="ru-RU"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409348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404813"/>
            <a:ext cx="7772400" cy="1008062"/>
          </a:xfrm>
        </p:spPr>
        <p:txBody>
          <a:bodyPr/>
          <a:lstStyle/>
          <a:p>
            <a:pPr eaLnBrk="1" hangingPunct="1"/>
            <a:r>
              <a:rPr kumimoji="0" lang="ru-RU" sz="3200" b="1" dirty="0" smtClean="0">
                <a:solidFill>
                  <a:srgbClr val="FF0000"/>
                </a:solidFill>
                <a:latin typeface="Times New Roman" pitchFamily="18" charset="0"/>
                <a:cs typeface="Arial" pitchFamily="34" charset="0"/>
              </a:rPr>
              <a:t>Тромбоцитопения</a:t>
            </a:r>
          </a:p>
        </p:txBody>
      </p:sp>
      <p:sp>
        <p:nvSpPr>
          <p:cNvPr id="10243" name="Rectangle 3"/>
          <p:cNvSpPr>
            <a:spLocks noGrp="1" noChangeArrowheads="1"/>
          </p:cNvSpPr>
          <p:nvPr>
            <p:ph type="body" idx="1"/>
          </p:nvPr>
        </p:nvSpPr>
        <p:spPr>
          <a:xfrm>
            <a:off x="714375" y="2143125"/>
            <a:ext cx="7772400" cy="4114800"/>
          </a:xfrm>
        </p:spPr>
        <p:txBody>
          <a:bodyPr/>
          <a:lstStyle/>
          <a:p>
            <a:pPr eaLnBrk="1" hangingPunct="1"/>
            <a:r>
              <a:rPr kumimoji="0" lang="ru-RU" sz="2800" dirty="0" smtClean="0">
                <a:solidFill>
                  <a:srgbClr val="0070C0"/>
                </a:solidFill>
                <a:latin typeface="Times New Roman" panose="02020603050405020304" pitchFamily="18" charset="0"/>
                <a:cs typeface="Times New Roman" panose="02020603050405020304" pitchFamily="18" charset="0"/>
              </a:rPr>
              <a:t>Формально под тромбоцитопенией понимают уменьшение содержания тромбоцитов в крови ниже нормальных пределов – 150 </a:t>
            </a:r>
            <a:r>
              <a:rPr kumimoji="0" lang="ru-RU" sz="2800" dirty="0" err="1" smtClean="0">
                <a:solidFill>
                  <a:srgbClr val="0070C0"/>
                </a:solidFill>
                <a:latin typeface="Times New Roman" panose="02020603050405020304" pitchFamily="18" charset="0"/>
                <a:cs typeface="Times New Roman" panose="02020603050405020304" pitchFamily="18" charset="0"/>
              </a:rPr>
              <a:t>тыс</a:t>
            </a:r>
            <a:r>
              <a:rPr kumimoji="0" lang="ru-RU" sz="2800" dirty="0" smtClean="0">
                <a:solidFill>
                  <a:srgbClr val="0070C0"/>
                </a:solidFill>
                <a:latin typeface="Times New Roman" panose="02020603050405020304" pitchFamily="18" charset="0"/>
                <a:cs typeface="Times New Roman" panose="02020603050405020304" pitchFamily="18" charset="0"/>
              </a:rPr>
              <a:t>/</a:t>
            </a:r>
            <a:r>
              <a:rPr kumimoji="0" lang="ru-RU" sz="2800" dirty="0" err="1" smtClean="0">
                <a:solidFill>
                  <a:srgbClr val="0070C0"/>
                </a:solidFill>
                <a:latin typeface="Times New Roman" panose="02020603050405020304" pitchFamily="18" charset="0"/>
                <a:cs typeface="Times New Roman" panose="02020603050405020304" pitchFamily="18" charset="0"/>
              </a:rPr>
              <a:t>мкл</a:t>
            </a:r>
            <a:endParaRPr kumimoji="0" lang="ru-RU" sz="2800" dirty="0" smtClean="0">
              <a:solidFill>
                <a:srgbClr val="0070C0"/>
              </a:solidFill>
              <a:latin typeface="Times New Roman" panose="02020603050405020304" pitchFamily="18" charset="0"/>
              <a:cs typeface="Times New Roman" panose="02020603050405020304" pitchFamily="18" charset="0"/>
            </a:endParaRPr>
          </a:p>
          <a:p>
            <a:pPr eaLnBrk="1" hangingPunct="1"/>
            <a:r>
              <a:rPr kumimoji="0" lang="ru-RU" sz="2800" dirty="0" smtClean="0">
                <a:solidFill>
                  <a:srgbClr val="0070C0"/>
                </a:solidFill>
                <a:latin typeface="Times New Roman" panose="02020603050405020304" pitchFamily="18" charset="0"/>
                <a:cs typeface="Times New Roman" panose="02020603050405020304" pitchFamily="18" charset="0"/>
              </a:rPr>
              <a:t>Клинические проявления тромбоцитопении имеют место при уровне тромбоцитов </a:t>
            </a:r>
            <a:r>
              <a:rPr kumimoji="0" lang="en-US" sz="2800" dirty="0" smtClean="0">
                <a:solidFill>
                  <a:srgbClr val="0070C0"/>
                </a:solidFill>
                <a:latin typeface="Times New Roman" panose="02020603050405020304" pitchFamily="18" charset="0"/>
                <a:cs typeface="Times New Roman" panose="02020603050405020304" pitchFamily="18" charset="0"/>
              </a:rPr>
              <a:t>&lt;</a:t>
            </a:r>
            <a:r>
              <a:rPr kumimoji="0" lang="ru-RU" sz="2800" dirty="0" smtClean="0">
                <a:solidFill>
                  <a:srgbClr val="0070C0"/>
                </a:solidFill>
                <a:latin typeface="Times New Roman" panose="02020603050405020304" pitchFamily="18" charset="0"/>
                <a:cs typeface="Times New Roman" panose="02020603050405020304" pitchFamily="18" charset="0"/>
              </a:rPr>
              <a:t>50 </a:t>
            </a:r>
            <a:r>
              <a:rPr kumimoji="0" lang="ru-RU" sz="2800" dirty="0" err="1" smtClean="0">
                <a:solidFill>
                  <a:srgbClr val="0070C0"/>
                </a:solidFill>
                <a:latin typeface="Times New Roman" panose="02020603050405020304" pitchFamily="18" charset="0"/>
                <a:cs typeface="Times New Roman" panose="02020603050405020304" pitchFamily="18" charset="0"/>
              </a:rPr>
              <a:t>тыс</a:t>
            </a:r>
            <a:r>
              <a:rPr kumimoji="0" lang="ru-RU" sz="2800" dirty="0" smtClean="0">
                <a:solidFill>
                  <a:srgbClr val="0070C0"/>
                </a:solidFill>
                <a:latin typeface="Times New Roman" panose="02020603050405020304" pitchFamily="18" charset="0"/>
                <a:cs typeface="Times New Roman" panose="02020603050405020304" pitchFamily="18" charset="0"/>
              </a:rPr>
              <a:t>/</a:t>
            </a:r>
            <a:r>
              <a:rPr kumimoji="0" lang="ru-RU" sz="2800" dirty="0" err="1" smtClean="0">
                <a:solidFill>
                  <a:srgbClr val="0070C0"/>
                </a:solidFill>
                <a:latin typeface="Times New Roman" panose="02020603050405020304" pitchFamily="18" charset="0"/>
                <a:cs typeface="Times New Roman" panose="02020603050405020304" pitchFamily="18" charset="0"/>
              </a:rPr>
              <a:t>мкл</a:t>
            </a:r>
            <a:endParaRPr kumimoji="0" lang="ru-RU" sz="2800" dirty="0" smtClean="0">
              <a:solidFill>
                <a:srgbClr val="0070C0"/>
              </a:solidFill>
              <a:latin typeface="Times New Roman" panose="02020603050405020304" pitchFamily="18" charset="0"/>
              <a:cs typeface="Times New Roman" panose="02020603050405020304" pitchFamily="18" charset="0"/>
            </a:endParaRPr>
          </a:p>
          <a:p>
            <a:pPr eaLnBrk="1" hangingPunct="1"/>
            <a:endParaRPr kumimoji="0" lang="ru-RU" sz="2800" b="1" i="1" dirty="0" smtClean="0">
              <a:cs typeface="Arial" pitchFamily="34" charset="0"/>
            </a:endParaRPr>
          </a:p>
        </p:txBody>
      </p:sp>
    </p:spTree>
    <p:extLst>
      <p:ext uri="{BB962C8B-B14F-4D97-AF65-F5344CB8AC3E}">
        <p14:creationId xmlns:p14="http://schemas.microsoft.com/office/powerpoint/2010/main" xmlns="" val="3743770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430213" y="1857364"/>
            <a:ext cx="8713787" cy="3970318"/>
          </a:xfrm>
          <a:prstGeom prst="rect">
            <a:avLst/>
          </a:prstGeom>
          <a:noFill/>
          <a:ln w="9525">
            <a:noFill/>
            <a:miter lim="800000"/>
            <a:headEnd/>
            <a:tailEnd/>
          </a:ln>
        </p:spPr>
        <p:txBody>
          <a:bodyPr>
            <a:spAutoFit/>
          </a:bodyPr>
          <a:lstStyle/>
          <a:p>
            <a:pPr>
              <a:lnSpc>
                <a:spcPct val="180000"/>
              </a:lnSpc>
              <a:defRPr/>
            </a:pPr>
            <a:r>
              <a:rPr kumimoji="0" lang="ru-RU" sz="2000" dirty="0">
                <a:solidFill>
                  <a:srgbClr val="0070C0"/>
                </a:solidFill>
                <a:latin typeface="Times New Roman" panose="02020603050405020304" pitchFamily="18" charset="0"/>
                <a:cs typeface="Times New Roman" panose="02020603050405020304" pitchFamily="18" charset="0"/>
              </a:rPr>
              <a:t>Профилактическая санация зубов </a:t>
            </a:r>
          </a:p>
          <a:p>
            <a:pPr>
              <a:lnSpc>
                <a:spcPct val="180000"/>
              </a:lnSpc>
              <a:defRPr/>
            </a:pPr>
            <a:r>
              <a:rPr kumimoji="0" lang="ru-RU" sz="2000" dirty="0">
                <a:solidFill>
                  <a:srgbClr val="0070C0"/>
                </a:solidFill>
                <a:latin typeface="Times New Roman" panose="02020603050405020304" pitchFamily="18" charset="0"/>
                <a:cs typeface="Times New Roman" panose="02020603050405020304" pitchFamily="18" charset="0"/>
              </a:rPr>
              <a:t>(удаление налёта, глубокое очищение) 	≥ 20–30 × 10</a:t>
            </a:r>
            <a:r>
              <a:rPr kumimoji="0" lang="ru-RU" sz="2000" baseline="30000" dirty="0">
                <a:solidFill>
                  <a:srgbClr val="0070C0"/>
                </a:solidFill>
                <a:latin typeface="Times New Roman" panose="02020603050405020304" pitchFamily="18" charset="0"/>
                <a:cs typeface="Times New Roman" panose="02020603050405020304" pitchFamily="18" charset="0"/>
              </a:rPr>
              <a:t>9</a:t>
            </a:r>
            <a:r>
              <a:rPr kumimoji="0" lang="ru-RU" sz="2000" dirty="0">
                <a:solidFill>
                  <a:srgbClr val="0070C0"/>
                </a:solidFill>
                <a:latin typeface="Times New Roman" panose="02020603050405020304" pitchFamily="18" charset="0"/>
                <a:cs typeface="Times New Roman" panose="02020603050405020304" pitchFamily="18" charset="0"/>
              </a:rPr>
              <a:t>/л </a:t>
            </a:r>
          </a:p>
          <a:p>
            <a:pPr>
              <a:lnSpc>
                <a:spcPct val="180000"/>
              </a:lnSpc>
              <a:defRPr/>
            </a:pPr>
            <a:r>
              <a:rPr kumimoji="0" lang="ru-RU" sz="2000" dirty="0">
                <a:solidFill>
                  <a:srgbClr val="0070C0"/>
                </a:solidFill>
                <a:latin typeface="Times New Roman" panose="02020603050405020304" pitchFamily="18" charset="0"/>
                <a:cs typeface="Times New Roman" panose="02020603050405020304" pitchFamily="18" charset="0"/>
              </a:rPr>
              <a:t>Простая экстракция зуба 			≥ 30 × 10</a:t>
            </a:r>
            <a:r>
              <a:rPr kumimoji="0" lang="ru-RU" sz="2000" baseline="30000" dirty="0">
                <a:solidFill>
                  <a:srgbClr val="0070C0"/>
                </a:solidFill>
                <a:latin typeface="Times New Roman" panose="02020603050405020304" pitchFamily="18" charset="0"/>
                <a:cs typeface="Times New Roman" panose="02020603050405020304" pitchFamily="18" charset="0"/>
              </a:rPr>
              <a:t>9</a:t>
            </a:r>
            <a:r>
              <a:rPr kumimoji="0" lang="ru-RU" sz="2000" dirty="0">
                <a:solidFill>
                  <a:srgbClr val="0070C0"/>
                </a:solidFill>
                <a:latin typeface="Times New Roman" panose="02020603050405020304" pitchFamily="18" charset="0"/>
                <a:cs typeface="Times New Roman" panose="02020603050405020304" pitchFamily="18" charset="0"/>
              </a:rPr>
              <a:t>/л </a:t>
            </a:r>
          </a:p>
          <a:p>
            <a:pPr>
              <a:lnSpc>
                <a:spcPct val="180000"/>
              </a:lnSpc>
              <a:defRPr/>
            </a:pPr>
            <a:r>
              <a:rPr kumimoji="0" lang="ru-RU" sz="2000" dirty="0">
                <a:solidFill>
                  <a:srgbClr val="0070C0"/>
                </a:solidFill>
                <a:latin typeface="Times New Roman" panose="02020603050405020304" pitchFamily="18" charset="0"/>
                <a:cs typeface="Times New Roman" panose="02020603050405020304" pitchFamily="18" charset="0"/>
              </a:rPr>
              <a:t>Сложная экстракция зуба 			≥ 50 × 10</a:t>
            </a:r>
            <a:r>
              <a:rPr kumimoji="0" lang="ru-RU" sz="2000" baseline="30000" dirty="0">
                <a:solidFill>
                  <a:srgbClr val="0070C0"/>
                </a:solidFill>
                <a:latin typeface="Times New Roman" panose="02020603050405020304" pitchFamily="18" charset="0"/>
                <a:cs typeface="Times New Roman" panose="02020603050405020304" pitchFamily="18" charset="0"/>
              </a:rPr>
              <a:t>9</a:t>
            </a:r>
            <a:r>
              <a:rPr kumimoji="0" lang="ru-RU" sz="2000" dirty="0">
                <a:solidFill>
                  <a:srgbClr val="0070C0"/>
                </a:solidFill>
                <a:latin typeface="Times New Roman" panose="02020603050405020304" pitchFamily="18" charset="0"/>
                <a:cs typeface="Times New Roman" panose="02020603050405020304" pitchFamily="18" charset="0"/>
              </a:rPr>
              <a:t>/л </a:t>
            </a:r>
          </a:p>
          <a:p>
            <a:pPr>
              <a:lnSpc>
                <a:spcPct val="180000"/>
              </a:lnSpc>
              <a:defRPr/>
            </a:pPr>
            <a:r>
              <a:rPr kumimoji="0" lang="ru-RU" sz="2000" dirty="0">
                <a:solidFill>
                  <a:srgbClr val="0070C0"/>
                </a:solidFill>
                <a:latin typeface="Times New Roman" panose="02020603050405020304" pitchFamily="18" charset="0"/>
                <a:cs typeface="Times New Roman" panose="02020603050405020304" pitchFamily="18" charset="0"/>
              </a:rPr>
              <a:t>Малое хирургическое вмешательство 	≥ 50 × 10</a:t>
            </a:r>
            <a:r>
              <a:rPr kumimoji="0" lang="ru-RU" sz="2000" baseline="30000" dirty="0">
                <a:solidFill>
                  <a:srgbClr val="0070C0"/>
                </a:solidFill>
                <a:latin typeface="Times New Roman" panose="02020603050405020304" pitchFamily="18" charset="0"/>
                <a:cs typeface="Times New Roman" panose="02020603050405020304" pitchFamily="18" charset="0"/>
              </a:rPr>
              <a:t>9</a:t>
            </a:r>
            <a:r>
              <a:rPr kumimoji="0" lang="ru-RU" sz="2000" dirty="0">
                <a:solidFill>
                  <a:srgbClr val="0070C0"/>
                </a:solidFill>
                <a:latin typeface="Times New Roman" panose="02020603050405020304" pitchFamily="18" charset="0"/>
                <a:cs typeface="Times New Roman" panose="02020603050405020304" pitchFamily="18" charset="0"/>
              </a:rPr>
              <a:t>/л </a:t>
            </a:r>
          </a:p>
          <a:p>
            <a:pPr>
              <a:lnSpc>
                <a:spcPct val="180000"/>
              </a:lnSpc>
              <a:defRPr/>
            </a:pPr>
            <a:r>
              <a:rPr kumimoji="0" lang="ru-RU" sz="2000" dirty="0">
                <a:solidFill>
                  <a:srgbClr val="0070C0"/>
                </a:solidFill>
                <a:latin typeface="Times New Roman" panose="02020603050405020304" pitchFamily="18" charset="0"/>
                <a:cs typeface="Times New Roman" panose="02020603050405020304" pitchFamily="18" charset="0"/>
              </a:rPr>
              <a:t>Большое хирургическое вмешательство ≥ 80 × 10</a:t>
            </a:r>
            <a:r>
              <a:rPr kumimoji="0" lang="ru-RU" sz="2000" baseline="30000" dirty="0">
                <a:solidFill>
                  <a:srgbClr val="0070C0"/>
                </a:solidFill>
                <a:latin typeface="Times New Roman" panose="02020603050405020304" pitchFamily="18" charset="0"/>
                <a:cs typeface="Times New Roman" panose="02020603050405020304" pitchFamily="18" charset="0"/>
              </a:rPr>
              <a:t>9</a:t>
            </a:r>
            <a:r>
              <a:rPr kumimoji="0" lang="ru-RU" sz="2000" dirty="0">
                <a:solidFill>
                  <a:srgbClr val="0070C0"/>
                </a:solidFill>
                <a:latin typeface="Times New Roman" panose="02020603050405020304" pitchFamily="18" charset="0"/>
                <a:cs typeface="Times New Roman" panose="02020603050405020304" pitchFamily="18" charset="0"/>
              </a:rPr>
              <a:t>/л  </a:t>
            </a:r>
          </a:p>
          <a:p>
            <a:pPr>
              <a:lnSpc>
                <a:spcPct val="180000"/>
              </a:lnSpc>
              <a:defRPr/>
            </a:pPr>
            <a:r>
              <a:rPr kumimoji="0" lang="ru-RU" sz="2000" dirty="0">
                <a:solidFill>
                  <a:srgbClr val="0070C0"/>
                </a:solidFill>
                <a:latin typeface="Times New Roman" panose="02020603050405020304" pitchFamily="18" charset="0"/>
                <a:cs typeface="Times New Roman" panose="02020603050405020304" pitchFamily="18" charset="0"/>
              </a:rPr>
              <a:t>Большое </a:t>
            </a:r>
            <a:r>
              <a:rPr kumimoji="0" lang="ru-RU" sz="2000" dirty="0" err="1">
                <a:solidFill>
                  <a:srgbClr val="0070C0"/>
                </a:solidFill>
                <a:latin typeface="Times New Roman" panose="02020603050405020304" pitchFamily="18" charset="0"/>
                <a:cs typeface="Times New Roman" panose="02020603050405020304" pitchFamily="18" charset="0"/>
              </a:rPr>
              <a:t>н</a:t>
            </a:r>
            <a:r>
              <a:rPr kumimoji="0" lang="ru-RU" sz="2000" dirty="0">
                <a:solidFill>
                  <a:srgbClr val="0070C0"/>
                </a:solidFill>
                <a:latin typeface="Times New Roman" panose="02020603050405020304" pitchFamily="18" charset="0"/>
                <a:cs typeface="Times New Roman" panose="02020603050405020304" pitchFamily="18" charset="0"/>
              </a:rPr>
              <a:t>/</a:t>
            </a:r>
            <a:r>
              <a:rPr kumimoji="0" lang="ru-RU" sz="2000" dirty="0" err="1">
                <a:solidFill>
                  <a:srgbClr val="0070C0"/>
                </a:solidFill>
                <a:latin typeface="Times New Roman" panose="02020603050405020304" pitchFamily="18" charset="0"/>
                <a:cs typeface="Times New Roman" panose="02020603050405020304" pitchFamily="18" charset="0"/>
              </a:rPr>
              <a:t>х</a:t>
            </a:r>
            <a:r>
              <a:rPr kumimoji="0" lang="ru-RU" sz="2000" dirty="0">
                <a:solidFill>
                  <a:srgbClr val="0070C0"/>
                </a:solidFill>
                <a:latin typeface="Times New Roman" panose="02020603050405020304" pitchFamily="18" charset="0"/>
                <a:cs typeface="Times New Roman" panose="02020603050405020304" pitchFamily="18" charset="0"/>
              </a:rPr>
              <a:t> вмешательство 		≥ 100 × 10</a:t>
            </a:r>
            <a:r>
              <a:rPr kumimoji="0" lang="ru-RU" sz="2000" baseline="30000" dirty="0">
                <a:solidFill>
                  <a:srgbClr val="0070C0"/>
                </a:solidFill>
                <a:latin typeface="Times New Roman" panose="02020603050405020304" pitchFamily="18" charset="0"/>
                <a:cs typeface="Times New Roman" panose="02020603050405020304" pitchFamily="18" charset="0"/>
              </a:rPr>
              <a:t>9</a:t>
            </a:r>
            <a:r>
              <a:rPr kumimoji="0" lang="ru-RU" sz="2000" dirty="0">
                <a:solidFill>
                  <a:srgbClr val="0070C0"/>
                </a:solidFill>
                <a:latin typeface="Times New Roman" panose="02020603050405020304" pitchFamily="18" charset="0"/>
                <a:cs typeface="Times New Roman" panose="02020603050405020304" pitchFamily="18" charset="0"/>
              </a:rPr>
              <a:t>/л </a:t>
            </a:r>
          </a:p>
        </p:txBody>
      </p:sp>
      <p:sp>
        <p:nvSpPr>
          <p:cNvPr id="11267" name="Text Box 9"/>
          <p:cNvSpPr txBox="1">
            <a:spLocks noChangeArrowheads="1"/>
          </p:cNvSpPr>
          <p:nvPr/>
        </p:nvSpPr>
        <p:spPr bwMode="auto">
          <a:xfrm>
            <a:off x="2236328" y="323850"/>
            <a:ext cx="5083175" cy="523875"/>
          </a:xfrm>
          <a:prstGeom prst="rect">
            <a:avLst/>
          </a:prstGeom>
          <a:noFill/>
          <a:ln w="9525">
            <a:noFill/>
            <a:miter lim="800000"/>
            <a:headEnd/>
            <a:tailEnd/>
          </a:ln>
        </p:spPr>
        <p:txBody>
          <a:bodyPr wrap="none">
            <a:spAutoFit/>
          </a:bodyPr>
          <a:lstStyle/>
          <a:p>
            <a:pPr eaLnBrk="0" hangingPunct="0">
              <a:defRPr/>
            </a:pPr>
            <a:r>
              <a:rPr kumimoji="0" lang="ru-RU" sz="2800" b="1" dirty="0">
                <a:solidFill>
                  <a:srgbClr val="FF0000"/>
                </a:solidFill>
                <a:latin typeface="Times New Roman" panose="02020603050405020304" pitchFamily="18" charset="0"/>
                <a:cs typeface="Times New Roman" panose="02020603050405020304" pitchFamily="18" charset="0"/>
              </a:rPr>
              <a:t>Сколько нужно тромбоцитов?</a:t>
            </a:r>
          </a:p>
        </p:txBody>
      </p:sp>
      <p:sp>
        <p:nvSpPr>
          <p:cNvPr id="67594" name="Text Box 10"/>
          <p:cNvSpPr txBox="1">
            <a:spLocks noChangeArrowheads="1"/>
          </p:cNvSpPr>
          <p:nvPr/>
        </p:nvSpPr>
        <p:spPr bwMode="auto">
          <a:xfrm>
            <a:off x="900113" y="1268413"/>
            <a:ext cx="6208816" cy="400110"/>
          </a:xfrm>
          <a:prstGeom prst="rect">
            <a:avLst/>
          </a:prstGeom>
          <a:noFill/>
          <a:ln w="9525">
            <a:noFill/>
            <a:miter lim="800000"/>
            <a:headEnd/>
            <a:tailEnd/>
          </a:ln>
        </p:spPr>
        <p:txBody>
          <a:bodyPr wrap="none">
            <a:spAutoFit/>
          </a:bodyPr>
          <a:lstStyle/>
          <a:p>
            <a:pPr eaLnBrk="0" hangingPunct="0">
              <a:defRPr/>
            </a:pPr>
            <a:r>
              <a:rPr kumimoji="0" lang="ru-RU" sz="2000" dirty="0">
                <a:solidFill>
                  <a:srgbClr val="FF0000"/>
                </a:solidFill>
                <a:latin typeface="Times New Roman" panose="02020603050405020304" pitchFamily="18" charset="0"/>
                <a:cs typeface="Times New Roman" panose="02020603050405020304" pitchFamily="18" charset="0"/>
              </a:rPr>
              <a:t>Спонтанная кровоточивость: тромбоциты </a:t>
            </a:r>
            <a:r>
              <a:rPr kumimoji="0" lang="en-US" sz="2000" dirty="0">
                <a:solidFill>
                  <a:srgbClr val="FF0000"/>
                </a:solidFill>
                <a:latin typeface="Times New Roman" panose="02020603050405020304" pitchFamily="18" charset="0"/>
                <a:cs typeface="Times New Roman" panose="02020603050405020304" pitchFamily="18" charset="0"/>
              </a:rPr>
              <a:t>&lt; 10 000/</a:t>
            </a:r>
            <a:r>
              <a:rPr kumimoji="0" lang="ru-RU" sz="2000" dirty="0">
                <a:solidFill>
                  <a:srgbClr val="FF0000"/>
                </a:solidFill>
                <a:latin typeface="Times New Roman" panose="02020603050405020304" pitchFamily="18" charset="0"/>
                <a:cs typeface="Times New Roman" panose="02020603050405020304" pitchFamily="18" charset="0"/>
              </a:rPr>
              <a:t>мкл</a:t>
            </a:r>
          </a:p>
        </p:txBody>
      </p:sp>
    </p:spTree>
    <p:extLst>
      <p:ext uri="{BB962C8B-B14F-4D97-AF65-F5344CB8AC3E}">
        <p14:creationId xmlns:p14="http://schemas.microsoft.com/office/powerpoint/2010/main" xmlns="" val="634239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wipe(down)">
                                      <p:cBhvr>
                                        <p:cTn id="7" dur="5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wipe(down)">
                                      <p:cBhvr>
                                        <p:cTn id="12"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675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55650" y="260350"/>
            <a:ext cx="7772400" cy="1143000"/>
          </a:xfrm>
        </p:spPr>
        <p:txBody>
          <a:bodyPr/>
          <a:lstStyle/>
          <a:p>
            <a:pPr eaLnBrk="1" hangingPunct="1"/>
            <a:r>
              <a:rPr kumimoji="0" lang="ru-RU" sz="2800" b="1" dirty="0" smtClean="0">
                <a:solidFill>
                  <a:srgbClr val="FF0000"/>
                </a:solidFill>
                <a:latin typeface="Times New Roman" pitchFamily="18" charset="0"/>
                <a:cs typeface="Arial" pitchFamily="34" charset="0"/>
              </a:rPr>
              <a:t>Тромбоцитопении вследствие повышенного разрушения и потребления тромбоцитов</a:t>
            </a:r>
          </a:p>
        </p:txBody>
      </p:sp>
      <p:sp>
        <p:nvSpPr>
          <p:cNvPr id="15363" name="Rectangle 3"/>
          <p:cNvSpPr>
            <a:spLocks noGrp="1" noChangeArrowheads="1"/>
          </p:cNvSpPr>
          <p:nvPr>
            <p:ph type="body" idx="1"/>
          </p:nvPr>
        </p:nvSpPr>
        <p:spPr>
          <a:xfrm>
            <a:off x="900113" y="1412875"/>
            <a:ext cx="7772400" cy="4968875"/>
          </a:xfrm>
        </p:spPr>
        <p:txBody>
          <a:bodyPr>
            <a:normAutofit lnSpcReduction="10000"/>
          </a:bodyPr>
          <a:lstStyle/>
          <a:p>
            <a:pPr eaLnBrk="1" hangingPunct="1">
              <a:lnSpc>
                <a:spcPct val="110000"/>
              </a:lnSpc>
              <a:spcBef>
                <a:spcPct val="10000"/>
              </a:spcBef>
              <a:spcAft>
                <a:spcPct val="10000"/>
              </a:spcAft>
            </a:pPr>
            <a:r>
              <a:rPr kumimoji="0" lang="ru-RU" sz="2000" b="1" i="1" dirty="0" smtClean="0">
                <a:solidFill>
                  <a:srgbClr val="0070C0"/>
                </a:solidFill>
                <a:latin typeface="Times New Roman" panose="02020603050405020304" pitchFamily="18" charset="0"/>
                <a:cs typeface="Times New Roman" panose="02020603050405020304" pitchFamily="18" charset="0"/>
              </a:rPr>
              <a:t>Иммунная</a:t>
            </a:r>
            <a:endParaRPr kumimoji="0" lang="it-IT" sz="2000" b="1" i="1"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Аутоиммунная</a:t>
            </a:r>
            <a:r>
              <a:rPr kumimoji="0" lang="it-IT" sz="2000" dirty="0" smtClean="0">
                <a:solidFill>
                  <a:srgbClr val="0070C0"/>
                </a:solidFill>
                <a:latin typeface="Times New Roman" panose="02020603050405020304" pitchFamily="18" charset="0"/>
                <a:cs typeface="Times New Roman" panose="02020603050405020304" pitchFamily="18" charset="0"/>
              </a:rPr>
              <a:t>: </a:t>
            </a:r>
            <a:r>
              <a:rPr kumimoji="0" lang="ru-RU" sz="2000" dirty="0" smtClean="0">
                <a:solidFill>
                  <a:srgbClr val="0070C0"/>
                </a:solidFill>
                <a:latin typeface="Times New Roman" panose="02020603050405020304" pitchFamily="18" charset="0"/>
                <a:cs typeface="Times New Roman" panose="02020603050405020304" pitchFamily="18" charset="0"/>
              </a:rPr>
              <a:t>первичная</a:t>
            </a:r>
            <a:r>
              <a:rPr kumimoji="0" lang="it-IT" sz="2000" dirty="0" smtClean="0">
                <a:solidFill>
                  <a:srgbClr val="0070C0"/>
                </a:solidFill>
                <a:latin typeface="Times New Roman" panose="02020603050405020304" pitchFamily="18" charset="0"/>
                <a:cs typeface="Times New Roman" panose="02020603050405020304" pitchFamily="18" charset="0"/>
              </a:rPr>
              <a:t>  </a:t>
            </a:r>
            <a:r>
              <a:rPr kumimoji="0" lang="ru-RU" sz="2000" dirty="0" smtClean="0">
                <a:solidFill>
                  <a:srgbClr val="0070C0"/>
                </a:solidFill>
                <a:latin typeface="Times New Roman" panose="02020603050405020304" pitchFamily="18" charset="0"/>
                <a:cs typeface="Times New Roman" panose="02020603050405020304" pitchFamily="18" charset="0"/>
              </a:rPr>
              <a:t>или вторичная</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err="1" smtClean="0">
                <a:solidFill>
                  <a:srgbClr val="0070C0"/>
                </a:solidFill>
                <a:latin typeface="Times New Roman" panose="02020603050405020304" pitchFamily="18" charset="0"/>
                <a:cs typeface="Times New Roman" panose="02020603050405020304" pitchFamily="18" charset="0"/>
              </a:rPr>
              <a:t>Аллоиммунная</a:t>
            </a:r>
            <a:r>
              <a:rPr kumimoji="0" lang="it-IT" sz="2000" dirty="0" smtClean="0">
                <a:solidFill>
                  <a:srgbClr val="0070C0"/>
                </a:solidFill>
                <a:latin typeface="Times New Roman" panose="02020603050405020304" pitchFamily="18" charset="0"/>
                <a:cs typeface="Times New Roman" panose="02020603050405020304" pitchFamily="18" charset="0"/>
              </a:rPr>
              <a:t>: </a:t>
            </a:r>
            <a:r>
              <a:rPr kumimoji="0" lang="ru-RU" sz="2000" dirty="0" smtClean="0">
                <a:solidFill>
                  <a:srgbClr val="0070C0"/>
                </a:solidFill>
                <a:latin typeface="Times New Roman" panose="02020603050405020304" pitchFamily="18" charset="0"/>
                <a:cs typeface="Times New Roman" panose="02020603050405020304" pitchFamily="18" charset="0"/>
              </a:rPr>
              <a:t>посттрансфузионная пурпура</a:t>
            </a:r>
          </a:p>
          <a:p>
            <a:pPr lvl="1" eaLnBrk="1" hangingPunct="1">
              <a:lnSpc>
                <a:spcPct val="110000"/>
              </a:lnSpc>
              <a:spcBef>
                <a:spcPct val="10000"/>
              </a:spcBef>
              <a:spcAft>
                <a:spcPct val="10000"/>
              </a:spcAft>
            </a:pPr>
            <a:r>
              <a:rPr kumimoji="0" lang="ru-RU" sz="2000" dirty="0" err="1" smtClean="0">
                <a:solidFill>
                  <a:srgbClr val="0070C0"/>
                </a:solidFill>
                <a:latin typeface="Times New Roman" panose="02020603050405020304" pitchFamily="18" charset="0"/>
                <a:cs typeface="Times New Roman" panose="02020603050405020304" pitchFamily="18" charset="0"/>
              </a:rPr>
              <a:t>Трансимунная</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Лекарственная</a:t>
            </a:r>
            <a:r>
              <a:rPr kumimoji="0" lang="it-IT" sz="2000" dirty="0" smtClean="0">
                <a:solidFill>
                  <a:srgbClr val="0070C0"/>
                </a:solidFill>
                <a:latin typeface="Times New Roman" panose="02020603050405020304" pitchFamily="18" charset="0"/>
                <a:cs typeface="Times New Roman" panose="02020603050405020304" pitchFamily="18" charset="0"/>
              </a:rPr>
              <a:t> </a:t>
            </a:r>
            <a:r>
              <a:rPr kumimoji="0" lang="ru-RU" sz="2000" dirty="0" smtClean="0">
                <a:solidFill>
                  <a:srgbClr val="0070C0"/>
                </a:solidFill>
                <a:latin typeface="Times New Roman" panose="02020603050405020304" pitchFamily="18" charset="0"/>
                <a:cs typeface="Times New Roman" panose="02020603050405020304" pitchFamily="18" charset="0"/>
              </a:rPr>
              <a:t>(гепарин, сульфаниламиды, </a:t>
            </a:r>
            <a:r>
              <a:rPr kumimoji="0" lang="ru-RU" sz="2000" dirty="0" err="1" smtClean="0">
                <a:solidFill>
                  <a:srgbClr val="0070C0"/>
                </a:solidFill>
                <a:latin typeface="Times New Roman" panose="02020603050405020304" pitchFamily="18" charset="0"/>
                <a:cs typeface="Times New Roman" panose="02020603050405020304" pitchFamily="18" charset="0"/>
              </a:rPr>
              <a:t>салицилаты</a:t>
            </a:r>
            <a:r>
              <a:rPr kumimoji="0" lang="ru-RU" sz="2000" dirty="0" smtClean="0">
                <a:solidFill>
                  <a:srgbClr val="0070C0"/>
                </a:solidFill>
                <a:latin typeface="Times New Roman" panose="02020603050405020304" pitchFamily="18" charset="0"/>
                <a:cs typeface="Times New Roman" panose="02020603050405020304" pitchFamily="18" charset="0"/>
              </a:rPr>
              <a:t>, </a:t>
            </a:r>
            <a:r>
              <a:rPr kumimoji="0" lang="ru-RU" sz="2000" dirty="0" err="1" smtClean="0">
                <a:solidFill>
                  <a:srgbClr val="0070C0"/>
                </a:solidFill>
                <a:latin typeface="Times New Roman" panose="02020603050405020304" pitchFamily="18" charset="0"/>
                <a:cs typeface="Times New Roman" panose="02020603050405020304" pitchFamily="18" charset="0"/>
              </a:rPr>
              <a:t>фуросемид</a:t>
            </a:r>
            <a:r>
              <a:rPr kumimoji="0" lang="ru-RU" sz="2000" dirty="0" smtClean="0">
                <a:solidFill>
                  <a:srgbClr val="0070C0"/>
                </a:solidFill>
                <a:latin typeface="Times New Roman" panose="02020603050405020304" pitchFamily="18" charset="0"/>
                <a:cs typeface="Times New Roman" panose="02020603050405020304" pitchFamily="18" charset="0"/>
              </a:rPr>
              <a:t>, АБТ, противосудорожные и противотуберкулёзные препараты, </a:t>
            </a:r>
            <a:r>
              <a:rPr kumimoji="0" lang="ru-RU" sz="2000" dirty="0" err="1" smtClean="0">
                <a:solidFill>
                  <a:srgbClr val="0070C0"/>
                </a:solidFill>
                <a:latin typeface="Times New Roman" panose="02020603050405020304" pitchFamily="18" charset="0"/>
                <a:cs typeface="Times New Roman" panose="02020603050405020304" pitchFamily="18" charset="0"/>
              </a:rPr>
              <a:t>левамизол</a:t>
            </a:r>
            <a:r>
              <a:rPr kumimoji="0" lang="ru-RU" sz="2000" dirty="0" smtClean="0">
                <a:solidFill>
                  <a:srgbClr val="0070C0"/>
                </a:solidFill>
                <a:latin typeface="Times New Roman" panose="02020603050405020304" pitchFamily="18" charset="0"/>
                <a:cs typeface="Times New Roman" panose="02020603050405020304" pitchFamily="18" charset="0"/>
              </a:rPr>
              <a:t>, </a:t>
            </a:r>
            <a:r>
              <a:rPr kumimoji="0" lang="en-US" sz="2000" dirty="0" smtClean="0">
                <a:solidFill>
                  <a:srgbClr val="0070C0"/>
                </a:solidFill>
                <a:latin typeface="Times New Roman" panose="02020603050405020304" pitchFamily="18" charset="0"/>
                <a:cs typeface="Times New Roman" panose="02020603050405020304" pitchFamily="18" charset="0"/>
              </a:rPr>
              <a:t>L</a:t>
            </a:r>
            <a:r>
              <a:rPr kumimoji="0" lang="ru-RU" sz="2000" dirty="0" smtClean="0">
                <a:solidFill>
                  <a:srgbClr val="0070C0"/>
                </a:solidFill>
                <a:latin typeface="Times New Roman" panose="02020603050405020304" pitchFamily="18" charset="0"/>
                <a:cs typeface="Times New Roman" panose="02020603050405020304" pitchFamily="18" charset="0"/>
              </a:rPr>
              <a:t>-интерферон-всего более 50)</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Инфекционная</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eaLnBrk="1" hangingPunct="1">
              <a:lnSpc>
                <a:spcPct val="110000"/>
              </a:lnSpc>
              <a:spcBef>
                <a:spcPct val="10000"/>
              </a:spcBef>
              <a:spcAft>
                <a:spcPct val="10000"/>
              </a:spcAft>
            </a:pPr>
            <a:r>
              <a:rPr kumimoji="0" lang="ru-RU" sz="2000" b="1" i="1" dirty="0" err="1" smtClean="0">
                <a:solidFill>
                  <a:srgbClr val="0070C0"/>
                </a:solidFill>
                <a:latin typeface="Times New Roman" panose="02020603050405020304" pitchFamily="18" charset="0"/>
                <a:cs typeface="Times New Roman" panose="02020603050405020304" pitchFamily="18" charset="0"/>
              </a:rPr>
              <a:t>Неиммунные</a:t>
            </a:r>
            <a:endParaRPr kumimoji="0" lang="it-IT" sz="2000" b="1" i="1"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Септицемия / Воспаление</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ДВС</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err="1" smtClean="0">
                <a:solidFill>
                  <a:srgbClr val="0070C0"/>
                </a:solidFill>
                <a:latin typeface="Times New Roman" panose="02020603050405020304" pitchFamily="18" charset="0"/>
                <a:cs typeface="Times New Roman" panose="02020603050405020304" pitchFamily="18" charset="0"/>
              </a:rPr>
              <a:t>Микроангиопатии</a:t>
            </a:r>
            <a:r>
              <a:rPr kumimoji="0" lang="ru-RU" sz="2000" dirty="0" smtClean="0">
                <a:solidFill>
                  <a:srgbClr val="0070C0"/>
                </a:solidFill>
                <a:latin typeface="Times New Roman" panose="02020603050405020304" pitchFamily="18" charset="0"/>
                <a:cs typeface="Times New Roman" panose="02020603050405020304" pitchFamily="18" charset="0"/>
              </a:rPr>
              <a:t> - тромботическая тромбоцитопеническая пурпура (ТТП) </a:t>
            </a:r>
            <a:r>
              <a:rPr kumimoji="0" lang="it-IT" sz="2000" dirty="0" smtClean="0">
                <a:solidFill>
                  <a:srgbClr val="0070C0"/>
                </a:solidFill>
                <a:latin typeface="Times New Roman" panose="02020603050405020304" pitchFamily="18" charset="0"/>
                <a:cs typeface="Times New Roman" panose="02020603050405020304" pitchFamily="18" charset="0"/>
              </a:rPr>
              <a:t>/</a:t>
            </a:r>
            <a:r>
              <a:rPr kumimoji="0" lang="ru-RU" sz="2000" dirty="0" smtClean="0">
                <a:solidFill>
                  <a:srgbClr val="0070C0"/>
                </a:solidFill>
                <a:latin typeface="Times New Roman" panose="02020603050405020304" pitchFamily="18" charset="0"/>
                <a:cs typeface="Times New Roman" panose="02020603050405020304" pitchFamily="18" charset="0"/>
              </a:rPr>
              <a:t> </a:t>
            </a:r>
            <a:r>
              <a:rPr kumimoji="0" lang="ru-RU" sz="2000" dirty="0" err="1" smtClean="0">
                <a:solidFill>
                  <a:srgbClr val="0070C0"/>
                </a:solidFill>
                <a:latin typeface="Times New Roman" panose="02020603050405020304" pitchFamily="18" charset="0"/>
                <a:cs typeface="Times New Roman" panose="02020603050405020304" pitchFamily="18" charset="0"/>
              </a:rPr>
              <a:t>Гемолитико-уремический</a:t>
            </a:r>
            <a:r>
              <a:rPr kumimoji="0" lang="ru-RU" sz="2000" dirty="0" smtClean="0">
                <a:solidFill>
                  <a:srgbClr val="0070C0"/>
                </a:solidFill>
                <a:latin typeface="Times New Roman" panose="02020603050405020304" pitchFamily="18" charset="0"/>
                <a:cs typeface="Times New Roman" panose="02020603050405020304" pitchFamily="18" charset="0"/>
              </a:rPr>
              <a:t> синдром (ГУС)</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eaLnBrk="1" hangingPunct="1"/>
            <a:endParaRPr kumimoji="0" lang="ru-RU" sz="2000" dirty="0" smtClean="0">
              <a:latin typeface="Arial" pitchFamily="34" charset="0"/>
              <a:cs typeface="Arial" pitchFamily="34" charset="0"/>
            </a:endParaRPr>
          </a:p>
        </p:txBody>
      </p:sp>
      <p:sp>
        <p:nvSpPr>
          <p:cNvPr id="4" name="Дуга 3"/>
          <p:cNvSpPr/>
          <p:nvPr/>
        </p:nvSpPr>
        <p:spPr>
          <a:xfrm>
            <a:off x="1475656" y="4437112"/>
            <a:ext cx="6768752" cy="2420888"/>
          </a:xfrm>
          <a:prstGeom prst="arc">
            <a:avLst>
              <a:gd name="adj1" fmla="val 11557530"/>
              <a:gd name="adj2" fmla="val 11550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xmlns="" val="3005809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0"/>
            <a:ext cx="7772400" cy="1143000"/>
          </a:xfrm>
        </p:spPr>
        <p:txBody>
          <a:bodyPr/>
          <a:lstStyle/>
          <a:p>
            <a:pPr eaLnBrk="1" hangingPunct="1"/>
            <a:r>
              <a:rPr kumimoji="0" lang="ru-RU" sz="2800" b="1" dirty="0" smtClean="0">
                <a:solidFill>
                  <a:srgbClr val="FF0000"/>
                </a:solidFill>
                <a:latin typeface="Times New Roman" pitchFamily="18" charset="0"/>
                <a:cs typeface="Arial" pitchFamily="34" charset="0"/>
              </a:rPr>
              <a:t>Тромбоцитопения вследствие снижения продукции тромбоцитов</a:t>
            </a:r>
          </a:p>
        </p:txBody>
      </p:sp>
      <p:sp>
        <p:nvSpPr>
          <p:cNvPr id="13315" name="Rectangle 3"/>
          <p:cNvSpPr>
            <a:spLocks noGrp="1" noChangeArrowheads="1"/>
          </p:cNvSpPr>
          <p:nvPr>
            <p:ph type="body" idx="1"/>
          </p:nvPr>
        </p:nvSpPr>
        <p:spPr>
          <a:xfrm>
            <a:off x="685800" y="1124744"/>
            <a:ext cx="7772400" cy="4607718"/>
          </a:xfrm>
        </p:spPr>
        <p:txBody>
          <a:bodyPr>
            <a:noAutofit/>
          </a:bodyPr>
          <a:lstStyle/>
          <a:p>
            <a:pPr eaLnBrk="1" hangingPunct="1">
              <a:lnSpc>
                <a:spcPct val="110000"/>
              </a:lnSpc>
              <a:spcBef>
                <a:spcPct val="10000"/>
              </a:spcBef>
              <a:spcAft>
                <a:spcPct val="10000"/>
              </a:spcAft>
            </a:pPr>
            <a:r>
              <a:rPr kumimoji="0" lang="ru-RU" sz="2000" b="1" i="1" dirty="0" smtClean="0">
                <a:solidFill>
                  <a:srgbClr val="0070C0"/>
                </a:solidFill>
                <a:latin typeface="Times New Roman" panose="02020603050405020304" pitchFamily="18" charset="0"/>
                <a:cs typeface="Times New Roman" panose="02020603050405020304" pitchFamily="18" charset="0"/>
              </a:rPr>
              <a:t>Наследственные </a:t>
            </a:r>
            <a:r>
              <a:rPr kumimoji="0" lang="ru-RU" sz="2000" b="1" i="1" dirty="0" err="1" smtClean="0">
                <a:solidFill>
                  <a:srgbClr val="0070C0"/>
                </a:solidFill>
                <a:latin typeface="Times New Roman" panose="02020603050405020304" pitchFamily="18" charset="0"/>
                <a:cs typeface="Times New Roman" panose="02020603050405020304" pitchFamily="18" charset="0"/>
              </a:rPr>
              <a:t>тромбоцитопении\патии</a:t>
            </a:r>
            <a:r>
              <a:rPr kumimoji="0" lang="it-IT" sz="2000" b="1" i="1" dirty="0" smtClean="0">
                <a:solidFill>
                  <a:srgbClr val="0070C0"/>
                </a:solidFill>
                <a:latin typeface="Times New Roman" panose="02020603050405020304" pitchFamily="18" charset="0"/>
                <a:cs typeface="Times New Roman" panose="02020603050405020304" pitchFamily="18" charset="0"/>
              </a:rPr>
              <a:t> </a:t>
            </a: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Синдром Бернара - </a:t>
            </a:r>
            <a:r>
              <a:rPr kumimoji="0" lang="ru-RU" sz="2000" dirty="0" err="1" smtClean="0">
                <a:solidFill>
                  <a:srgbClr val="0070C0"/>
                </a:solidFill>
                <a:latin typeface="Times New Roman" panose="02020603050405020304" pitchFamily="18" charset="0"/>
                <a:cs typeface="Times New Roman" panose="02020603050405020304" pitchFamily="18" charset="0"/>
              </a:rPr>
              <a:t>Сулье</a:t>
            </a:r>
            <a:r>
              <a:rPr kumimoji="0" lang="it-IT" sz="2000" dirty="0" smtClean="0">
                <a:solidFill>
                  <a:srgbClr val="0070C0"/>
                </a:solidFill>
                <a:latin typeface="Times New Roman" panose="02020603050405020304" pitchFamily="18" charset="0"/>
                <a:cs typeface="Times New Roman" panose="02020603050405020304" pitchFamily="18" charset="0"/>
              </a:rPr>
              <a:t> (</a:t>
            </a:r>
            <a:r>
              <a:rPr kumimoji="0" lang="ru-RU" sz="2000" dirty="0" smtClean="0">
                <a:solidFill>
                  <a:srgbClr val="0070C0"/>
                </a:solidFill>
                <a:latin typeface="Times New Roman" panose="02020603050405020304" pitchFamily="18" charset="0"/>
                <a:cs typeface="Times New Roman" panose="02020603050405020304" pitchFamily="18" charset="0"/>
              </a:rPr>
              <a:t>Синдром гигантских тромбоцитов</a:t>
            </a:r>
            <a:r>
              <a:rPr kumimoji="0" lang="it-IT" sz="2000" dirty="0" smtClean="0">
                <a:solidFill>
                  <a:srgbClr val="0070C0"/>
                </a:solidFill>
                <a:latin typeface="Times New Roman" panose="02020603050405020304" pitchFamily="18" charset="0"/>
                <a:cs typeface="Times New Roman" panose="02020603050405020304" pitchFamily="18" charset="0"/>
              </a:rPr>
              <a:t>)</a:t>
            </a: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Аномалия </a:t>
            </a:r>
            <a:r>
              <a:rPr kumimoji="0" lang="it-IT" sz="2000" dirty="0" smtClean="0">
                <a:solidFill>
                  <a:srgbClr val="0070C0"/>
                </a:solidFill>
                <a:latin typeface="Times New Roman" panose="02020603050405020304" pitchFamily="18" charset="0"/>
                <a:cs typeface="Times New Roman" panose="02020603050405020304" pitchFamily="18" charset="0"/>
              </a:rPr>
              <a:t>May-Hegglin</a:t>
            </a:r>
            <a:r>
              <a:rPr kumimoji="0" lang="ru-RU" sz="2000" dirty="0" smtClean="0">
                <a:solidFill>
                  <a:srgbClr val="0070C0"/>
                </a:solidFill>
                <a:latin typeface="Times New Roman" panose="02020603050405020304" pitchFamily="18" charset="0"/>
                <a:cs typeface="Times New Roman" panose="02020603050405020304" pitchFamily="18" charset="0"/>
              </a:rPr>
              <a:t> и др. (</a:t>
            </a:r>
            <a:r>
              <a:rPr kumimoji="0" lang="it-IT" sz="2000" dirty="0" smtClean="0">
                <a:solidFill>
                  <a:srgbClr val="0070C0"/>
                </a:solidFill>
                <a:latin typeface="Times New Roman" panose="02020603050405020304" pitchFamily="18" charset="0"/>
                <a:cs typeface="Times New Roman" panose="02020603050405020304" pitchFamily="18" charset="0"/>
              </a:rPr>
              <a:t>MYH9-</a:t>
            </a:r>
            <a:r>
              <a:rPr kumimoji="0" lang="ru-RU" sz="2000" dirty="0" smtClean="0">
                <a:solidFill>
                  <a:srgbClr val="0070C0"/>
                </a:solidFill>
                <a:latin typeface="Times New Roman" panose="02020603050405020304" pitchFamily="18" charset="0"/>
                <a:cs typeface="Times New Roman" panose="02020603050405020304" pitchFamily="18" charset="0"/>
              </a:rPr>
              <a:t>опосредованные нарушения)</a:t>
            </a: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Синдром </a:t>
            </a:r>
            <a:r>
              <a:rPr kumimoji="0" lang="ru-RU" sz="2000" dirty="0" err="1" smtClean="0">
                <a:solidFill>
                  <a:srgbClr val="0070C0"/>
                </a:solidFill>
                <a:latin typeface="Times New Roman" panose="02020603050405020304" pitchFamily="18" charset="0"/>
                <a:cs typeface="Times New Roman" panose="02020603050405020304" pitchFamily="18" charset="0"/>
              </a:rPr>
              <a:t>Вискотт-Олдрича</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Наследственная </a:t>
            </a:r>
            <a:r>
              <a:rPr kumimoji="0" lang="ru-RU" sz="2000" dirty="0" err="1" smtClean="0">
                <a:solidFill>
                  <a:srgbClr val="0070C0"/>
                </a:solidFill>
                <a:latin typeface="Times New Roman" panose="02020603050405020304" pitchFamily="18" charset="0"/>
                <a:cs typeface="Times New Roman" panose="02020603050405020304" pitchFamily="18" charset="0"/>
              </a:rPr>
              <a:t>амегакариоцитарная</a:t>
            </a:r>
            <a:r>
              <a:rPr kumimoji="0" lang="ru-RU" sz="2000" dirty="0" smtClean="0">
                <a:solidFill>
                  <a:srgbClr val="0070C0"/>
                </a:solidFill>
                <a:latin typeface="Times New Roman" panose="02020603050405020304" pitchFamily="18" charset="0"/>
                <a:cs typeface="Times New Roman" panose="02020603050405020304" pitchFamily="18" charset="0"/>
              </a:rPr>
              <a:t> тромбоцитопения</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Тромбоцитопения, ассоциированная с аномалиями скелета</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eaLnBrk="1" hangingPunct="1">
              <a:lnSpc>
                <a:spcPct val="110000"/>
              </a:lnSpc>
              <a:spcBef>
                <a:spcPct val="10000"/>
              </a:spcBef>
              <a:spcAft>
                <a:spcPct val="10000"/>
              </a:spcAft>
            </a:pPr>
            <a:r>
              <a:rPr kumimoji="0" lang="ru-RU" sz="2000" b="1" i="1" dirty="0" smtClean="0">
                <a:solidFill>
                  <a:srgbClr val="0070C0"/>
                </a:solidFill>
                <a:latin typeface="Times New Roman" panose="02020603050405020304" pitchFamily="18" charset="0"/>
                <a:cs typeface="Times New Roman" panose="02020603050405020304" pitchFamily="18" charset="0"/>
              </a:rPr>
              <a:t>Нарушение функции костного мозга</a:t>
            </a:r>
            <a:endParaRPr kumimoji="0" lang="it-IT" sz="2000" b="1" i="1"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Аплазия</a:t>
            </a:r>
            <a:r>
              <a:rPr kumimoji="0" lang="it-IT" sz="2000" dirty="0" smtClean="0">
                <a:solidFill>
                  <a:srgbClr val="0070C0"/>
                </a:solidFill>
                <a:latin typeface="Times New Roman" panose="02020603050405020304" pitchFamily="18" charset="0"/>
                <a:cs typeface="Times New Roman" panose="02020603050405020304" pitchFamily="18" charset="0"/>
              </a:rPr>
              <a:t> </a:t>
            </a: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Лейкемия</a:t>
            </a:r>
            <a:r>
              <a:rPr kumimoji="0" lang="it-IT" sz="2000" dirty="0" smtClean="0">
                <a:solidFill>
                  <a:srgbClr val="0070C0"/>
                </a:solidFill>
                <a:latin typeface="Times New Roman" panose="02020603050405020304" pitchFamily="18" charset="0"/>
                <a:cs typeface="Times New Roman" panose="02020603050405020304" pitchFamily="18" charset="0"/>
              </a:rPr>
              <a:t>, </a:t>
            </a:r>
            <a:r>
              <a:rPr kumimoji="0" lang="ru-RU" sz="2000" dirty="0" err="1" smtClean="0">
                <a:solidFill>
                  <a:srgbClr val="0070C0"/>
                </a:solidFill>
                <a:latin typeface="Times New Roman" panose="02020603050405020304" pitchFamily="18" charset="0"/>
                <a:cs typeface="Times New Roman" panose="02020603050405020304" pitchFamily="18" charset="0"/>
              </a:rPr>
              <a:t>миелодисплазия</a:t>
            </a:r>
            <a:r>
              <a:rPr kumimoji="0" lang="it-IT" sz="2000" dirty="0" smtClean="0">
                <a:solidFill>
                  <a:srgbClr val="0070C0"/>
                </a:solidFill>
                <a:latin typeface="Times New Roman" panose="02020603050405020304" pitchFamily="18" charset="0"/>
                <a:cs typeface="Times New Roman" panose="02020603050405020304" pitchFamily="18" charset="0"/>
              </a:rPr>
              <a:t>, </a:t>
            </a:r>
            <a:r>
              <a:rPr kumimoji="0" lang="ru-RU" sz="2000" dirty="0" smtClean="0">
                <a:solidFill>
                  <a:srgbClr val="0070C0"/>
                </a:solidFill>
                <a:latin typeface="Times New Roman" panose="02020603050405020304" pitchFamily="18" charset="0"/>
                <a:cs typeface="Times New Roman" panose="02020603050405020304" pitchFamily="18" charset="0"/>
              </a:rPr>
              <a:t>метастатическое поражение костного мозга</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lvl="1" eaLnBrk="1" hangingPunct="1">
              <a:lnSpc>
                <a:spcPct val="110000"/>
              </a:lnSpc>
              <a:spcBef>
                <a:spcPct val="10000"/>
              </a:spcBef>
              <a:spcAft>
                <a:spcPct val="10000"/>
              </a:spcAft>
            </a:pPr>
            <a:r>
              <a:rPr kumimoji="0" lang="ru-RU" sz="2000" dirty="0" smtClean="0">
                <a:solidFill>
                  <a:srgbClr val="0070C0"/>
                </a:solidFill>
                <a:latin typeface="Times New Roman" panose="02020603050405020304" pitchFamily="18" charset="0"/>
                <a:cs typeface="Times New Roman" panose="02020603050405020304" pitchFamily="18" charset="0"/>
              </a:rPr>
              <a:t>Химиотерапия</a:t>
            </a:r>
            <a:endParaRPr kumimoji="0" lang="it-IT" sz="2000" dirty="0" smtClean="0">
              <a:solidFill>
                <a:srgbClr val="0070C0"/>
              </a:solidFill>
              <a:latin typeface="Times New Roman" panose="02020603050405020304" pitchFamily="18" charset="0"/>
              <a:cs typeface="Times New Roman" panose="02020603050405020304" pitchFamily="18" charset="0"/>
            </a:endParaRPr>
          </a:p>
          <a:p>
            <a:pPr eaLnBrk="1" hangingPunct="1">
              <a:lnSpc>
                <a:spcPct val="110000"/>
              </a:lnSpc>
              <a:spcBef>
                <a:spcPct val="10000"/>
              </a:spcBef>
              <a:spcAft>
                <a:spcPct val="10000"/>
              </a:spcAft>
            </a:pPr>
            <a:r>
              <a:rPr kumimoji="0" lang="ru-RU" sz="2000" b="1" i="1" dirty="0" smtClean="0">
                <a:solidFill>
                  <a:srgbClr val="0070C0"/>
                </a:solidFill>
                <a:latin typeface="Times New Roman" panose="02020603050405020304" pitchFamily="18" charset="0"/>
                <a:cs typeface="Times New Roman" panose="02020603050405020304" pitchFamily="18" charset="0"/>
              </a:rPr>
              <a:t>Хронические поражения печени</a:t>
            </a:r>
            <a:r>
              <a:rPr kumimoji="0" lang="it-IT" sz="2000" b="1" i="1" dirty="0" smtClean="0">
                <a:solidFill>
                  <a:srgbClr val="0070C0"/>
                </a:solidFill>
                <a:latin typeface="Times New Roman" panose="02020603050405020304" pitchFamily="18" charset="0"/>
                <a:cs typeface="Times New Roman" panose="02020603050405020304" pitchFamily="18" charset="0"/>
              </a:rPr>
              <a:t>, </a:t>
            </a:r>
            <a:r>
              <a:rPr kumimoji="0" lang="ru-RU" sz="2000" b="1" i="1" dirty="0" smtClean="0">
                <a:solidFill>
                  <a:srgbClr val="0070C0"/>
                </a:solidFill>
                <a:latin typeface="Times New Roman" panose="02020603050405020304" pitchFamily="18" charset="0"/>
                <a:cs typeface="Times New Roman" panose="02020603050405020304" pitchFamily="18" charset="0"/>
              </a:rPr>
              <a:t>алкоголь</a:t>
            </a:r>
            <a:endParaRPr kumimoji="0" lang="it-IT" sz="2000" b="1" i="1" dirty="0" smtClean="0">
              <a:solidFill>
                <a:srgbClr val="0070C0"/>
              </a:solidFill>
              <a:latin typeface="Times New Roman" panose="02020603050405020304" pitchFamily="18" charset="0"/>
              <a:cs typeface="Times New Roman" panose="02020603050405020304" pitchFamily="18" charset="0"/>
            </a:endParaRPr>
          </a:p>
          <a:p>
            <a:pPr eaLnBrk="1" hangingPunct="1">
              <a:lnSpc>
                <a:spcPct val="110000"/>
              </a:lnSpc>
              <a:spcBef>
                <a:spcPct val="10000"/>
              </a:spcBef>
              <a:spcAft>
                <a:spcPct val="10000"/>
              </a:spcAft>
            </a:pPr>
            <a:r>
              <a:rPr kumimoji="0" lang="ru-RU" sz="2000" b="1" i="1" dirty="0" smtClean="0">
                <a:solidFill>
                  <a:srgbClr val="0070C0"/>
                </a:solidFill>
                <a:latin typeface="Times New Roman" panose="02020603050405020304" pitchFamily="18" charset="0"/>
                <a:cs typeface="Times New Roman" panose="02020603050405020304" pitchFamily="18" charset="0"/>
              </a:rPr>
              <a:t>Инфекции</a:t>
            </a:r>
            <a:r>
              <a:rPr kumimoji="0" lang="it-IT" sz="2000" b="1" i="1" dirty="0" smtClean="0">
                <a:solidFill>
                  <a:srgbClr val="0070C0"/>
                </a:solidFill>
                <a:latin typeface="Times New Roman" panose="02020603050405020304" pitchFamily="18" charset="0"/>
                <a:cs typeface="Times New Roman" panose="02020603050405020304" pitchFamily="18" charset="0"/>
              </a:rPr>
              <a:t> ( </a:t>
            </a:r>
            <a:r>
              <a:rPr kumimoji="0" lang="ru-RU" sz="2000" b="1" i="1" dirty="0" smtClean="0">
                <a:solidFill>
                  <a:srgbClr val="0070C0"/>
                </a:solidFill>
                <a:latin typeface="Times New Roman" panose="02020603050405020304" pitchFamily="18" charset="0"/>
                <a:cs typeface="Times New Roman" panose="02020603050405020304" pitchFamily="18" charset="0"/>
              </a:rPr>
              <a:t>ВИЧ, Гепатит С</a:t>
            </a:r>
            <a:r>
              <a:rPr kumimoji="0" lang="it-IT" sz="2000" b="1" i="1" dirty="0" smtClean="0">
                <a:solidFill>
                  <a:srgbClr val="0070C0"/>
                </a:solidFill>
                <a:latin typeface="Times New Roman" panose="02020603050405020304" pitchFamily="18" charset="0"/>
                <a:cs typeface="Times New Roman" panose="02020603050405020304" pitchFamily="18" charset="0"/>
              </a:rPr>
              <a:t>)</a:t>
            </a:r>
          </a:p>
          <a:p>
            <a:pPr eaLnBrk="1" hangingPunct="1"/>
            <a:endParaRPr kumimoji="0" lang="ru-RU" sz="2000" dirty="0" smtClean="0">
              <a:solidFill>
                <a:srgbClr val="0070C0"/>
              </a:solidFill>
              <a:latin typeface="Arial" pitchFamily="34" charset="0"/>
              <a:cs typeface="Arial" pitchFamily="34" charset="0"/>
            </a:endParaRPr>
          </a:p>
        </p:txBody>
      </p:sp>
      <p:sp>
        <p:nvSpPr>
          <p:cNvPr id="2" name="Дуга 1"/>
          <p:cNvSpPr/>
          <p:nvPr/>
        </p:nvSpPr>
        <p:spPr>
          <a:xfrm>
            <a:off x="539552" y="1124744"/>
            <a:ext cx="8064896" cy="4608512"/>
          </a:xfrm>
          <a:prstGeom prst="arc">
            <a:avLst>
              <a:gd name="adj1" fmla="val 17236449"/>
              <a:gd name="adj2" fmla="val 164877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xmlns="" val="30661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214313"/>
            <a:ext cx="7793038" cy="1462087"/>
          </a:xfrm>
        </p:spPr>
        <p:txBody>
          <a:bodyPr/>
          <a:lstStyle/>
          <a:p>
            <a:pPr algn="ctr" eaLnBrk="1" hangingPunct="1"/>
            <a:r>
              <a:rPr lang="ru-RU" sz="3600" b="1" dirty="0" smtClean="0">
                <a:solidFill>
                  <a:srgbClr val="FF0000"/>
                </a:solidFill>
                <a:latin typeface="Times New Roman" pitchFamily="18" charset="0"/>
                <a:cs typeface="Times New Roman" pitchFamily="18" charset="0"/>
              </a:rPr>
              <a:t>План лекции</a:t>
            </a:r>
          </a:p>
        </p:txBody>
      </p:sp>
      <p:sp>
        <p:nvSpPr>
          <p:cNvPr id="6147" name="Rectangle 3"/>
          <p:cNvSpPr>
            <a:spLocks noGrp="1" noChangeArrowheads="1"/>
          </p:cNvSpPr>
          <p:nvPr>
            <p:ph type="body" idx="1"/>
          </p:nvPr>
        </p:nvSpPr>
        <p:spPr>
          <a:xfrm>
            <a:off x="683568" y="1700808"/>
            <a:ext cx="7772400" cy="4114800"/>
          </a:xfrm>
        </p:spPr>
        <p:txBody>
          <a:bodyPr>
            <a:normAutofit/>
          </a:bodyPr>
          <a:lstStyle/>
          <a:p>
            <a:pPr eaLnBrk="1" hangingPunct="1">
              <a:lnSpc>
                <a:spcPct val="80000"/>
              </a:lnSpc>
            </a:pPr>
            <a:r>
              <a:rPr lang="ru-RU" sz="2400" dirty="0" smtClean="0">
                <a:solidFill>
                  <a:srgbClr val="0070C0"/>
                </a:solidFill>
                <a:latin typeface="Times New Roman" pitchFamily="18" charset="0"/>
                <a:cs typeface="Times New Roman" pitchFamily="18" charset="0"/>
              </a:rPr>
              <a:t>Актуальность</a:t>
            </a:r>
          </a:p>
          <a:p>
            <a:pPr eaLnBrk="1" hangingPunct="1">
              <a:lnSpc>
                <a:spcPct val="80000"/>
              </a:lnSpc>
            </a:pPr>
            <a:r>
              <a:rPr lang="ru-RU" sz="2400" dirty="0" smtClean="0">
                <a:solidFill>
                  <a:srgbClr val="0070C0"/>
                </a:solidFill>
                <a:latin typeface="Times New Roman" pitchFamily="18" charset="0"/>
                <a:cs typeface="Times New Roman" pitchFamily="18" charset="0"/>
              </a:rPr>
              <a:t>Современная теория гемостаза</a:t>
            </a:r>
          </a:p>
          <a:p>
            <a:pPr eaLnBrk="1" hangingPunct="1">
              <a:lnSpc>
                <a:spcPct val="80000"/>
              </a:lnSpc>
            </a:pPr>
            <a:r>
              <a:rPr lang="ru-RU" sz="2400" dirty="0" smtClean="0">
                <a:solidFill>
                  <a:srgbClr val="0070C0"/>
                </a:solidFill>
                <a:latin typeface="Times New Roman" pitchFamily="18" charset="0"/>
                <a:cs typeface="Times New Roman" pitchFamily="18" charset="0"/>
              </a:rPr>
              <a:t>Классификация геморрагических заболеваний</a:t>
            </a:r>
          </a:p>
          <a:p>
            <a:pPr eaLnBrk="1" hangingPunct="1">
              <a:lnSpc>
                <a:spcPct val="80000"/>
              </a:lnSpc>
            </a:pPr>
            <a:r>
              <a:rPr lang="ru-RU" sz="2400" dirty="0" smtClean="0">
                <a:solidFill>
                  <a:srgbClr val="0070C0"/>
                </a:solidFill>
                <a:latin typeface="Times New Roman" pitchFamily="18" charset="0"/>
                <a:cs typeface="Times New Roman" pitchFamily="18" charset="0"/>
              </a:rPr>
              <a:t> Тромбоцитопении (ИТП), определение, причины,  вопросы клиники, диагностики.</a:t>
            </a:r>
          </a:p>
          <a:p>
            <a:pPr eaLnBrk="1" hangingPunct="1">
              <a:lnSpc>
                <a:spcPct val="80000"/>
              </a:lnSpc>
            </a:pPr>
            <a:r>
              <a:rPr lang="ru-RU" sz="2400" dirty="0" err="1" smtClean="0">
                <a:solidFill>
                  <a:srgbClr val="0070C0"/>
                </a:solidFill>
                <a:latin typeface="Times New Roman" pitchFamily="18" charset="0"/>
                <a:cs typeface="Times New Roman" pitchFamily="18" charset="0"/>
              </a:rPr>
              <a:t>Тромбоцитопатии</a:t>
            </a:r>
            <a:r>
              <a:rPr lang="ru-RU" sz="2400" dirty="0" smtClean="0">
                <a:solidFill>
                  <a:srgbClr val="0070C0"/>
                </a:solidFill>
                <a:latin typeface="Times New Roman" pitchFamily="18" charset="0"/>
                <a:cs typeface="Times New Roman" pitchFamily="18" charset="0"/>
              </a:rPr>
              <a:t>-разнообразие форм. Общие принципы терапии.</a:t>
            </a:r>
          </a:p>
          <a:p>
            <a:pPr eaLnBrk="1" hangingPunct="1">
              <a:lnSpc>
                <a:spcPct val="80000"/>
              </a:lnSpc>
            </a:pPr>
            <a:r>
              <a:rPr lang="ru-RU" sz="2400" dirty="0" smtClean="0">
                <a:solidFill>
                  <a:srgbClr val="0070C0"/>
                </a:solidFill>
                <a:latin typeface="Times New Roman" pitchFamily="18" charset="0"/>
                <a:cs typeface="Times New Roman" pitchFamily="18" charset="0"/>
              </a:rPr>
              <a:t>Вопросы дифференциальной диагностики геморрагических заболеваний</a:t>
            </a:r>
          </a:p>
          <a:p>
            <a:pPr eaLnBrk="1" hangingPunct="1">
              <a:lnSpc>
                <a:spcPct val="80000"/>
              </a:lnSpc>
            </a:pPr>
            <a:r>
              <a:rPr lang="ru-RU" sz="2400" dirty="0" smtClean="0">
                <a:solidFill>
                  <a:srgbClr val="0070C0"/>
                </a:solidFill>
                <a:latin typeface="Times New Roman" pitchFamily="18" charset="0"/>
                <a:cs typeface="Times New Roman" pitchFamily="18" charset="0"/>
              </a:rPr>
              <a:t>Выводы</a:t>
            </a:r>
          </a:p>
          <a:p>
            <a:pPr eaLnBrk="1" hangingPunct="1">
              <a:lnSpc>
                <a:spcPct val="80000"/>
              </a:lnSpc>
            </a:pPr>
            <a:endParaRPr lang="ru-RU" sz="2800" dirty="0" smtClean="0">
              <a:solidFill>
                <a:srgbClr val="0070C0"/>
              </a:solidFill>
            </a:endParaRPr>
          </a:p>
        </p:txBody>
      </p:sp>
    </p:spTree>
    <p:extLst>
      <p:ext uri="{BB962C8B-B14F-4D97-AF65-F5344CB8AC3E}">
        <p14:creationId xmlns:p14="http://schemas.microsoft.com/office/powerpoint/2010/main" xmlns="" val="3451455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4213" y="260350"/>
            <a:ext cx="7772400" cy="1143000"/>
          </a:xfrm>
        </p:spPr>
        <p:txBody>
          <a:bodyPr/>
          <a:lstStyle/>
          <a:p>
            <a:pPr eaLnBrk="1" hangingPunct="1"/>
            <a:r>
              <a:rPr kumimoji="0" lang="ru-RU" sz="3200" b="1" dirty="0" err="1" smtClean="0">
                <a:solidFill>
                  <a:srgbClr val="FF0000"/>
                </a:solidFill>
                <a:latin typeface="Times New Roman" pitchFamily="18" charset="0"/>
                <a:cs typeface="Arial" pitchFamily="34" charset="0"/>
              </a:rPr>
              <a:t>Псевдотромбоцитопения</a:t>
            </a:r>
            <a:endParaRPr kumimoji="0" lang="ru-RU" sz="3200" b="1" dirty="0" smtClean="0">
              <a:solidFill>
                <a:srgbClr val="FF0000"/>
              </a:solidFill>
              <a:latin typeface="Times New Roman" pitchFamily="18" charset="0"/>
              <a:cs typeface="Arial" pitchFamily="34" charset="0"/>
            </a:endParaRPr>
          </a:p>
        </p:txBody>
      </p:sp>
      <p:sp>
        <p:nvSpPr>
          <p:cNvPr id="16387" name="Rectangle 3"/>
          <p:cNvSpPr>
            <a:spLocks noGrp="1" noChangeArrowheads="1"/>
          </p:cNvSpPr>
          <p:nvPr>
            <p:ph type="body" idx="1"/>
          </p:nvPr>
        </p:nvSpPr>
        <p:spPr>
          <a:xfrm>
            <a:off x="684213" y="1628775"/>
            <a:ext cx="7772400" cy="4114800"/>
          </a:xfrm>
        </p:spPr>
        <p:txBody>
          <a:bodyPr/>
          <a:lstStyle/>
          <a:p>
            <a:pPr eaLnBrk="1" hangingPunct="1">
              <a:lnSpc>
                <a:spcPct val="110000"/>
              </a:lnSpc>
              <a:spcBef>
                <a:spcPct val="10000"/>
              </a:spcBef>
              <a:spcAft>
                <a:spcPct val="10000"/>
              </a:spcAft>
            </a:pPr>
            <a:r>
              <a:rPr kumimoji="0" lang="ru-RU" sz="2800" dirty="0" smtClean="0">
                <a:solidFill>
                  <a:srgbClr val="0070C0"/>
                </a:solidFill>
                <a:latin typeface="Times New Roman" panose="02020603050405020304" pitchFamily="18" charset="0"/>
                <a:cs typeface="Times New Roman" panose="02020603050405020304" pitchFamily="18" charset="0"/>
              </a:rPr>
              <a:t>Выявляется</a:t>
            </a:r>
            <a:r>
              <a:rPr kumimoji="0" lang="en-US" sz="2800" dirty="0" smtClean="0">
                <a:solidFill>
                  <a:srgbClr val="0070C0"/>
                </a:solidFill>
                <a:latin typeface="Times New Roman" panose="02020603050405020304" pitchFamily="18" charset="0"/>
                <a:cs typeface="Times New Roman" panose="02020603050405020304" pitchFamily="18" charset="0"/>
              </a:rPr>
              <a:t> ex vivo </a:t>
            </a:r>
          </a:p>
          <a:p>
            <a:pPr eaLnBrk="1" hangingPunct="1">
              <a:lnSpc>
                <a:spcPct val="110000"/>
              </a:lnSpc>
              <a:spcBef>
                <a:spcPct val="10000"/>
              </a:spcBef>
              <a:spcAft>
                <a:spcPct val="10000"/>
              </a:spcAft>
            </a:pPr>
            <a:r>
              <a:rPr kumimoji="0" lang="ru-RU" sz="2800" dirty="0" smtClean="0">
                <a:solidFill>
                  <a:srgbClr val="0070C0"/>
                </a:solidFill>
                <a:latin typeface="Times New Roman" panose="02020603050405020304" pitchFamily="18" charset="0"/>
                <a:cs typeface="Times New Roman" panose="02020603050405020304" pitchFamily="18" charset="0"/>
              </a:rPr>
              <a:t>Формирование </a:t>
            </a:r>
            <a:r>
              <a:rPr kumimoji="0" lang="ru-RU" sz="2800" dirty="0" err="1" smtClean="0">
                <a:solidFill>
                  <a:srgbClr val="0070C0"/>
                </a:solidFill>
                <a:latin typeface="Times New Roman" panose="02020603050405020304" pitchFamily="18" charset="0"/>
                <a:cs typeface="Times New Roman" panose="02020603050405020304" pitchFamily="18" charset="0"/>
              </a:rPr>
              <a:t>тромбоцитарных</a:t>
            </a:r>
            <a:r>
              <a:rPr kumimoji="0" lang="en-US" sz="2800" dirty="0" smtClean="0">
                <a:solidFill>
                  <a:srgbClr val="0070C0"/>
                </a:solidFill>
                <a:latin typeface="Times New Roman" panose="02020603050405020304" pitchFamily="18" charset="0"/>
                <a:cs typeface="Times New Roman" panose="02020603050405020304" pitchFamily="18" charset="0"/>
              </a:rPr>
              <a:t> </a:t>
            </a:r>
            <a:r>
              <a:rPr kumimoji="0" lang="en-US" altLang="ru-RU" sz="2800" dirty="0" smtClean="0">
                <a:solidFill>
                  <a:srgbClr val="0070C0"/>
                </a:solidFill>
                <a:latin typeface="Times New Roman" panose="02020603050405020304" pitchFamily="18" charset="0"/>
                <a:cs typeface="Times New Roman" panose="02020603050405020304" pitchFamily="18" charset="0"/>
              </a:rPr>
              <a:t>“</a:t>
            </a:r>
            <a:r>
              <a:rPr kumimoji="0" lang="ru-RU" altLang="ja-JP" sz="2800" dirty="0" smtClean="0">
                <a:solidFill>
                  <a:srgbClr val="0070C0"/>
                </a:solidFill>
                <a:latin typeface="Times New Roman" panose="02020603050405020304" pitchFamily="18" charset="0"/>
                <a:cs typeface="Times New Roman" panose="02020603050405020304" pitchFamily="18" charset="0"/>
              </a:rPr>
              <a:t>сгустков</a:t>
            </a:r>
            <a:r>
              <a:rPr kumimoji="0" lang="en-US" altLang="ru-RU" sz="2800" dirty="0" smtClean="0">
                <a:solidFill>
                  <a:srgbClr val="0070C0"/>
                </a:solidFill>
                <a:latin typeface="Times New Roman" panose="02020603050405020304" pitchFamily="18" charset="0"/>
                <a:cs typeface="Times New Roman" panose="02020603050405020304" pitchFamily="18" charset="0"/>
              </a:rPr>
              <a:t>”</a:t>
            </a:r>
            <a:r>
              <a:rPr kumimoji="0" lang="ru-RU" altLang="ja-JP" sz="2800" dirty="0" smtClean="0">
                <a:solidFill>
                  <a:srgbClr val="0070C0"/>
                </a:solidFill>
                <a:latin typeface="Times New Roman" panose="02020603050405020304" pitchFamily="18" charset="0"/>
                <a:cs typeface="Times New Roman" panose="02020603050405020304" pitchFamily="18" charset="0"/>
              </a:rPr>
              <a:t> в пробирке</a:t>
            </a:r>
            <a:endParaRPr kumimoji="0" lang="en-US" altLang="ja-JP" sz="2800" dirty="0" smtClean="0">
              <a:solidFill>
                <a:srgbClr val="0070C0"/>
              </a:solidFill>
              <a:latin typeface="Times New Roman" panose="02020603050405020304" pitchFamily="18" charset="0"/>
              <a:ea typeface="MS PGothic" pitchFamily="34" charset="-128"/>
              <a:cs typeface="Times New Roman" panose="02020603050405020304" pitchFamily="18" charset="0"/>
            </a:endParaRPr>
          </a:p>
          <a:p>
            <a:pPr lvl="1" eaLnBrk="1" hangingPunct="1">
              <a:lnSpc>
                <a:spcPct val="110000"/>
              </a:lnSpc>
              <a:spcBef>
                <a:spcPct val="10000"/>
              </a:spcBef>
              <a:spcAft>
                <a:spcPct val="10000"/>
              </a:spcAft>
            </a:pPr>
            <a:r>
              <a:rPr kumimoji="0" lang="ru-RU" sz="2400" dirty="0" smtClean="0">
                <a:solidFill>
                  <a:srgbClr val="0070C0"/>
                </a:solidFill>
                <a:latin typeface="Times New Roman" panose="02020603050405020304" pitchFamily="18" charset="0"/>
                <a:cs typeface="Times New Roman" panose="02020603050405020304" pitchFamily="18" charset="0"/>
              </a:rPr>
              <a:t>Реакция с антикоагулянтом</a:t>
            </a:r>
            <a:r>
              <a:rPr kumimoji="0" lang="en-US" sz="2400" dirty="0" smtClean="0">
                <a:solidFill>
                  <a:srgbClr val="0070C0"/>
                </a:solidFill>
                <a:latin typeface="Times New Roman" panose="02020603050405020304" pitchFamily="18" charset="0"/>
                <a:cs typeface="Times New Roman" panose="02020603050405020304" pitchFamily="18" charset="0"/>
              </a:rPr>
              <a:t> (EDTA) </a:t>
            </a:r>
          </a:p>
          <a:p>
            <a:pPr lvl="1" eaLnBrk="1" hangingPunct="1">
              <a:lnSpc>
                <a:spcPct val="110000"/>
              </a:lnSpc>
              <a:spcBef>
                <a:spcPct val="10000"/>
              </a:spcBef>
              <a:spcAft>
                <a:spcPct val="10000"/>
              </a:spcAft>
            </a:pPr>
            <a:r>
              <a:rPr kumimoji="0" lang="ru-RU" sz="2400" dirty="0" smtClean="0">
                <a:solidFill>
                  <a:srgbClr val="0070C0"/>
                </a:solidFill>
                <a:latin typeface="Times New Roman" panose="02020603050405020304" pitchFamily="18" charset="0"/>
                <a:cs typeface="Times New Roman" panose="02020603050405020304" pitchFamily="18" charset="0"/>
              </a:rPr>
              <a:t>Методы подсчета тромбоцитов и время от момента забора крови</a:t>
            </a:r>
            <a:r>
              <a:rPr kumimoji="0" lang="en-US" sz="2400" dirty="0" smtClean="0">
                <a:solidFill>
                  <a:srgbClr val="0070C0"/>
                </a:solidFill>
                <a:latin typeface="Times New Roman" panose="02020603050405020304" pitchFamily="18" charset="0"/>
                <a:cs typeface="Times New Roman" panose="02020603050405020304" pitchFamily="18" charset="0"/>
              </a:rPr>
              <a:t> </a:t>
            </a:r>
          </a:p>
          <a:p>
            <a:pPr eaLnBrk="1" hangingPunct="1">
              <a:lnSpc>
                <a:spcPct val="110000"/>
              </a:lnSpc>
              <a:spcBef>
                <a:spcPct val="10000"/>
              </a:spcBef>
              <a:spcAft>
                <a:spcPct val="10000"/>
              </a:spcAft>
            </a:pPr>
            <a:r>
              <a:rPr kumimoji="0" lang="ru-RU" sz="2800" dirty="0" smtClean="0">
                <a:solidFill>
                  <a:srgbClr val="0070C0"/>
                </a:solidFill>
                <a:latin typeface="Times New Roman" panose="02020603050405020304" pitchFamily="18" charset="0"/>
                <a:cs typeface="Times New Roman" panose="02020603050405020304" pitchFamily="18" charset="0"/>
              </a:rPr>
              <a:t>Отсутствие клинических признаков</a:t>
            </a:r>
            <a:endParaRPr kumimoji="0" lang="it-IT" sz="2800" dirty="0" smtClean="0">
              <a:solidFill>
                <a:srgbClr val="0070C0"/>
              </a:solidFill>
              <a:latin typeface="Times New Roman" panose="02020603050405020304" pitchFamily="18" charset="0"/>
              <a:cs typeface="Times New Roman" panose="02020603050405020304" pitchFamily="18" charset="0"/>
            </a:endParaRPr>
          </a:p>
          <a:p>
            <a:pPr eaLnBrk="1" hangingPunct="1"/>
            <a:endParaRPr kumimoji="0" lang="ru-RU" dirty="0" smtClean="0">
              <a:latin typeface="Arial" pitchFamily="34" charset="0"/>
              <a:cs typeface="Arial" pitchFamily="34" charset="0"/>
            </a:endParaRPr>
          </a:p>
        </p:txBody>
      </p:sp>
    </p:spTree>
    <p:extLst>
      <p:ext uri="{BB962C8B-B14F-4D97-AF65-F5344CB8AC3E}">
        <p14:creationId xmlns:p14="http://schemas.microsoft.com/office/powerpoint/2010/main" xmlns="" val="152284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381000"/>
            <a:ext cx="7772400" cy="609600"/>
          </a:xfrm>
        </p:spPr>
        <p:txBody>
          <a:bodyPr>
            <a:normAutofit fontScale="90000"/>
          </a:bodyPr>
          <a:lstStyle/>
          <a:p>
            <a:r>
              <a:rPr lang="ru-RU" sz="2800" b="1" dirty="0" smtClean="0">
                <a:solidFill>
                  <a:srgbClr val="FF0000"/>
                </a:solidFill>
                <a:latin typeface="Times New Roman" pitchFamily="18" charset="0"/>
                <a:cs typeface="Times New Roman" pitchFamily="18" charset="0"/>
              </a:rPr>
              <a:t>Основные критерии общей диагностики геморрагических заболеваний и синдромов</a:t>
            </a:r>
            <a:endParaRPr lang="en-US" sz="2800" b="1" dirty="0" smtClean="0">
              <a:solidFill>
                <a:srgbClr val="FF0000"/>
              </a:solidFill>
              <a:latin typeface="Times New Roman" pitchFamily="18" charset="0"/>
              <a:cs typeface="Times New Roman" pitchFamily="18" charset="0"/>
            </a:endParaRPr>
          </a:p>
        </p:txBody>
      </p:sp>
      <p:sp>
        <p:nvSpPr>
          <p:cNvPr id="20483" name="Rectangle 3"/>
          <p:cNvSpPr>
            <a:spLocks noGrp="1" noChangeArrowheads="1"/>
          </p:cNvSpPr>
          <p:nvPr>
            <p:ph type="body" idx="4294967295"/>
          </p:nvPr>
        </p:nvSpPr>
        <p:spPr>
          <a:xfrm>
            <a:off x="714348" y="1214422"/>
            <a:ext cx="7772400" cy="5105400"/>
          </a:xfrm>
        </p:spPr>
        <p:txBody>
          <a:bodyPr/>
          <a:lstStyle/>
          <a:p>
            <a:pPr marL="609600" indent="-609600" algn="ctr">
              <a:lnSpc>
                <a:spcPct val="120000"/>
              </a:lnSpc>
              <a:buFontTx/>
              <a:buNone/>
            </a:pPr>
            <a:r>
              <a:rPr lang="ru-RU" sz="2400" u="sng" dirty="0" smtClean="0">
                <a:solidFill>
                  <a:srgbClr val="0070C0"/>
                </a:solidFill>
                <a:latin typeface="Times New Roman" panose="02020603050405020304" pitchFamily="18" charset="0"/>
                <a:cs typeface="Times New Roman" panose="02020603050405020304" pitchFamily="18" charset="0"/>
              </a:rPr>
              <a:t>Анамнестические данные </a:t>
            </a:r>
          </a:p>
          <a:p>
            <a:pPr marL="609600" indent="-609600">
              <a:lnSpc>
                <a:spcPct val="12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 Сроки возникновения заболевания</a:t>
            </a:r>
          </a:p>
          <a:p>
            <a:pPr marL="609600" indent="-609600">
              <a:lnSpc>
                <a:spcPct val="12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-Особенности течения заболевания (</a:t>
            </a:r>
            <a:r>
              <a:rPr lang="ru-RU" sz="2400" dirty="0" err="1" smtClean="0">
                <a:solidFill>
                  <a:srgbClr val="0070C0"/>
                </a:solidFill>
                <a:latin typeface="Times New Roman" panose="02020603050405020304" pitchFamily="18" charset="0"/>
                <a:cs typeface="Times New Roman" panose="02020603050405020304" pitchFamily="18" charset="0"/>
              </a:rPr>
              <a:t>остр.,хр.,рец</a:t>
            </a:r>
            <a:r>
              <a:rPr lang="ru-RU" sz="2400" dirty="0" smtClean="0">
                <a:solidFill>
                  <a:srgbClr val="0070C0"/>
                </a:solidFill>
                <a:latin typeface="Times New Roman" panose="02020603050405020304" pitchFamily="18" charset="0"/>
                <a:cs typeface="Times New Roman" panose="02020603050405020304" pitchFamily="18" charset="0"/>
              </a:rPr>
              <a:t>.)</a:t>
            </a:r>
          </a:p>
          <a:p>
            <a:pPr marL="609600" indent="-609600">
              <a:lnSpc>
                <a:spcPct val="12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-Семейный анамнез</a:t>
            </a:r>
          </a:p>
          <a:p>
            <a:pPr marL="609600" indent="-609600">
              <a:lnSpc>
                <a:spcPct val="12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-Связь с патологическими процессами и приёмом лекарственных препаратов</a:t>
            </a:r>
          </a:p>
          <a:p>
            <a:pPr marL="609600" indent="-609600" algn="ctr">
              <a:lnSpc>
                <a:spcPct val="120000"/>
              </a:lnSpc>
              <a:buNone/>
            </a:pPr>
            <a:r>
              <a:rPr lang="ru-RU" sz="2400" u="sng" dirty="0" smtClean="0">
                <a:solidFill>
                  <a:srgbClr val="0070C0"/>
                </a:solidFill>
                <a:latin typeface="Times New Roman" panose="02020603050405020304" pitchFamily="18" charset="0"/>
                <a:cs typeface="Times New Roman" panose="02020603050405020304" pitchFamily="18" charset="0"/>
              </a:rPr>
              <a:t>Клинический осмотр</a:t>
            </a:r>
          </a:p>
          <a:p>
            <a:pPr marL="609600" indent="-609600">
              <a:lnSpc>
                <a:spcPct val="12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-Определение преимущественной локализации</a:t>
            </a:r>
          </a:p>
          <a:p>
            <a:pPr marL="609600" indent="-609600">
              <a:lnSpc>
                <a:spcPct val="12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-Определение типа и тяжести кровоточивости</a:t>
            </a:r>
          </a:p>
          <a:p>
            <a:pPr marL="609600" indent="-609600">
              <a:lnSpc>
                <a:spcPct val="12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			</a:t>
            </a:r>
            <a:endParaRPr lang="ru-RU" sz="2400" b="1" dirty="0" smtClean="0">
              <a:solidFill>
                <a:srgbClr val="0070C0"/>
              </a:solidFill>
              <a:latin typeface="Times New Roman" panose="02020603050405020304" pitchFamily="18" charset="0"/>
              <a:cs typeface="Times New Roman" panose="02020603050405020304" pitchFamily="18" charset="0"/>
            </a:endParaRPr>
          </a:p>
          <a:p>
            <a:pPr marL="609600" indent="-609600">
              <a:lnSpc>
                <a:spcPct val="120000"/>
              </a:lnSpc>
            </a:pPr>
            <a:endParaRPr lang="en-US" sz="2400" b="1" dirty="0" smtClean="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42686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Типы кровоточивости</a:t>
            </a:r>
            <a:br>
              <a:rPr lang="ru-RU" sz="2800" b="1" dirty="0" smtClean="0">
                <a:solidFill>
                  <a:srgbClr val="FF0000"/>
                </a:solidFill>
                <a:latin typeface="Times New Roman" panose="02020603050405020304" pitchFamily="18" charset="0"/>
                <a:cs typeface="Times New Roman" panose="02020603050405020304" pitchFamily="18" charset="0"/>
              </a:rPr>
            </a:br>
            <a:r>
              <a:rPr lang="ru-RU" sz="2800" dirty="0" smtClean="0">
                <a:solidFill>
                  <a:srgbClr val="FF0000"/>
                </a:solidFill>
                <a:latin typeface="Times New Roman" panose="02020603050405020304" pitchFamily="18" charset="0"/>
                <a:cs typeface="Times New Roman" panose="02020603050405020304" pitchFamily="18" charset="0"/>
              </a:rPr>
              <a:t>(</a:t>
            </a:r>
            <a:r>
              <a:rPr lang="ru-RU" sz="2800" dirty="0" err="1" smtClean="0">
                <a:solidFill>
                  <a:srgbClr val="FF0000"/>
                </a:solidFill>
                <a:latin typeface="Times New Roman" panose="02020603050405020304" pitchFamily="18" charset="0"/>
                <a:cs typeface="Times New Roman" panose="02020603050405020304" pitchFamily="18" charset="0"/>
              </a:rPr>
              <a:t>Баркаган</a:t>
            </a:r>
            <a:r>
              <a:rPr lang="ru-RU" sz="2800" dirty="0" smtClean="0">
                <a:solidFill>
                  <a:srgbClr val="FF0000"/>
                </a:solidFill>
                <a:latin typeface="Times New Roman" panose="02020603050405020304" pitchFamily="18" charset="0"/>
                <a:cs typeface="Times New Roman" panose="02020603050405020304" pitchFamily="18" charset="0"/>
              </a:rPr>
              <a:t> З.С., 1975)</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lstStyle/>
          <a:p>
            <a:r>
              <a:rPr lang="ru-RU" sz="2800" dirty="0" err="1" smtClean="0">
                <a:solidFill>
                  <a:srgbClr val="0070C0"/>
                </a:solidFill>
                <a:latin typeface="Times New Roman" panose="02020603050405020304" pitchFamily="18" charset="0"/>
                <a:cs typeface="Times New Roman" panose="02020603050405020304" pitchFamily="18" charset="0"/>
              </a:rPr>
              <a:t>Гематомный</a:t>
            </a:r>
            <a:r>
              <a:rPr lang="ru-RU" dirty="0" smtClean="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(гемофилии А, В, тяж. дефицит </a:t>
            </a:r>
            <a:r>
              <a:rPr lang="en-US" sz="2000" dirty="0" smtClean="0">
                <a:solidFill>
                  <a:srgbClr val="0070C0"/>
                </a:solidFill>
                <a:latin typeface="Times New Roman" panose="02020603050405020304" pitchFamily="18" charset="0"/>
                <a:cs typeface="Times New Roman" panose="02020603050405020304" pitchFamily="18" charset="0"/>
              </a:rPr>
              <a:t>VII</a:t>
            </a:r>
            <a:r>
              <a:rPr lang="ru-RU" sz="2000" dirty="0" smtClean="0">
                <a:solidFill>
                  <a:srgbClr val="0070C0"/>
                </a:solidFill>
                <a:latin typeface="Times New Roman" panose="02020603050405020304" pitchFamily="18" charset="0"/>
                <a:cs typeface="Times New Roman" panose="02020603050405020304" pitchFamily="18" charset="0"/>
              </a:rPr>
              <a:t>, приобретённых </a:t>
            </a:r>
            <a:r>
              <a:rPr lang="ru-RU" sz="2000" dirty="0" err="1" smtClean="0">
                <a:solidFill>
                  <a:srgbClr val="0070C0"/>
                </a:solidFill>
                <a:latin typeface="Times New Roman" panose="02020603050405020304" pitchFamily="18" charset="0"/>
                <a:cs typeface="Times New Roman" panose="02020603050405020304" pitchFamily="18" charset="0"/>
              </a:rPr>
              <a:t>коагулопатиях</a:t>
            </a:r>
            <a:r>
              <a:rPr lang="ru-RU" sz="2000" dirty="0" smtClean="0">
                <a:solidFill>
                  <a:srgbClr val="0070C0"/>
                </a:solidFill>
                <a:latin typeface="Times New Roman" panose="02020603050405020304" pitchFamily="18" charset="0"/>
                <a:cs typeface="Times New Roman" panose="02020603050405020304" pitchFamily="18" charset="0"/>
              </a:rPr>
              <a:t>, передозировке антикоагулянтов)</a:t>
            </a:r>
          </a:p>
          <a:p>
            <a:r>
              <a:rPr lang="ru-RU" sz="2800" dirty="0" smtClean="0">
                <a:solidFill>
                  <a:srgbClr val="0070C0"/>
                </a:solidFill>
                <a:latin typeface="Times New Roman" panose="02020603050405020304" pitchFamily="18" charset="0"/>
                <a:cs typeface="Times New Roman" panose="02020603050405020304" pitchFamily="18" charset="0"/>
              </a:rPr>
              <a:t>Микроциркуляторный или капиллярный </a:t>
            </a:r>
            <a:r>
              <a:rPr lang="ru-RU" sz="2000" dirty="0" smtClean="0">
                <a:solidFill>
                  <a:srgbClr val="0070C0"/>
                </a:solidFill>
                <a:latin typeface="Times New Roman" panose="02020603050405020304" pitchFamily="18" charset="0"/>
                <a:cs typeface="Times New Roman" panose="02020603050405020304" pitchFamily="18" charset="0"/>
              </a:rPr>
              <a:t>(тромбоцитопении, </a:t>
            </a:r>
            <a:r>
              <a:rPr lang="ru-RU" sz="2000" dirty="0" err="1" smtClean="0">
                <a:solidFill>
                  <a:srgbClr val="0070C0"/>
                </a:solidFill>
                <a:latin typeface="Times New Roman" panose="02020603050405020304" pitchFamily="18" charset="0"/>
                <a:cs typeface="Times New Roman" panose="02020603050405020304" pitchFamily="18" charset="0"/>
              </a:rPr>
              <a:t>тромбоцитопатии</a:t>
            </a:r>
            <a:r>
              <a:rPr lang="ru-RU" sz="2000" dirty="0" smtClean="0">
                <a:solidFill>
                  <a:srgbClr val="0070C0"/>
                </a:solidFill>
                <a:latin typeface="Times New Roman" panose="02020603050405020304" pitchFamily="18" charset="0"/>
                <a:cs typeface="Times New Roman" panose="02020603050405020304" pitchFamily="18" charset="0"/>
              </a:rPr>
              <a:t>, дефицит </a:t>
            </a:r>
            <a:r>
              <a:rPr lang="ru-RU" sz="2000" dirty="0" err="1" smtClean="0">
                <a:solidFill>
                  <a:srgbClr val="0070C0"/>
                </a:solidFill>
                <a:latin typeface="Times New Roman" panose="02020603050405020304" pitchFamily="18" charset="0"/>
                <a:cs typeface="Times New Roman" panose="02020603050405020304" pitchFamily="18" charset="0"/>
              </a:rPr>
              <a:t>ф-ров</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протромбинового</a:t>
            </a:r>
            <a:r>
              <a:rPr lang="ru-RU" sz="2000" dirty="0" smtClean="0">
                <a:solidFill>
                  <a:srgbClr val="0070C0"/>
                </a:solidFill>
                <a:latin typeface="Times New Roman" panose="02020603050405020304" pitchFamily="18" charset="0"/>
                <a:cs typeface="Times New Roman" panose="02020603050405020304" pitchFamily="18" charset="0"/>
              </a:rPr>
              <a:t> комплекса, </a:t>
            </a:r>
            <a:r>
              <a:rPr lang="ru-RU" sz="2000" dirty="0" err="1" smtClean="0">
                <a:solidFill>
                  <a:srgbClr val="0070C0"/>
                </a:solidFill>
                <a:latin typeface="Times New Roman" panose="02020603050405020304" pitchFamily="18" charset="0"/>
                <a:cs typeface="Times New Roman" panose="02020603050405020304" pitchFamily="18" charset="0"/>
              </a:rPr>
              <a:t>гипо</a:t>
            </a:r>
            <a:r>
              <a:rPr lang="ru-RU" sz="2000" dirty="0" smtClean="0">
                <a:solidFill>
                  <a:srgbClr val="0070C0"/>
                </a:solidFill>
                <a:latin typeface="Times New Roman" panose="02020603050405020304" pitchFamily="18" charset="0"/>
                <a:cs typeface="Times New Roman" panose="02020603050405020304" pitchFamily="18" charset="0"/>
              </a:rPr>
              <a:t> и </a:t>
            </a:r>
            <a:r>
              <a:rPr lang="ru-RU" sz="2000" dirty="0" err="1" smtClean="0">
                <a:solidFill>
                  <a:srgbClr val="0070C0"/>
                </a:solidFill>
                <a:latin typeface="Times New Roman" panose="02020603050405020304" pitchFamily="18" charset="0"/>
                <a:cs typeface="Times New Roman" panose="02020603050405020304" pitchFamily="18" charset="0"/>
              </a:rPr>
              <a:t>дисфибриногенемиях</a:t>
            </a:r>
            <a:r>
              <a:rPr lang="ru-RU" sz="2000" dirty="0" smtClean="0">
                <a:solidFill>
                  <a:srgbClr val="0070C0"/>
                </a:solidFill>
                <a:latin typeface="Times New Roman" panose="02020603050405020304" pitchFamily="18" charset="0"/>
                <a:cs typeface="Times New Roman" panose="02020603050405020304" pitchFamily="18" charset="0"/>
              </a:rPr>
              <a:t>, умеренной передозировке антикоагулянтов)</a:t>
            </a:r>
          </a:p>
          <a:p>
            <a:r>
              <a:rPr lang="ru-RU" sz="2800" dirty="0" smtClean="0">
                <a:solidFill>
                  <a:srgbClr val="0070C0"/>
                </a:solidFill>
                <a:latin typeface="Times New Roman" panose="02020603050405020304" pitchFamily="18" charset="0"/>
                <a:cs typeface="Times New Roman" panose="02020603050405020304" pitchFamily="18" charset="0"/>
              </a:rPr>
              <a:t>Смешанный</a:t>
            </a:r>
            <a:r>
              <a:rPr lang="ru-RU" dirty="0" smtClean="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(ДВС, тяж. дефицит </a:t>
            </a:r>
            <a:r>
              <a:rPr lang="en-US" sz="2000" dirty="0" smtClean="0">
                <a:solidFill>
                  <a:srgbClr val="0070C0"/>
                </a:solidFill>
                <a:latin typeface="Times New Roman" panose="02020603050405020304" pitchFamily="18" charset="0"/>
                <a:cs typeface="Times New Roman" panose="02020603050405020304" pitchFamily="18" charset="0"/>
              </a:rPr>
              <a:t>VII</a:t>
            </a:r>
            <a:r>
              <a:rPr lang="ru-RU" sz="2000" dirty="0" smtClean="0">
                <a:solidFill>
                  <a:srgbClr val="0070C0"/>
                </a:solidFill>
                <a:latin typeface="Times New Roman" panose="02020603050405020304" pitchFamily="18" charset="0"/>
                <a:cs typeface="Times New Roman" panose="02020603050405020304" pitchFamily="18" charset="0"/>
              </a:rPr>
              <a:t>, </a:t>
            </a:r>
            <a:r>
              <a:rPr lang="en-US" sz="2000" dirty="0" smtClean="0">
                <a:solidFill>
                  <a:srgbClr val="0070C0"/>
                </a:solidFill>
                <a:latin typeface="Times New Roman" panose="02020603050405020304" pitchFamily="18" charset="0"/>
                <a:cs typeface="Times New Roman" panose="02020603050405020304" pitchFamily="18" charset="0"/>
              </a:rPr>
              <a:t>XIII</a:t>
            </a:r>
            <a:r>
              <a:rPr lang="ru-RU" sz="2000" dirty="0" smtClean="0">
                <a:solidFill>
                  <a:srgbClr val="0070C0"/>
                </a:solidFill>
                <a:latin typeface="Times New Roman" panose="02020603050405020304" pitchFamily="18" charset="0"/>
                <a:cs typeface="Times New Roman" panose="02020603050405020304" pitchFamily="18" charset="0"/>
              </a:rPr>
              <a:t>, значительной передозировке антикоагулянтов)</a:t>
            </a:r>
          </a:p>
          <a:p>
            <a:r>
              <a:rPr lang="ru-RU" sz="2800" dirty="0" err="1" smtClean="0">
                <a:solidFill>
                  <a:srgbClr val="0070C0"/>
                </a:solidFill>
                <a:latin typeface="Times New Roman" panose="02020603050405020304" pitchFamily="18" charset="0"/>
                <a:cs typeface="Times New Roman" panose="02020603050405020304" pitchFamily="18" charset="0"/>
              </a:rPr>
              <a:t>Васкулитно-пурпурный</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(геморрагический </a:t>
            </a:r>
            <a:r>
              <a:rPr lang="ru-RU" sz="2000" dirty="0" err="1" smtClean="0">
                <a:solidFill>
                  <a:srgbClr val="0070C0"/>
                </a:solidFill>
                <a:latin typeface="Times New Roman" panose="02020603050405020304" pitchFamily="18" charset="0"/>
                <a:cs typeface="Times New Roman" panose="02020603050405020304" pitchFamily="18" charset="0"/>
              </a:rPr>
              <a:t>васкулит</a:t>
            </a:r>
            <a:r>
              <a:rPr lang="ru-RU" sz="2000" dirty="0" smtClean="0">
                <a:solidFill>
                  <a:srgbClr val="0070C0"/>
                </a:solidFill>
                <a:latin typeface="Times New Roman" panose="02020603050405020304" pitchFamily="18" charset="0"/>
                <a:cs typeface="Times New Roman" panose="02020603050405020304" pitchFamily="18" charset="0"/>
              </a:rPr>
              <a:t>)</a:t>
            </a:r>
          </a:p>
          <a:p>
            <a:r>
              <a:rPr lang="ru-RU" sz="2800" dirty="0" err="1" smtClean="0">
                <a:solidFill>
                  <a:srgbClr val="0070C0"/>
                </a:solidFill>
                <a:latin typeface="Times New Roman" panose="02020603050405020304" pitchFamily="18" charset="0"/>
                <a:cs typeface="Times New Roman" panose="02020603050405020304" pitchFamily="18" charset="0"/>
              </a:rPr>
              <a:t>Ангиоматозный</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dirty="0" err="1" smtClean="0">
                <a:solidFill>
                  <a:srgbClr val="0070C0"/>
                </a:solidFill>
                <a:latin typeface="Times New Roman" panose="02020603050405020304" pitchFamily="18" charset="0"/>
                <a:cs typeface="Times New Roman" panose="02020603050405020304" pitchFamily="18" charset="0"/>
              </a:rPr>
              <a:t>Рандю-Ослера</a:t>
            </a:r>
            <a:r>
              <a:rPr lang="ru-RU" sz="2000" dirty="0" smtClean="0">
                <a:solidFill>
                  <a:srgbClr val="0070C0"/>
                </a:solidFill>
                <a:latin typeface="Times New Roman" panose="02020603050405020304" pitchFamily="18" charset="0"/>
                <a:cs typeface="Times New Roman" panose="02020603050405020304" pitchFamily="18" charset="0"/>
              </a:rPr>
              <a:t> и др. </a:t>
            </a:r>
            <a:r>
              <a:rPr lang="ru-RU" sz="2000" dirty="0" err="1" smtClean="0">
                <a:solidFill>
                  <a:srgbClr val="0070C0"/>
                </a:solidFill>
                <a:latin typeface="Times New Roman" panose="02020603050405020304" pitchFamily="18" charset="0"/>
                <a:cs typeface="Times New Roman" panose="02020603050405020304" pitchFamily="18" charset="0"/>
              </a:rPr>
              <a:t>ангиоматозы</a:t>
            </a:r>
            <a:r>
              <a:rPr lang="ru-RU" sz="2000" dirty="0" smtClean="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5" name="Дуга 4"/>
          <p:cNvSpPr/>
          <p:nvPr/>
        </p:nvSpPr>
        <p:spPr>
          <a:xfrm>
            <a:off x="827584" y="2924944"/>
            <a:ext cx="7776864" cy="1152128"/>
          </a:xfrm>
          <a:prstGeom prst="arc">
            <a:avLst>
              <a:gd name="adj1" fmla="val 10025821"/>
              <a:gd name="adj2" fmla="val 99927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xmlns="" val="1541357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39750" y="981075"/>
            <a:ext cx="8208963" cy="4893647"/>
          </a:xfrm>
          <a:prstGeom prst="rect">
            <a:avLst/>
          </a:prstGeom>
          <a:noFill/>
          <a:ln w="9525">
            <a:noFill/>
            <a:miter lim="800000"/>
            <a:headEnd/>
            <a:tailEnd/>
          </a:ln>
        </p:spPr>
        <p:txBody>
          <a:bodyPr>
            <a:spAutoFit/>
          </a:bodyPr>
          <a:lstStyle/>
          <a:p>
            <a:pPr algn="ctr" eaLnBrk="0" hangingPunct="0">
              <a:lnSpc>
                <a:spcPct val="120000"/>
              </a:lnSpc>
              <a:defRPr/>
            </a:pPr>
            <a:r>
              <a:rPr kumimoji="0" lang="ru-RU" sz="2800" b="1" dirty="0">
                <a:solidFill>
                  <a:srgbClr val="660033"/>
                </a:solidFill>
                <a:latin typeface="Arial" pitchFamily="34" charset="0"/>
              </a:rPr>
              <a:t> </a:t>
            </a:r>
            <a:r>
              <a:rPr kumimoji="0" lang="ru-RU" sz="3200" b="1" dirty="0">
                <a:solidFill>
                  <a:srgbClr val="FF0000"/>
                </a:solidFill>
                <a:latin typeface="Times New Roman" panose="02020603050405020304" pitchFamily="18" charset="0"/>
                <a:cs typeface="Times New Roman" panose="02020603050405020304" pitchFamily="18" charset="0"/>
              </a:rPr>
              <a:t>И</a:t>
            </a:r>
            <a:r>
              <a:rPr kumimoji="0" lang="ru-RU" sz="3200" b="1" dirty="0">
                <a:solidFill>
                  <a:srgbClr val="0070C0"/>
                </a:solidFill>
                <a:latin typeface="Times New Roman" panose="02020603050405020304" pitchFamily="18" charset="0"/>
                <a:cs typeface="Times New Roman" panose="02020603050405020304" pitchFamily="18" charset="0"/>
              </a:rPr>
              <a:t>ммунная </a:t>
            </a:r>
            <a:r>
              <a:rPr kumimoji="0" lang="ru-RU" sz="3200" b="1" dirty="0" err="1" smtClean="0">
                <a:solidFill>
                  <a:srgbClr val="FF0000"/>
                </a:solidFill>
                <a:latin typeface="Times New Roman" panose="02020603050405020304" pitchFamily="18" charset="0"/>
                <a:cs typeface="Times New Roman" panose="02020603050405020304" pitchFamily="18" charset="0"/>
              </a:rPr>
              <a:t>Т</a:t>
            </a:r>
            <a:r>
              <a:rPr kumimoji="0" lang="ru-RU" sz="3200" b="1" dirty="0" err="1" smtClean="0">
                <a:solidFill>
                  <a:srgbClr val="0070C0"/>
                </a:solidFill>
                <a:latin typeface="Times New Roman" panose="02020603050405020304" pitchFamily="18" charset="0"/>
                <a:cs typeface="Times New Roman" panose="02020603050405020304" pitchFamily="18" charset="0"/>
              </a:rPr>
              <a:t>ромбоцито</a:t>
            </a:r>
            <a:r>
              <a:rPr kumimoji="0" lang="ru-RU" sz="3200" b="1" dirty="0" smtClean="0">
                <a:solidFill>
                  <a:srgbClr val="0070C0"/>
                </a:solidFill>
                <a:latin typeface="Times New Roman" panose="02020603050405020304" pitchFamily="18" charset="0"/>
                <a:cs typeface="Times New Roman" panose="02020603050405020304" pitchFamily="18" charset="0"/>
              </a:rPr>
              <a:t> </a:t>
            </a:r>
            <a:r>
              <a:rPr kumimoji="0" lang="ru-RU" sz="3200" b="1" dirty="0" smtClean="0">
                <a:solidFill>
                  <a:srgbClr val="FF0000"/>
                </a:solidFill>
                <a:latin typeface="Times New Roman" panose="02020603050405020304" pitchFamily="18" charset="0"/>
                <a:cs typeface="Times New Roman" panose="02020603050405020304" pitchFamily="18" charset="0"/>
              </a:rPr>
              <a:t>П</a:t>
            </a:r>
            <a:r>
              <a:rPr kumimoji="0" lang="ru-RU" sz="3200" b="1" dirty="0" smtClean="0">
                <a:solidFill>
                  <a:srgbClr val="0070C0"/>
                </a:solidFill>
                <a:latin typeface="Times New Roman" panose="02020603050405020304" pitchFamily="18" charset="0"/>
                <a:cs typeface="Times New Roman" panose="02020603050405020304" pitchFamily="18" charset="0"/>
              </a:rPr>
              <a:t>ения</a:t>
            </a:r>
          </a:p>
          <a:p>
            <a:pPr algn="ctr" eaLnBrk="0" hangingPunct="0">
              <a:lnSpc>
                <a:spcPct val="120000"/>
              </a:lnSpc>
              <a:defRPr/>
            </a:pPr>
            <a:r>
              <a:rPr lang="ru-RU" sz="3200" b="1" dirty="0" smtClean="0">
                <a:solidFill>
                  <a:srgbClr val="FF0000"/>
                </a:solidFill>
                <a:latin typeface="Times New Roman" panose="02020603050405020304" pitchFamily="18" charset="0"/>
                <a:cs typeface="Times New Roman" panose="02020603050405020304" pitchFamily="18" charset="0"/>
              </a:rPr>
              <a:t>ИТП</a:t>
            </a:r>
            <a:endParaRPr kumimoji="0" lang="ru-RU" sz="3200" b="1" dirty="0">
              <a:solidFill>
                <a:srgbClr val="FF0000"/>
              </a:solidFill>
              <a:latin typeface="Times New Roman" panose="02020603050405020304" pitchFamily="18" charset="0"/>
              <a:cs typeface="Times New Roman" panose="02020603050405020304" pitchFamily="18" charset="0"/>
            </a:endParaRPr>
          </a:p>
          <a:p>
            <a:pPr eaLnBrk="0" hangingPunct="0">
              <a:lnSpc>
                <a:spcPct val="120000"/>
              </a:lnSpc>
              <a:defRPr/>
            </a:pPr>
            <a:endParaRPr kumimoji="0" lang="en-US" sz="2800" b="1" dirty="0">
              <a:solidFill>
                <a:srgbClr val="0070C0"/>
              </a:solidFill>
              <a:latin typeface="Times New Roman" pitchFamily="18" charset="0"/>
              <a:cs typeface="Times New Roman" pitchFamily="18" charset="0"/>
            </a:endParaRPr>
          </a:p>
          <a:p>
            <a:pPr algn="ctr" eaLnBrk="0" hangingPunct="0">
              <a:lnSpc>
                <a:spcPct val="120000"/>
              </a:lnSpc>
              <a:defRPr/>
            </a:pPr>
            <a:r>
              <a:rPr kumimoji="0" lang="en-US" sz="2800" b="1" dirty="0">
                <a:solidFill>
                  <a:srgbClr val="0070C0"/>
                </a:solidFill>
                <a:latin typeface="Times New Roman" pitchFamily="18" charset="0"/>
                <a:cs typeface="Times New Roman" pitchFamily="18" charset="0"/>
              </a:rPr>
              <a:t>     </a:t>
            </a:r>
            <a:r>
              <a:rPr kumimoji="0" lang="ru-RU" sz="2800" b="1" dirty="0">
                <a:solidFill>
                  <a:srgbClr val="0070C0"/>
                </a:solidFill>
                <a:latin typeface="Times New Roman" pitchFamily="18" charset="0"/>
                <a:cs typeface="Times New Roman" pitchFamily="18" charset="0"/>
              </a:rPr>
              <a:t>снижение тромбоцитов </a:t>
            </a:r>
            <a:r>
              <a:rPr kumimoji="0" lang="en-US" sz="2800" b="1" u="sng" dirty="0">
                <a:solidFill>
                  <a:srgbClr val="FF0000"/>
                </a:solidFill>
                <a:latin typeface="Times New Roman" pitchFamily="18" charset="0"/>
                <a:cs typeface="Times New Roman" pitchFamily="18" charset="0"/>
              </a:rPr>
              <a:t>&lt; </a:t>
            </a:r>
            <a:r>
              <a:rPr kumimoji="0" lang="ru-RU" sz="2800" b="1" u="sng" dirty="0">
                <a:solidFill>
                  <a:srgbClr val="FF0000"/>
                </a:solidFill>
                <a:latin typeface="Times New Roman" pitchFamily="18" charset="0"/>
                <a:cs typeface="Times New Roman" pitchFamily="18" charset="0"/>
              </a:rPr>
              <a:t>100 000/мкл</a:t>
            </a:r>
          </a:p>
          <a:p>
            <a:pPr algn="just" eaLnBrk="0" hangingPunct="0">
              <a:lnSpc>
                <a:spcPct val="120000"/>
              </a:lnSpc>
              <a:defRPr/>
            </a:pPr>
            <a:r>
              <a:rPr kumimoji="0" lang="ru-RU" sz="2800" b="1" dirty="0">
                <a:solidFill>
                  <a:srgbClr val="0070C0"/>
                </a:solidFill>
                <a:latin typeface="Times New Roman" pitchFamily="18" charset="0"/>
                <a:cs typeface="Times New Roman" pitchFamily="18" charset="0"/>
              </a:rPr>
              <a:t>			</a:t>
            </a:r>
            <a:r>
              <a:rPr kumimoji="0" lang="ru-RU" sz="2800" b="1" dirty="0" smtClean="0">
                <a:solidFill>
                  <a:srgbClr val="0070C0"/>
                </a:solidFill>
                <a:latin typeface="Times New Roman" pitchFamily="18" charset="0"/>
                <a:cs typeface="Times New Roman" pitchFamily="18" charset="0"/>
              </a:rPr>
              <a:t>обусловленное </a:t>
            </a:r>
            <a:endParaRPr kumimoji="0" lang="ru-RU" sz="2800" b="1" dirty="0">
              <a:solidFill>
                <a:srgbClr val="0070C0"/>
              </a:solidFill>
              <a:latin typeface="Times New Roman" pitchFamily="18" charset="0"/>
              <a:cs typeface="Times New Roman" pitchFamily="18" charset="0"/>
            </a:endParaRPr>
          </a:p>
          <a:p>
            <a:pPr algn="r" eaLnBrk="0" hangingPunct="0">
              <a:lnSpc>
                <a:spcPct val="120000"/>
              </a:lnSpc>
              <a:defRPr/>
            </a:pPr>
            <a:r>
              <a:rPr kumimoji="0" lang="ru-RU" sz="2800" b="1" dirty="0" smtClean="0">
                <a:solidFill>
                  <a:srgbClr val="0070C0"/>
                </a:solidFill>
                <a:latin typeface="Times New Roman" pitchFamily="18" charset="0"/>
                <a:cs typeface="Times New Roman" pitchFamily="18" charset="0"/>
              </a:rPr>
              <a:t>выработкой </a:t>
            </a:r>
            <a:r>
              <a:rPr kumimoji="0" lang="ru-RU" sz="2800" b="1" dirty="0">
                <a:solidFill>
                  <a:srgbClr val="0070C0"/>
                </a:solidFill>
                <a:latin typeface="Times New Roman" pitchFamily="18" charset="0"/>
                <a:cs typeface="Times New Roman" pitchFamily="18" charset="0"/>
              </a:rPr>
              <a:t>антител</a:t>
            </a:r>
            <a:r>
              <a:rPr kumimoji="0" lang="en-US" sz="2800" b="1" dirty="0">
                <a:solidFill>
                  <a:srgbClr val="0070C0"/>
                </a:solidFill>
                <a:latin typeface="Times New Roman" pitchFamily="18" charset="0"/>
                <a:cs typeface="Times New Roman" pitchFamily="18" charset="0"/>
              </a:rPr>
              <a:t> </a:t>
            </a:r>
            <a:r>
              <a:rPr kumimoji="0" lang="ru-RU" sz="2800" b="1" dirty="0">
                <a:solidFill>
                  <a:srgbClr val="0070C0"/>
                </a:solidFill>
                <a:latin typeface="Times New Roman" pitchFamily="18" charset="0"/>
                <a:cs typeface="Times New Roman" pitchFamily="18" charset="0"/>
              </a:rPr>
              <a:t>к антигенам </a:t>
            </a:r>
            <a:r>
              <a:rPr kumimoji="0" lang="ru-RU" sz="2800" b="1" dirty="0" smtClean="0">
                <a:solidFill>
                  <a:srgbClr val="0070C0"/>
                </a:solidFill>
                <a:latin typeface="Times New Roman" pitchFamily="18" charset="0"/>
                <a:cs typeface="Times New Roman" pitchFamily="18" charset="0"/>
              </a:rPr>
              <a:t>тромбоцитов</a:t>
            </a:r>
          </a:p>
          <a:p>
            <a:pPr eaLnBrk="0" hangingPunct="0">
              <a:lnSpc>
                <a:spcPct val="120000"/>
              </a:lnSpc>
              <a:defRPr/>
            </a:pPr>
            <a:endParaRPr lang="ru-RU" sz="2800" b="1" dirty="0">
              <a:solidFill>
                <a:srgbClr val="0070C0"/>
              </a:solidFill>
              <a:latin typeface="Times New Roman" pitchFamily="18" charset="0"/>
              <a:cs typeface="Times New Roman" pitchFamily="18" charset="0"/>
            </a:endParaRPr>
          </a:p>
          <a:p>
            <a:pPr algn="ctr" eaLnBrk="0" hangingPunct="0">
              <a:lnSpc>
                <a:spcPct val="120000"/>
              </a:lnSpc>
              <a:defRPr/>
            </a:pPr>
            <a:r>
              <a:rPr lang="ru-RU" sz="2800" b="1" dirty="0" err="1" smtClean="0">
                <a:solidFill>
                  <a:srgbClr val="FF0000"/>
                </a:solidFill>
                <a:latin typeface="Times New Roman" pitchFamily="18" charset="0"/>
                <a:cs typeface="Times New Roman" pitchFamily="18" charset="0"/>
              </a:rPr>
              <a:t>Т</a:t>
            </a:r>
            <a:r>
              <a:rPr lang="ru-RU" sz="2800" b="1" dirty="0" err="1" smtClean="0">
                <a:solidFill>
                  <a:srgbClr val="0070C0"/>
                </a:solidFill>
                <a:latin typeface="Times New Roman" pitchFamily="18" charset="0"/>
                <a:cs typeface="Times New Roman" pitchFamily="18" charset="0"/>
              </a:rPr>
              <a:t>ромбоцито</a:t>
            </a:r>
            <a:r>
              <a:rPr lang="ru-RU" sz="2800" b="1" dirty="0" err="1" smtClean="0">
                <a:solidFill>
                  <a:srgbClr val="FF0000"/>
                </a:solidFill>
                <a:latin typeface="Times New Roman" pitchFamily="18" charset="0"/>
                <a:cs typeface="Times New Roman" pitchFamily="18" charset="0"/>
              </a:rPr>
              <a:t>П</a:t>
            </a:r>
            <a:r>
              <a:rPr lang="ru-RU" sz="2800" b="1" dirty="0" err="1" smtClean="0">
                <a:solidFill>
                  <a:srgbClr val="0070C0"/>
                </a:solidFill>
                <a:latin typeface="Times New Roman" pitchFamily="18" charset="0"/>
                <a:cs typeface="Times New Roman" pitchFamily="18" charset="0"/>
              </a:rPr>
              <a:t>ения</a:t>
            </a:r>
            <a:r>
              <a:rPr lang="ru-RU" sz="2800" b="1" dirty="0" smtClean="0">
                <a:solidFill>
                  <a:srgbClr val="0070C0"/>
                </a:solidFill>
                <a:latin typeface="Times New Roman" pitchFamily="18" charset="0"/>
                <a:cs typeface="Times New Roman" pitchFamily="18" charset="0"/>
              </a:rPr>
              <a:t> </a:t>
            </a:r>
            <a:r>
              <a:rPr lang="ru-RU" sz="2800" b="1" dirty="0">
                <a:solidFill>
                  <a:srgbClr val="0070C0"/>
                </a:solidFill>
                <a:latin typeface="Times New Roman" pitchFamily="18" charset="0"/>
                <a:cs typeface="Times New Roman" pitchFamily="18" charset="0"/>
              </a:rPr>
              <a:t>снижение </a:t>
            </a:r>
            <a:r>
              <a:rPr lang="ru-RU" sz="2800" b="1" dirty="0" smtClean="0">
                <a:solidFill>
                  <a:srgbClr val="0070C0"/>
                </a:solidFill>
                <a:latin typeface="Times New Roman" pitchFamily="18" charset="0"/>
                <a:cs typeface="Times New Roman" pitchFamily="18" charset="0"/>
              </a:rPr>
              <a:t>тромбоцитов</a:t>
            </a:r>
          </a:p>
          <a:p>
            <a:pPr algn="ctr" eaLnBrk="0" hangingPunct="0">
              <a:lnSpc>
                <a:spcPct val="120000"/>
              </a:lnSpc>
              <a:defRPr/>
            </a:pPr>
            <a:r>
              <a:rPr lang="ru-RU" sz="2800" b="1" dirty="0" smtClean="0">
                <a:solidFill>
                  <a:srgbClr val="0070C0"/>
                </a:solidFill>
                <a:latin typeface="Times New Roman" pitchFamily="18" charset="0"/>
                <a:cs typeface="Times New Roman" pitchFamily="18" charset="0"/>
              </a:rPr>
              <a:t> </a:t>
            </a:r>
            <a:r>
              <a:rPr lang="en-US" sz="2800" b="1" u="sng" dirty="0">
                <a:solidFill>
                  <a:srgbClr val="FF0000"/>
                </a:solidFill>
                <a:latin typeface="Times New Roman" pitchFamily="18" charset="0"/>
                <a:cs typeface="Times New Roman" pitchFamily="18" charset="0"/>
              </a:rPr>
              <a:t>&lt; </a:t>
            </a:r>
            <a:r>
              <a:rPr lang="ru-RU" sz="2800" b="1" u="sng" dirty="0" smtClean="0">
                <a:solidFill>
                  <a:srgbClr val="FF0000"/>
                </a:solidFill>
                <a:latin typeface="Times New Roman" pitchFamily="18" charset="0"/>
                <a:cs typeface="Times New Roman" pitchFamily="18" charset="0"/>
              </a:rPr>
              <a:t>150 </a:t>
            </a:r>
            <a:r>
              <a:rPr lang="ru-RU" sz="2800" b="1" u="sng" dirty="0">
                <a:solidFill>
                  <a:srgbClr val="FF0000"/>
                </a:solidFill>
                <a:latin typeface="Times New Roman" pitchFamily="18" charset="0"/>
                <a:cs typeface="Times New Roman" pitchFamily="18" charset="0"/>
              </a:rPr>
              <a:t>000/</a:t>
            </a:r>
            <a:r>
              <a:rPr lang="ru-RU" sz="2800" b="1" u="sng" dirty="0" err="1">
                <a:solidFill>
                  <a:srgbClr val="FF0000"/>
                </a:solidFill>
                <a:latin typeface="Times New Roman" pitchFamily="18" charset="0"/>
                <a:cs typeface="Times New Roman" pitchFamily="18" charset="0"/>
              </a:rPr>
              <a:t>мкл</a:t>
            </a:r>
            <a:endParaRPr kumimoji="0" lang="ru-RU" sz="2800" b="1"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00968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142875"/>
            <a:ext cx="7772400" cy="1143000"/>
          </a:xfrm>
        </p:spPr>
        <p:txBody>
          <a:bodyPr>
            <a:normAutofit/>
          </a:bodyPr>
          <a:lstStyle/>
          <a:p>
            <a:pPr algn="ctr">
              <a:defRPr/>
            </a:pPr>
            <a:r>
              <a:rPr lang="ru-RU" sz="3200" b="1" dirty="0" smtClean="0">
                <a:solidFill>
                  <a:srgbClr val="FF0000"/>
                </a:solidFill>
                <a:latin typeface="Times New Roman" panose="02020603050405020304" pitchFamily="18" charset="0"/>
                <a:cs typeface="Times New Roman" panose="02020603050405020304" pitchFamily="18" charset="0"/>
              </a:rPr>
              <a:t>Историческая справка</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714348" y="2132856"/>
            <a:ext cx="7772400" cy="3767870"/>
          </a:xfrm>
        </p:spPr>
        <p:txBody>
          <a:bodyPr/>
          <a:lstStyle/>
          <a:p>
            <a:pPr>
              <a:defRPr/>
            </a:pPr>
            <a:r>
              <a:rPr lang="ru-RU" sz="2800" dirty="0" smtClean="0">
                <a:solidFill>
                  <a:srgbClr val="0070C0"/>
                </a:solidFill>
                <a:latin typeface="Times New Roman" panose="02020603050405020304" pitchFamily="18" charset="0"/>
                <a:cs typeface="Times New Roman" panose="02020603050405020304" pitchFamily="18" charset="0"/>
              </a:rPr>
              <a:t>Симптомы </a:t>
            </a:r>
            <a:r>
              <a:rPr lang="ru-RU" sz="2800" dirty="0" smtClean="0">
                <a:solidFill>
                  <a:srgbClr val="FF0000"/>
                </a:solidFill>
                <a:latin typeface="Times New Roman" panose="02020603050405020304" pitchFamily="18" charset="0"/>
                <a:cs typeface="Times New Roman" panose="02020603050405020304" pitchFamily="18" charset="0"/>
              </a:rPr>
              <a:t>ТП</a:t>
            </a:r>
            <a:r>
              <a:rPr lang="ru-RU" sz="2800" dirty="0" smtClean="0">
                <a:solidFill>
                  <a:srgbClr val="0070C0"/>
                </a:solidFill>
                <a:latin typeface="Times New Roman" panose="02020603050405020304" pitchFamily="18" charset="0"/>
                <a:cs typeface="Times New Roman" panose="02020603050405020304" pitchFamily="18" charset="0"/>
              </a:rPr>
              <a:t> описаны ещё Гиппократом</a:t>
            </a:r>
          </a:p>
          <a:p>
            <a:pPr>
              <a:defRPr/>
            </a:pPr>
            <a:r>
              <a:rPr lang="ru-RU" sz="2800" dirty="0" smtClean="0">
                <a:solidFill>
                  <a:srgbClr val="0070C0"/>
                </a:solidFill>
                <a:latin typeface="Times New Roman" panose="02020603050405020304" pitchFamily="18" charset="0"/>
                <a:cs typeface="Times New Roman" panose="02020603050405020304" pitchFamily="18" charset="0"/>
              </a:rPr>
              <a:t>В 1735 году </a:t>
            </a:r>
            <a:r>
              <a:rPr lang="en-US" sz="2800" dirty="0" err="1" smtClean="0">
                <a:solidFill>
                  <a:srgbClr val="0070C0"/>
                </a:solidFill>
                <a:latin typeface="Times New Roman" panose="02020603050405020304" pitchFamily="18" charset="0"/>
                <a:cs typeface="Times New Roman" panose="02020603050405020304" pitchFamily="18" charset="0"/>
              </a:rPr>
              <a:t>Werlhof</a:t>
            </a:r>
            <a:r>
              <a:rPr lang="en-US" sz="2800" dirty="0" smtClean="0">
                <a:solidFill>
                  <a:srgbClr val="0070C0"/>
                </a:solidFill>
                <a:latin typeface="Times New Roman" panose="02020603050405020304" pitchFamily="18" charset="0"/>
                <a:cs typeface="Times New Roman" panose="02020603050405020304" pitchFamily="18" charset="0"/>
              </a:rPr>
              <a:t> </a:t>
            </a:r>
            <a:r>
              <a:rPr lang="ru-RU" sz="2800" dirty="0" smtClean="0">
                <a:solidFill>
                  <a:srgbClr val="0070C0"/>
                </a:solidFill>
                <a:latin typeface="Times New Roman" panose="02020603050405020304" pitchFamily="18" charset="0"/>
                <a:cs typeface="Times New Roman" panose="02020603050405020304" pitchFamily="18" charset="0"/>
              </a:rPr>
              <a:t> описал «болезнь пятнистых геморрагий» у молодых женщин</a:t>
            </a:r>
          </a:p>
          <a:p>
            <a:pPr>
              <a:defRPr/>
            </a:pPr>
            <a:r>
              <a:rPr lang="ru-RU" sz="2800" dirty="0" smtClean="0">
                <a:solidFill>
                  <a:srgbClr val="0070C0"/>
                </a:solidFill>
                <a:latin typeface="Times New Roman" panose="02020603050405020304" pitchFamily="18" charset="0"/>
                <a:cs typeface="Times New Roman" panose="02020603050405020304" pitchFamily="18" charset="0"/>
              </a:rPr>
              <a:t>В 1885 году выяснена причина геморрагий-уменьшение количества тромбоцитов в крови</a:t>
            </a:r>
          </a:p>
          <a:p>
            <a:pPr>
              <a:defRPr/>
            </a:pPr>
            <a:r>
              <a:rPr lang="ru-RU" sz="2800" dirty="0" smtClean="0">
                <a:solidFill>
                  <a:srgbClr val="0070C0"/>
                </a:solidFill>
                <a:latin typeface="Times New Roman" panose="02020603050405020304" pitchFamily="18" charset="0"/>
                <a:cs typeface="Times New Roman" panose="02020603050405020304" pitchFamily="18" charset="0"/>
              </a:rPr>
              <a:t>Терапия??? </a:t>
            </a:r>
            <a:r>
              <a:rPr lang="ru-RU" sz="2800" dirty="0" err="1" smtClean="0">
                <a:solidFill>
                  <a:srgbClr val="0070C0"/>
                </a:solidFill>
                <a:latin typeface="Times New Roman" panose="02020603050405020304" pitchFamily="18" charset="0"/>
                <a:cs typeface="Times New Roman" panose="02020603050405020304" pitchFamily="18" charset="0"/>
              </a:rPr>
              <a:t>Элексир</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К</a:t>
            </a:r>
            <a:r>
              <a:rPr lang="ru-RU" sz="2800" dirty="0" err="1" smtClean="0">
                <a:solidFill>
                  <a:srgbClr val="0070C0"/>
                </a:solidFill>
                <a:latin typeface="Times New Roman" panose="02020603050405020304" pitchFamily="18" charset="0"/>
                <a:cs typeface="Times New Roman" panose="02020603050405020304" pitchFamily="18" charset="0"/>
              </a:rPr>
              <a:t>хамера</a:t>
            </a:r>
            <a:endParaRPr lang="ru-RU" sz="2800" dirty="0">
              <a:solidFill>
                <a:srgbClr val="0070C0"/>
              </a:solidFill>
              <a:latin typeface="Times New Roman" panose="02020603050405020304" pitchFamily="18" charset="0"/>
              <a:cs typeface="Times New Roman" panose="02020603050405020304" pitchFamily="18" charset="0"/>
            </a:endParaRPr>
          </a:p>
        </p:txBody>
      </p:sp>
      <p:sp>
        <p:nvSpPr>
          <p:cNvPr id="5124" name="Номер слайда 3"/>
          <p:cNvSpPr>
            <a:spLocks noGrp="1"/>
          </p:cNvSpPr>
          <p:nvPr>
            <p:ph type="sldNum" sz="quarter" idx="12"/>
          </p:nvPr>
        </p:nvSpPr>
        <p:spPr>
          <a:noFill/>
        </p:spPr>
        <p:txBody>
          <a:bodyPr/>
          <a:lstStyle/>
          <a:p>
            <a:fld id="{9CCFCFA6-A0D6-4051-A06D-7913B1DD12C7}" type="slidenum">
              <a:rPr lang="ru-RU" smtClean="0"/>
              <a:pPr/>
              <a:t>24</a:t>
            </a:fld>
            <a:endParaRPr lang="ru-RU" smtClean="0"/>
          </a:p>
        </p:txBody>
      </p:sp>
    </p:spTree>
    <p:extLst>
      <p:ext uri="{BB962C8B-B14F-4D97-AF65-F5344CB8AC3E}">
        <p14:creationId xmlns="" xmlns:p14="http://schemas.microsoft.com/office/powerpoint/2010/main" val="2533967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UT0003"/>
          <p:cNvPicPr>
            <a:picLocks noChangeAspect="1" noChangeArrowheads="1"/>
          </p:cNvPicPr>
          <p:nvPr/>
        </p:nvPicPr>
        <p:blipFill>
          <a:blip r:embed="rId2"/>
          <a:srcRect/>
          <a:stretch>
            <a:fillRect/>
          </a:stretch>
        </p:blipFill>
        <p:spPr bwMode="auto">
          <a:xfrm>
            <a:off x="787400" y="1706563"/>
            <a:ext cx="4764088" cy="4570412"/>
          </a:xfrm>
          <a:prstGeom prst="rect">
            <a:avLst/>
          </a:prstGeom>
          <a:noFill/>
          <a:ln w="9525">
            <a:noFill/>
            <a:miter lim="800000"/>
            <a:headEnd/>
            <a:tailEnd/>
          </a:ln>
        </p:spPr>
      </p:pic>
      <p:sp>
        <p:nvSpPr>
          <p:cNvPr id="18435" name="Text Box 3"/>
          <p:cNvSpPr txBox="1">
            <a:spLocks noChangeArrowheads="1"/>
          </p:cNvSpPr>
          <p:nvPr/>
        </p:nvSpPr>
        <p:spPr bwMode="auto">
          <a:xfrm>
            <a:off x="1187450" y="6384925"/>
            <a:ext cx="5111750" cy="396875"/>
          </a:xfrm>
          <a:prstGeom prst="rect">
            <a:avLst/>
          </a:prstGeom>
          <a:solidFill>
            <a:schemeClr val="accent2"/>
          </a:solidFill>
          <a:ln w="9525">
            <a:noFill/>
            <a:miter lim="800000"/>
            <a:headEnd/>
            <a:tailEnd/>
          </a:ln>
        </p:spPr>
        <p:txBody>
          <a:bodyPr>
            <a:spAutoFit/>
          </a:bodyPr>
          <a:lstStyle/>
          <a:p>
            <a:pPr eaLnBrk="0" hangingPunct="0">
              <a:spcBef>
                <a:spcPct val="50000"/>
              </a:spcBef>
            </a:pPr>
            <a:r>
              <a:rPr kumimoji="0" lang="en-US" sz="2000" b="1" dirty="0">
                <a:solidFill>
                  <a:srgbClr val="FFFF00"/>
                </a:solidFill>
                <a:latin typeface="Times New Roman" pitchFamily="18" charset="0"/>
                <a:ea typeface="MS PGothic" pitchFamily="34" charset="-128"/>
              </a:rPr>
              <a:t>Harrington et al, J Lab </a:t>
            </a:r>
            <a:r>
              <a:rPr kumimoji="0" lang="en-US" sz="2000" b="1" dirty="0" err="1">
                <a:solidFill>
                  <a:srgbClr val="FFFF00"/>
                </a:solidFill>
                <a:latin typeface="Times New Roman" pitchFamily="18" charset="0"/>
                <a:ea typeface="MS PGothic" pitchFamily="34" charset="-128"/>
              </a:rPr>
              <a:t>Clin</a:t>
            </a:r>
            <a:r>
              <a:rPr kumimoji="0" lang="en-US" sz="2000" b="1" dirty="0">
                <a:solidFill>
                  <a:srgbClr val="FFFF00"/>
                </a:solidFill>
                <a:latin typeface="Times New Roman" pitchFamily="18" charset="0"/>
                <a:ea typeface="MS PGothic" pitchFamily="34" charset="-128"/>
              </a:rPr>
              <a:t> Med 38:1, 1951</a:t>
            </a:r>
          </a:p>
        </p:txBody>
      </p:sp>
      <p:sp>
        <p:nvSpPr>
          <p:cNvPr id="18436" name="Rectangle 4"/>
          <p:cNvSpPr>
            <a:spLocks noChangeArrowheads="1"/>
          </p:cNvSpPr>
          <p:nvPr/>
        </p:nvSpPr>
        <p:spPr bwMode="auto">
          <a:xfrm>
            <a:off x="85725" y="1016000"/>
            <a:ext cx="936625" cy="503238"/>
          </a:xfrm>
          <a:prstGeom prst="rect">
            <a:avLst/>
          </a:prstGeom>
          <a:solidFill>
            <a:srgbClr val="CCFFFF"/>
          </a:solidFill>
          <a:ln w="9525">
            <a:solidFill>
              <a:srgbClr val="0000FF"/>
            </a:solidFill>
            <a:miter lim="800000"/>
            <a:headEnd/>
            <a:tailEnd/>
          </a:ln>
        </p:spPr>
        <p:txBody>
          <a:bodyPr wrap="none" anchor="ctr"/>
          <a:lstStyle/>
          <a:p>
            <a:pPr algn="ctr" eaLnBrk="0" hangingPunct="0"/>
            <a:r>
              <a:rPr kumimoji="0" lang="en-CA" b="1">
                <a:latin typeface="Times New Roman" pitchFamily="18" charset="0"/>
                <a:ea typeface="MS PGothic" pitchFamily="34" charset="-128"/>
              </a:rPr>
              <a:t>1951</a:t>
            </a:r>
            <a:endParaRPr kumimoji="0" lang="en-US" b="1">
              <a:latin typeface="Times New Roman" pitchFamily="18" charset="0"/>
              <a:ea typeface="MS PGothic" pitchFamily="34" charset="-128"/>
            </a:endParaRPr>
          </a:p>
        </p:txBody>
      </p:sp>
      <p:sp>
        <p:nvSpPr>
          <p:cNvPr id="18437" name="Rectangle 5"/>
          <p:cNvSpPr>
            <a:spLocks noChangeArrowheads="1"/>
          </p:cNvSpPr>
          <p:nvPr/>
        </p:nvSpPr>
        <p:spPr bwMode="auto">
          <a:xfrm>
            <a:off x="1435100" y="1020763"/>
            <a:ext cx="1152525" cy="404812"/>
          </a:xfrm>
          <a:prstGeom prst="rect">
            <a:avLst/>
          </a:prstGeom>
          <a:solidFill>
            <a:srgbClr val="CCECFF"/>
          </a:solidFill>
          <a:ln w="9525">
            <a:solidFill>
              <a:schemeClr val="tx1"/>
            </a:solidFill>
            <a:miter lim="800000"/>
            <a:headEnd/>
            <a:tailEnd/>
          </a:ln>
        </p:spPr>
        <p:txBody>
          <a:bodyPr wrap="none" anchor="ctr"/>
          <a:lstStyle/>
          <a:p>
            <a:pPr algn="ctr" eaLnBrk="0" hangingPunct="0"/>
            <a:r>
              <a:rPr kumimoji="0" lang="ru-RU" b="1">
                <a:solidFill>
                  <a:srgbClr val="FF3300"/>
                </a:solidFill>
                <a:latin typeface="Times New Roman" pitchFamily="18" charset="0"/>
              </a:rPr>
              <a:t>плазма</a:t>
            </a:r>
            <a:endParaRPr kumimoji="0" lang="en-US" b="1">
              <a:solidFill>
                <a:srgbClr val="FF3300"/>
              </a:solidFill>
              <a:latin typeface="Times New Roman" pitchFamily="18" charset="0"/>
            </a:endParaRPr>
          </a:p>
        </p:txBody>
      </p:sp>
      <p:sp>
        <p:nvSpPr>
          <p:cNvPr id="18438" name="Line 6"/>
          <p:cNvSpPr>
            <a:spLocks noChangeShapeType="1"/>
          </p:cNvSpPr>
          <p:nvPr/>
        </p:nvSpPr>
        <p:spPr bwMode="auto">
          <a:xfrm>
            <a:off x="1579563" y="1454150"/>
            <a:ext cx="0" cy="287338"/>
          </a:xfrm>
          <a:prstGeom prst="line">
            <a:avLst/>
          </a:prstGeom>
          <a:noFill/>
          <a:ln w="57150">
            <a:solidFill>
              <a:srgbClr val="FF3300"/>
            </a:solidFill>
            <a:round/>
            <a:headEnd/>
            <a:tailEnd type="triangle" w="med" len="med"/>
          </a:ln>
        </p:spPr>
        <p:txBody>
          <a:bodyPr/>
          <a:lstStyle/>
          <a:p>
            <a:endParaRPr lang="ru-RU"/>
          </a:p>
        </p:txBody>
      </p:sp>
      <p:pic>
        <p:nvPicPr>
          <p:cNvPr id="18439" name="Picture 7" descr="263"/>
          <p:cNvPicPr>
            <a:picLocks noChangeAspect="1" noChangeArrowheads="1"/>
          </p:cNvPicPr>
          <p:nvPr/>
        </p:nvPicPr>
        <p:blipFill>
          <a:blip r:embed="rId3"/>
          <a:srcRect/>
          <a:stretch>
            <a:fillRect/>
          </a:stretch>
        </p:blipFill>
        <p:spPr bwMode="auto">
          <a:xfrm>
            <a:off x="6229350" y="4070350"/>
            <a:ext cx="1695450" cy="2232025"/>
          </a:xfrm>
          <a:prstGeom prst="rect">
            <a:avLst/>
          </a:prstGeom>
          <a:noFill/>
          <a:ln w="9525">
            <a:noFill/>
            <a:miter lim="800000"/>
            <a:headEnd/>
            <a:tailEnd/>
          </a:ln>
        </p:spPr>
      </p:pic>
      <p:sp>
        <p:nvSpPr>
          <p:cNvPr id="18440" name="Text Box 8"/>
          <p:cNvSpPr txBox="1">
            <a:spLocks noChangeArrowheads="1"/>
          </p:cNvSpPr>
          <p:nvPr/>
        </p:nvSpPr>
        <p:spPr bwMode="auto">
          <a:xfrm>
            <a:off x="6442075" y="6326188"/>
            <a:ext cx="1371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kumimoji="0" lang="en-US" sz="1600" dirty="0">
                <a:latin typeface="Times New Roman" pitchFamily="18" charset="0"/>
                <a:ea typeface="MS PGothic" pitchFamily="34" charset="-128"/>
              </a:rPr>
              <a:t>Carl V Moore</a:t>
            </a:r>
          </a:p>
        </p:txBody>
      </p:sp>
      <p:sp>
        <p:nvSpPr>
          <p:cNvPr id="18441" name="Rectangle 9"/>
          <p:cNvSpPr>
            <a:spLocks noChangeArrowheads="1"/>
          </p:cNvSpPr>
          <p:nvPr/>
        </p:nvSpPr>
        <p:spPr bwMode="auto">
          <a:xfrm>
            <a:off x="0" y="122238"/>
            <a:ext cx="9144000" cy="639762"/>
          </a:xfrm>
          <a:prstGeom prst="rect">
            <a:avLst/>
          </a:prstGeom>
          <a:noFill/>
          <a:ln w="9525">
            <a:noFill/>
            <a:miter lim="800000"/>
            <a:headEnd/>
            <a:tailEnd/>
          </a:ln>
        </p:spPr>
        <p:txBody>
          <a:bodyPr anchor="ctr"/>
          <a:lstStyle/>
          <a:p>
            <a:pPr eaLnBrk="0" hangingPunct="0"/>
            <a:r>
              <a:rPr kumimoji="0" lang="ru-RU" sz="1500" b="1" dirty="0">
                <a:latin typeface="Times New Roman" panose="02020603050405020304" pitchFamily="18" charset="0"/>
                <a:cs typeface="Times New Roman" panose="02020603050405020304" pitchFamily="18" charset="0"/>
              </a:rPr>
              <a:t>Пассивная передача ИТП с плазмой больного ИТП </a:t>
            </a:r>
            <a:r>
              <a:rPr kumimoji="0" lang="en-US" sz="1500" b="1" dirty="0">
                <a:latin typeface="Times New Roman" panose="02020603050405020304" pitchFamily="18" charset="0"/>
                <a:cs typeface="Times New Roman" panose="02020603050405020304" pitchFamily="18" charset="0"/>
              </a:rPr>
              <a:t/>
            </a:r>
            <a:br>
              <a:rPr kumimoji="0" lang="en-US" sz="1500" b="1" dirty="0">
                <a:latin typeface="Times New Roman" panose="02020603050405020304" pitchFamily="18" charset="0"/>
                <a:cs typeface="Times New Roman" panose="02020603050405020304" pitchFamily="18" charset="0"/>
              </a:rPr>
            </a:br>
            <a:r>
              <a:rPr kumimoji="0" lang="ru-RU" sz="1500" b="1" dirty="0">
                <a:latin typeface="Times New Roman" panose="02020603050405020304" pitchFamily="18" charset="0"/>
                <a:cs typeface="Times New Roman" panose="02020603050405020304" pitchFamily="18" charset="0"/>
              </a:rPr>
              <a:t>(по </a:t>
            </a:r>
            <a:r>
              <a:rPr kumimoji="0" lang="en-US" sz="1500" b="1" dirty="0" err="1">
                <a:latin typeface="Times New Roman" panose="02020603050405020304" pitchFamily="18" charset="0"/>
                <a:cs typeface="Times New Roman" panose="02020603050405020304" pitchFamily="18" charset="0"/>
              </a:rPr>
              <a:t>R.Schwartz</a:t>
            </a:r>
            <a:r>
              <a:rPr kumimoji="0" lang="en-US" sz="1500" b="1" dirty="0">
                <a:latin typeface="Times New Roman" panose="02020603050405020304" pitchFamily="18" charset="0"/>
                <a:cs typeface="Times New Roman" panose="02020603050405020304" pitchFamily="18" charset="0"/>
              </a:rPr>
              <a:t>. ITP: From Agony to Agonist, NEJM 2007)</a:t>
            </a:r>
            <a:endParaRPr kumimoji="0" lang="it-IT" sz="1500" b="1" dirty="0">
              <a:latin typeface="Times New Roman" panose="02020603050405020304" pitchFamily="18" charset="0"/>
              <a:cs typeface="Times New Roman" panose="02020603050405020304" pitchFamily="18" charset="0"/>
            </a:endParaRPr>
          </a:p>
        </p:txBody>
      </p:sp>
      <p:pic>
        <p:nvPicPr>
          <p:cNvPr id="18442" name="Picture 10"/>
          <p:cNvPicPr>
            <a:picLocks noChangeAspect="1" noChangeArrowheads="1"/>
          </p:cNvPicPr>
          <p:nvPr/>
        </p:nvPicPr>
        <p:blipFill>
          <a:blip r:embed="rId4"/>
          <a:srcRect/>
          <a:stretch>
            <a:fillRect/>
          </a:stretch>
        </p:blipFill>
        <p:spPr bwMode="auto">
          <a:xfrm>
            <a:off x="5459413" y="1027113"/>
            <a:ext cx="3435350" cy="2984500"/>
          </a:xfrm>
          <a:prstGeom prst="rect">
            <a:avLst/>
          </a:prstGeom>
          <a:noFill/>
          <a:ln w="9525">
            <a:noFill/>
            <a:miter lim="800000"/>
            <a:headEnd/>
            <a:tailEnd/>
          </a:ln>
        </p:spPr>
      </p:pic>
    </p:spTree>
    <p:extLst>
      <p:ext uri="{BB962C8B-B14F-4D97-AF65-F5344CB8AC3E}">
        <p14:creationId xmlns="" xmlns:p14="http://schemas.microsoft.com/office/powerpoint/2010/main" val="2974878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7772400" cy="1143000"/>
          </a:xfrm>
        </p:spPr>
        <p:txBody>
          <a:bodyPr/>
          <a:lstStyle/>
          <a:p>
            <a:pPr algn="ctr">
              <a:defRPr/>
            </a:pPr>
            <a:r>
              <a:rPr lang="ru-RU" sz="3200" b="1" dirty="0" smtClean="0">
                <a:solidFill>
                  <a:srgbClr val="FF0000"/>
                </a:solidFill>
                <a:latin typeface="Times New Roman" pitchFamily="18" charset="0"/>
                <a:cs typeface="Times New Roman" pitchFamily="18" charset="0"/>
              </a:rPr>
              <a:t>Эпидемиология</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827584" y="1844824"/>
            <a:ext cx="7772400" cy="4114800"/>
          </a:xfrm>
        </p:spPr>
        <p:txBody>
          <a:bodyPr>
            <a:normAutofit fontScale="92500" lnSpcReduction="20000"/>
          </a:bodyPr>
          <a:lstStyle/>
          <a:p>
            <a:pPr>
              <a:defRPr/>
            </a:pPr>
            <a:endParaRPr lang="ru-RU" sz="2400" dirty="0" smtClean="0">
              <a:solidFill>
                <a:srgbClr val="0070C0"/>
              </a:solidFill>
              <a:latin typeface="Times New Roman" panose="02020603050405020304" pitchFamily="18" charset="0"/>
              <a:cs typeface="Times New Roman" panose="02020603050405020304" pitchFamily="18" charset="0"/>
            </a:endParaRPr>
          </a:p>
          <a:p>
            <a:pPr marL="0" indent="0">
              <a:lnSpc>
                <a:spcPct val="120000"/>
              </a:lnSpc>
              <a:buNone/>
              <a:defRPr/>
            </a:pPr>
            <a:r>
              <a:rPr lang="ru-RU" sz="2400" dirty="0" smtClean="0">
                <a:solidFill>
                  <a:srgbClr val="0070C0"/>
                </a:solidFill>
                <a:latin typeface="Times New Roman" panose="02020603050405020304" pitchFamily="18" charset="0"/>
                <a:cs typeface="Times New Roman" panose="02020603050405020304" pitchFamily="18" charset="0"/>
              </a:rPr>
              <a:t>Истинная заболеваемость у детей не установлена, т.к. ИТП часто течёт </a:t>
            </a:r>
            <a:r>
              <a:rPr lang="ru-RU" sz="2400" dirty="0" err="1" smtClean="0">
                <a:solidFill>
                  <a:srgbClr val="0070C0"/>
                </a:solidFill>
                <a:latin typeface="Times New Roman" panose="02020603050405020304" pitchFamily="18" charset="0"/>
                <a:cs typeface="Times New Roman" panose="02020603050405020304" pitchFamily="18" charset="0"/>
              </a:rPr>
              <a:t>транзиторно</a:t>
            </a:r>
            <a:r>
              <a:rPr lang="ru-RU" altLang="ru-RU" sz="2400" dirty="0">
                <a:solidFill>
                  <a:srgbClr val="0070C0"/>
                </a:solidFill>
                <a:latin typeface="Times New Roman" panose="02020603050405020304" pitchFamily="18" charset="0"/>
                <a:cs typeface="Times New Roman" panose="02020603050405020304" pitchFamily="18" charset="0"/>
              </a:rPr>
              <a:t> </a:t>
            </a:r>
            <a:r>
              <a:rPr lang="ru-RU" altLang="ru-RU" sz="2400" dirty="0" smtClean="0">
                <a:solidFill>
                  <a:srgbClr val="0070C0"/>
                </a:solidFill>
                <a:latin typeface="Times New Roman" panose="02020603050405020304" pitchFamily="18" charset="0"/>
                <a:cs typeface="Times New Roman" panose="02020603050405020304" pitchFamily="18" charset="0"/>
              </a:rPr>
              <a:t>(около1,5-2 </a:t>
            </a:r>
            <a:r>
              <a:rPr lang="ru-RU" altLang="ru-RU" sz="2400" dirty="0">
                <a:solidFill>
                  <a:srgbClr val="0070C0"/>
                </a:solidFill>
                <a:latin typeface="Times New Roman" panose="02020603050405020304" pitchFamily="18" charset="0"/>
                <a:cs typeface="Times New Roman" panose="02020603050405020304" pitchFamily="18" charset="0"/>
              </a:rPr>
              <a:t>на 100000 детского </a:t>
            </a:r>
            <a:r>
              <a:rPr lang="ru-RU" altLang="ru-RU" sz="2400" dirty="0" smtClean="0">
                <a:solidFill>
                  <a:srgbClr val="0070C0"/>
                </a:solidFill>
                <a:latin typeface="Times New Roman" panose="02020603050405020304" pitchFamily="18" charset="0"/>
                <a:cs typeface="Times New Roman" panose="02020603050405020304" pitchFamily="18" charset="0"/>
              </a:rPr>
              <a:t>населения)</a:t>
            </a:r>
            <a:endParaRPr lang="ru-RU" sz="2400" i="1" dirty="0" smtClean="0">
              <a:solidFill>
                <a:srgbClr val="0070C0"/>
              </a:solidFill>
              <a:latin typeface="Times New Roman" panose="02020603050405020304" pitchFamily="18" charset="0"/>
              <a:cs typeface="Times New Roman" panose="02020603050405020304" pitchFamily="18" charset="0"/>
            </a:endParaRPr>
          </a:p>
          <a:p>
            <a:pPr marL="0" indent="0">
              <a:lnSpc>
                <a:spcPct val="120000"/>
              </a:lnSpc>
              <a:buNone/>
              <a:defRPr/>
            </a:pPr>
            <a:r>
              <a:rPr lang="ru-RU" sz="2400" b="1" i="1" dirty="0" smtClean="0">
                <a:solidFill>
                  <a:srgbClr val="0070C0"/>
                </a:solidFill>
                <a:latin typeface="Times New Roman" panose="02020603050405020304" pitchFamily="18" charset="0"/>
                <a:cs typeface="Times New Roman" panose="02020603050405020304" pitchFamily="18" charset="0"/>
              </a:rPr>
              <a:t>Красноярский край 10-15 случаев  в год </a:t>
            </a:r>
          </a:p>
          <a:p>
            <a:pPr marL="0" indent="0">
              <a:lnSpc>
                <a:spcPct val="120000"/>
              </a:lnSpc>
              <a:buNone/>
              <a:defRPr/>
            </a:pPr>
            <a:r>
              <a:rPr lang="ru-RU" sz="2400" dirty="0" smtClean="0">
                <a:solidFill>
                  <a:srgbClr val="0070C0"/>
                </a:solidFill>
                <a:latin typeface="Times New Roman" panose="02020603050405020304" pitchFamily="18" charset="0"/>
                <a:cs typeface="Times New Roman" panose="02020603050405020304" pitchFamily="18" charset="0"/>
              </a:rPr>
              <a:t>В 40% случаев является причиной геморрагического синдрома</a:t>
            </a:r>
          </a:p>
          <a:p>
            <a:pPr marL="0" indent="0">
              <a:lnSpc>
                <a:spcPct val="120000"/>
              </a:lnSpc>
              <a:spcBef>
                <a:spcPct val="50000"/>
              </a:spcBef>
              <a:buClr>
                <a:srgbClr val="00FF00"/>
              </a:buClr>
              <a:buNone/>
            </a:pPr>
            <a:r>
              <a:rPr lang="ru-RU" altLang="ru-RU" sz="2400" dirty="0" smtClean="0">
                <a:solidFill>
                  <a:srgbClr val="0070C0"/>
                </a:solidFill>
                <a:latin typeface="Times New Roman" panose="02020603050405020304" pitchFamily="18" charset="0"/>
                <a:cs typeface="Times New Roman" panose="02020603050405020304" pitchFamily="18" charset="0"/>
              </a:rPr>
              <a:t>Болезнь </a:t>
            </a:r>
            <a:r>
              <a:rPr lang="ru-RU" altLang="ru-RU" sz="2400" dirty="0">
                <a:solidFill>
                  <a:srgbClr val="0070C0"/>
                </a:solidFill>
                <a:latin typeface="Times New Roman" panose="02020603050405020304" pitchFamily="18" charset="0"/>
                <a:cs typeface="Times New Roman" panose="02020603050405020304" pitchFamily="18" charset="0"/>
              </a:rPr>
              <a:t>может возникать в любом возрасте, но чаще в </a:t>
            </a:r>
            <a:r>
              <a:rPr lang="ru-RU" altLang="ru-RU" sz="2400" dirty="0" err="1">
                <a:solidFill>
                  <a:srgbClr val="0070C0"/>
                </a:solidFill>
                <a:latin typeface="Times New Roman" panose="02020603050405020304" pitchFamily="18" charset="0"/>
                <a:cs typeface="Times New Roman" panose="02020603050405020304" pitchFamily="18" charset="0"/>
              </a:rPr>
              <a:t>преддошкольном</a:t>
            </a:r>
            <a:r>
              <a:rPr lang="ru-RU" altLang="ru-RU" sz="2400" dirty="0">
                <a:solidFill>
                  <a:srgbClr val="0070C0"/>
                </a:solidFill>
                <a:latin typeface="Times New Roman" panose="02020603050405020304" pitchFamily="18" charset="0"/>
                <a:cs typeface="Times New Roman" panose="02020603050405020304" pitchFamily="18" charset="0"/>
              </a:rPr>
              <a:t> и школьном. </a:t>
            </a:r>
          </a:p>
          <a:p>
            <a:pPr marL="0" indent="0">
              <a:lnSpc>
                <a:spcPct val="120000"/>
              </a:lnSpc>
              <a:spcBef>
                <a:spcPct val="50000"/>
              </a:spcBef>
              <a:buClr>
                <a:srgbClr val="00FF00"/>
              </a:buClr>
              <a:buNone/>
            </a:pPr>
            <a:r>
              <a:rPr lang="ru-RU" altLang="ru-RU" sz="2400" dirty="0">
                <a:solidFill>
                  <a:srgbClr val="0070C0"/>
                </a:solidFill>
                <a:latin typeface="Times New Roman" panose="02020603050405020304" pitchFamily="18" charset="0"/>
                <a:cs typeface="Times New Roman" panose="02020603050405020304" pitchFamily="18" charset="0"/>
              </a:rPr>
              <a:t>После 10 лет выявляется отчетливое преобладание девочек, в 2-3 раза болеют чаще мальчиков. </a:t>
            </a:r>
          </a:p>
          <a:p>
            <a:pPr>
              <a:defRPr/>
            </a:pPr>
            <a:endParaRPr lang="ru-RU" sz="2400" dirty="0">
              <a:solidFill>
                <a:srgbClr val="0070C0"/>
              </a:solidFill>
              <a:latin typeface="Times New Roman" panose="02020603050405020304" pitchFamily="18" charset="0"/>
              <a:cs typeface="Times New Roman" panose="02020603050405020304" pitchFamily="18" charset="0"/>
            </a:endParaRPr>
          </a:p>
        </p:txBody>
      </p:sp>
      <p:sp>
        <p:nvSpPr>
          <p:cNvPr id="16388" name="Номер слайда 3"/>
          <p:cNvSpPr>
            <a:spLocks noGrp="1"/>
          </p:cNvSpPr>
          <p:nvPr>
            <p:ph type="sldNum" sz="quarter" idx="12"/>
          </p:nvPr>
        </p:nvSpPr>
        <p:spPr>
          <a:noFill/>
        </p:spPr>
        <p:txBody>
          <a:bodyPr/>
          <a:lstStyle/>
          <a:p>
            <a:fld id="{39349B23-B86D-42FA-8EE4-4AC996086C80}" type="slidenum">
              <a:rPr lang="ru-RU" smtClean="0"/>
              <a:pPr/>
              <a:t>26</a:t>
            </a:fld>
            <a:endParaRPr lang="ru-RU" smtClean="0"/>
          </a:p>
        </p:txBody>
      </p:sp>
    </p:spTree>
    <p:extLst>
      <p:ext uri="{BB962C8B-B14F-4D97-AF65-F5344CB8AC3E}">
        <p14:creationId xmlns="" xmlns:p14="http://schemas.microsoft.com/office/powerpoint/2010/main" val="3776388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0" y="177800"/>
            <a:ext cx="9144000" cy="5644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0000"/>
              </a:lnSpc>
            </a:pPr>
            <a:r>
              <a:rPr lang="ru-RU" altLang="ru-RU" sz="2800" b="1" dirty="0" smtClean="0">
                <a:solidFill>
                  <a:srgbClr val="FF0000"/>
                </a:solidFill>
                <a:latin typeface="Times New Roman" panose="02020603050405020304" pitchFamily="18" charset="0"/>
                <a:cs typeface="Times New Roman" panose="02020603050405020304" pitchFamily="18" charset="0"/>
              </a:rPr>
              <a:t>формы ИТП</a:t>
            </a:r>
            <a:r>
              <a:rPr lang="ru-RU" altLang="ru-RU" sz="2000" b="1" dirty="0" smtClean="0">
                <a:solidFill>
                  <a:srgbClr val="0070C0"/>
                </a:solidFill>
                <a:latin typeface="Times New Roman" panose="02020603050405020304" pitchFamily="18" charset="0"/>
                <a:cs typeface="Times New Roman" panose="02020603050405020304" pitchFamily="18" charset="0"/>
              </a:rPr>
              <a:t>  </a:t>
            </a:r>
            <a:endParaRPr lang="ru-RU" altLang="ru-RU" sz="2000" b="1" dirty="0">
              <a:solidFill>
                <a:srgbClr val="0070C0"/>
              </a:solidFill>
              <a:latin typeface="Times New Roman" panose="02020603050405020304" pitchFamily="18" charset="0"/>
              <a:cs typeface="Times New Roman" panose="02020603050405020304" pitchFamily="18" charset="0"/>
            </a:endParaRPr>
          </a:p>
          <a:p>
            <a:pPr eaLnBrk="1" hangingPunct="1">
              <a:lnSpc>
                <a:spcPct val="110000"/>
              </a:lnSpc>
            </a:pPr>
            <a:endParaRPr lang="en-US" altLang="ru-RU" sz="2000" b="1" dirty="0">
              <a:solidFill>
                <a:srgbClr val="0070C0"/>
              </a:solidFill>
              <a:latin typeface="Times New Roman" panose="02020603050405020304" pitchFamily="18" charset="0"/>
              <a:cs typeface="Times New Roman" panose="02020603050405020304" pitchFamily="18" charset="0"/>
            </a:endParaRPr>
          </a:p>
          <a:p>
            <a:pPr eaLnBrk="1" hangingPunct="1">
              <a:lnSpc>
                <a:spcPct val="30000"/>
              </a:lnSpc>
            </a:pPr>
            <a:endParaRPr lang="ru-RU" altLang="ru-RU" sz="2000" b="1" dirty="0">
              <a:solidFill>
                <a:srgbClr val="0070C0"/>
              </a:solidFill>
              <a:latin typeface="Times New Roman" panose="02020603050405020304" pitchFamily="18" charset="0"/>
              <a:cs typeface="Times New Roman" panose="02020603050405020304" pitchFamily="18" charset="0"/>
            </a:endParaRPr>
          </a:p>
          <a:p>
            <a:pPr eaLnBrk="1" hangingPunct="1">
              <a:lnSpc>
                <a:spcPct val="110000"/>
              </a:lnSpc>
            </a:pPr>
            <a:r>
              <a:rPr lang="ru-RU" altLang="ru-RU" sz="2000" i="1" dirty="0" smtClean="0">
                <a:solidFill>
                  <a:srgbClr val="0070C0"/>
                </a:solidFill>
                <a:latin typeface="Times New Roman" panose="02020603050405020304" pitchFamily="18" charset="0"/>
                <a:cs typeface="Times New Roman" panose="02020603050405020304" pitchFamily="18" charset="0"/>
              </a:rPr>
              <a:t> </a:t>
            </a:r>
            <a:r>
              <a:rPr lang="ru-RU" altLang="ru-RU" sz="2000" b="1" i="1" dirty="0">
                <a:solidFill>
                  <a:srgbClr val="0070C0"/>
                </a:solidFill>
                <a:latin typeface="Times New Roman" panose="02020603050405020304" pitchFamily="18" charset="0"/>
                <a:cs typeface="Times New Roman" panose="02020603050405020304" pitchFamily="18" charset="0"/>
              </a:rPr>
              <a:t>- </a:t>
            </a:r>
            <a:r>
              <a:rPr lang="ru-RU" altLang="ru-RU" sz="2000" b="1" i="1" dirty="0" err="1">
                <a:solidFill>
                  <a:srgbClr val="0070C0"/>
                </a:solidFill>
                <a:latin typeface="Times New Roman" panose="02020603050405020304" pitchFamily="18" charset="0"/>
                <a:cs typeface="Times New Roman" panose="02020603050405020304" pitchFamily="18" charset="0"/>
              </a:rPr>
              <a:t>Изоиммунная</a:t>
            </a:r>
            <a:r>
              <a:rPr lang="ru-RU" altLang="ru-RU" sz="2000" b="1" i="1" dirty="0">
                <a:solidFill>
                  <a:srgbClr val="0070C0"/>
                </a:solidFill>
                <a:latin typeface="Times New Roman" panose="02020603050405020304" pitchFamily="18" charset="0"/>
                <a:cs typeface="Times New Roman" panose="02020603050405020304" pitchFamily="18" charset="0"/>
              </a:rPr>
              <a:t> \</a:t>
            </a:r>
            <a:r>
              <a:rPr lang="ru-RU" altLang="ru-RU" sz="2000" b="1" i="1" dirty="0" err="1">
                <a:solidFill>
                  <a:srgbClr val="0070C0"/>
                </a:solidFill>
                <a:latin typeface="Times New Roman" panose="02020603050405020304" pitchFamily="18" charset="0"/>
                <a:cs typeface="Times New Roman" panose="02020603050405020304" pitchFamily="18" charset="0"/>
              </a:rPr>
              <a:t>аллоиммунная</a:t>
            </a:r>
            <a:r>
              <a:rPr lang="ru-RU" altLang="ru-RU" sz="2000" b="1" i="1" dirty="0">
                <a:solidFill>
                  <a:srgbClr val="0070C0"/>
                </a:solidFill>
                <a:latin typeface="Times New Roman" panose="02020603050405020304" pitchFamily="18" charset="0"/>
                <a:cs typeface="Times New Roman" panose="02020603050405020304" pitchFamily="18" charset="0"/>
              </a:rPr>
              <a:t>\ форма.</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dirty="0" smtClean="0">
                <a:solidFill>
                  <a:srgbClr val="0070C0"/>
                </a:solidFill>
                <a:latin typeface="Times New Roman" panose="02020603050405020304" pitchFamily="18" charset="0"/>
                <a:cs typeface="Times New Roman" panose="02020603050405020304" pitchFamily="18" charset="0"/>
              </a:rPr>
              <a:t>(схожа с ГБН)</a:t>
            </a:r>
            <a:endParaRPr lang="en-US" altLang="ru-RU" sz="2000" b="1" dirty="0">
              <a:solidFill>
                <a:srgbClr val="0070C0"/>
              </a:solidFill>
              <a:latin typeface="Times New Roman" panose="02020603050405020304" pitchFamily="18" charset="0"/>
              <a:cs typeface="Times New Roman" panose="02020603050405020304" pitchFamily="18" charset="0"/>
            </a:endParaRPr>
          </a:p>
          <a:p>
            <a:pPr eaLnBrk="1" hangingPunct="1">
              <a:lnSpc>
                <a:spcPct val="140000"/>
              </a:lnSpc>
            </a:pPr>
            <a:r>
              <a:rPr lang="ru-RU" altLang="ru-RU" sz="2000" dirty="0" smtClean="0">
                <a:solidFill>
                  <a:srgbClr val="0070C0"/>
                </a:solidFill>
                <a:latin typeface="Times New Roman" panose="02020603050405020304" pitchFamily="18" charset="0"/>
                <a:cs typeface="Times New Roman" panose="02020603050405020304" pitchFamily="18" charset="0"/>
              </a:rPr>
              <a:t> </a:t>
            </a:r>
            <a:r>
              <a:rPr lang="ru-RU" altLang="ru-RU" sz="2000" dirty="0">
                <a:solidFill>
                  <a:srgbClr val="0070C0"/>
                </a:solidFill>
                <a:latin typeface="Times New Roman" panose="02020603050405020304" pitchFamily="18" charset="0"/>
                <a:cs typeface="Times New Roman" panose="02020603050405020304" pitchFamily="18" charset="0"/>
              </a:rPr>
              <a:t>несовместимость и иммунологический конфликт касаются </a:t>
            </a:r>
            <a:r>
              <a:rPr lang="ru-RU" altLang="ru-RU" sz="2000" dirty="0" err="1">
                <a:solidFill>
                  <a:srgbClr val="0070C0"/>
                </a:solidFill>
                <a:latin typeface="Times New Roman" panose="02020603050405020304" pitchFamily="18" charset="0"/>
                <a:cs typeface="Times New Roman" panose="02020603050405020304" pitchFamily="18" charset="0"/>
              </a:rPr>
              <a:t>тромбоцитарных</a:t>
            </a:r>
            <a:r>
              <a:rPr lang="ru-RU" altLang="ru-RU" sz="2000" dirty="0">
                <a:solidFill>
                  <a:srgbClr val="0070C0"/>
                </a:solidFill>
                <a:latin typeface="Times New Roman" panose="02020603050405020304" pitchFamily="18" charset="0"/>
                <a:cs typeface="Times New Roman" panose="02020603050405020304" pitchFamily="18" charset="0"/>
              </a:rPr>
              <a:t> антигенов, полученных ребенком от отца и отсутствующих у матери. </a:t>
            </a:r>
          </a:p>
          <a:p>
            <a:pPr eaLnBrk="1" hangingPunct="1">
              <a:lnSpc>
                <a:spcPct val="140000"/>
              </a:lnSpc>
            </a:pPr>
            <a:r>
              <a:rPr lang="ru-RU" altLang="ru-RU" sz="2000" dirty="0">
                <a:solidFill>
                  <a:srgbClr val="0070C0"/>
                </a:solidFill>
                <a:latin typeface="Times New Roman" panose="02020603050405020304" pitchFamily="18" charset="0"/>
                <a:cs typeface="Times New Roman" panose="02020603050405020304" pitchFamily="18" charset="0"/>
              </a:rPr>
              <a:t>Обычно мать не имеет </a:t>
            </a:r>
            <a:r>
              <a:rPr lang="ru-RU" altLang="ru-RU" sz="2000" dirty="0" err="1">
                <a:solidFill>
                  <a:srgbClr val="0070C0"/>
                </a:solidFill>
                <a:latin typeface="Times New Roman" panose="02020603050405020304" pitchFamily="18" charset="0"/>
                <a:cs typeface="Times New Roman" panose="02020603050405020304" pitchFamily="18" charset="0"/>
              </a:rPr>
              <a:t>тромбоцитарного</a:t>
            </a:r>
            <a:r>
              <a:rPr lang="ru-RU" altLang="ru-RU" sz="2000" dirty="0">
                <a:solidFill>
                  <a:srgbClr val="0070C0"/>
                </a:solidFill>
                <a:latin typeface="Times New Roman" panose="02020603050405020304" pitchFamily="18" charset="0"/>
                <a:cs typeface="Times New Roman" panose="02020603050405020304" pitchFamily="18" charset="0"/>
              </a:rPr>
              <a:t> антигена PLAI \ в популяции таких людей 2-5%\, а у ребенка он есть.</a:t>
            </a:r>
          </a:p>
          <a:p>
            <a:pPr eaLnBrk="1" hangingPunct="1">
              <a:lnSpc>
                <a:spcPct val="140000"/>
              </a:lnSpc>
            </a:pPr>
            <a:r>
              <a:rPr lang="ru-RU" altLang="ru-RU" sz="2000" dirty="0">
                <a:solidFill>
                  <a:srgbClr val="0070C0"/>
                </a:solidFill>
                <a:latin typeface="Times New Roman" panose="02020603050405020304" pitchFamily="18" charset="0"/>
                <a:cs typeface="Times New Roman" panose="02020603050405020304" pitchFamily="18" charset="0"/>
              </a:rPr>
              <a:t>В сенсибилизированном организме матери появляются </a:t>
            </a:r>
            <a:r>
              <a:rPr lang="ru-RU" altLang="ru-RU" sz="2000" dirty="0" err="1">
                <a:solidFill>
                  <a:srgbClr val="0070C0"/>
                </a:solidFill>
                <a:latin typeface="Times New Roman" panose="02020603050405020304" pitchFamily="18" charset="0"/>
                <a:cs typeface="Times New Roman" panose="02020603050405020304" pitchFamily="18" charset="0"/>
              </a:rPr>
              <a:t>антитромбоцитарные</a:t>
            </a:r>
            <a:r>
              <a:rPr lang="ru-RU" altLang="ru-RU" sz="2000" dirty="0">
                <a:solidFill>
                  <a:srgbClr val="0070C0"/>
                </a:solidFill>
                <a:latin typeface="Times New Roman" panose="02020603050405020304" pitchFamily="18" charset="0"/>
                <a:cs typeface="Times New Roman" panose="02020603050405020304" pitchFamily="18" charset="0"/>
              </a:rPr>
              <a:t> </a:t>
            </a:r>
            <a:r>
              <a:rPr lang="ru-RU" altLang="ru-RU" sz="2000" dirty="0" smtClean="0">
                <a:solidFill>
                  <a:srgbClr val="0070C0"/>
                </a:solidFill>
                <a:latin typeface="Times New Roman" panose="02020603050405020304" pitchFamily="18" charset="0"/>
                <a:cs typeface="Times New Roman" panose="02020603050405020304" pitchFamily="18" charset="0"/>
              </a:rPr>
              <a:t>антитела, </a:t>
            </a:r>
            <a:r>
              <a:rPr lang="ru-RU" altLang="ru-RU" sz="2000" dirty="0">
                <a:solidFill>
                  <a:srgbClr val="0070C0"/>
                </a:solidFill>
                <a:latin typeface="Times New Roman" panose="02020603050405020304" pitchFamily="18" charset="0"/>
                <a:cs typeface="Times New Roman" panose="02020603050405020304" pitchFamily="18" charset="0"/>
              </a:rPr>
              <a:t>проникающие через плаценту матери и вызывающие </a:t>
            </a:r>
            <a:r>
              <a:rPr lang="ru-RU" altLang="ru-RU" sz="2000" dirty="0" err="1">
                <a:solidFill>
                  <a:srgbClr val="0070C0"/>
                </a:solidFill>
                <a:latin typeface="Times New Roman" panose="02020603050405020304" pitchFamily="18" charset="0"/>
                <a:cs typeface="Times New Roman" panose="02020603050405020304" pitchFamily="18" charset="0"/>
              </a:rPr>
              <a:t>тромбоцитолиз</a:t>
            </a:r>
            <a:r>
              <a:rPr lang="ru-RU" altLang="ru-RU" sz="2000" dirty="0">
                <a:solidFill>
                  <a:srgbClr val="0070C0"/>
                </a:solidFill>
                <a:latin typeface="Times New Roman" panose="02020603050405020304" pitchFamily="18" charset="0"/>
                <a:cs typeface="Times New Roman" panose="02020603050405020304" pitchFamily="18" charset="0"/>
              </a:rPr>
              <a:t> у плода. </a:t>
            </a:r>
          </a:p>
          <a:p>
            <a:pPr eaLnBrk="1" hangingPunct="1">
              <a:lnSpc>
                <a:spcPct val="140000"/>
              </a:lnSpc>
            </a:pPr>
            <a:r>
              <a:rPr lang="ru-RU" altLang="ru-RU" sz="2000" dirty="0" smtClean="0">
                <a:solidFill>
                  <a:srgbClr val="0070C0"/>
                </a:solidFill>
                <a:latin typeface="Times New Roman" panose="02020603050405020304" pitchFamily="18" charset="0"/>
                <a:cs typeface="Times New Roman" panose="02020603050405020304" pitchFamily="18" charset="0"/>
              </a:rPr>
              <a:t> </a:t>
            </a:r>
            <a:r>
              <a:rPr lang="ru-RU" altLang="ru-RU" sz="2000" dirty="0">
                <a:solidFill>
                  <a:srgbClr val="0070C0"/>
                </a:solidFill>
                <a:latin typeface="Times New Roman" panose="02020603050405020304" pitchFamily="18" charset="0"/>
                <a:cs typeface="Times New Roman" panose="02020603050405020304" pitchFamily="18" charset="0"/>
              </a:rPr>
              <a:t>встречается </a:t>
            </a:r>
            <a:r>
              <a:rPr lang="ru-RU" altLang="ru-RU" sz="2000" dirty="0" smtClean="0">
                <a:solidFill>
                  <a:srgbClr val="0070C0"/>
                </a:solidFill>
                <a:latin typeface="Times New Roman" panose="02020603050405020304" pitchFamily="18" charset="0"/>
                <a:cs typeface="Times New Roman" panose="02020603050405020304" pitchFamily="18" charset="0"/>
              </a:rPr>
              <a:t> </a:t>
            </a:r>
            <a:r>
              <a:rPr lang="ru-RU" altLang="ru-RU" sz="2000" dirty="0">
                <a:solidFill>
                  <a:srgbClr val="0070C0"/>
                </a:solidFill>
                <a:latin typeface="Times New Roman" panose="02020603050405020304" pitchFamily="18" charset="0"/>
                <a:cs typeface="Times New Roman" panose="02020603050405020304" pitchFamily="18" charset="0"/>
              </a:rPr>
              <a:t>1 /</a:t>
            </a:r>
            <a:r>
              <a:rPr lang="ru-RU" altLang="ru-RU" sz="2000" dirty="0" smtClean="0">
                <a:solidFill>
                  <a:srgbClr val="0070C0"/>
                </a:solidFill>
                <a:latin typeface="Times New Roman" panose="02020603050405020304" pitchFamily="18" charset="0"/>
                <a:cs typeface="Times New Roman" panose="02020603050405020304" pitchFamily="18" charset="0"/>
              </a:rPr>
              <a:t> </a:t>
            </a:r>
            <a:r>
              <a:rPr lang="ru-RU" altLang="ru-RU" sz="2000" dirty="0">
                <a:solidFill>
                  <a:srgbClr val="0070C0"/>
                </a:solidFill>
                <a:latin typeface="Times New Roman" panose="02020603050405020304" pitchFamily="18" charset="0"/>
                <a:cs typeface="Times New Roman" panose="02020603050405020304" pitchFamily="18" charset="0"/>
              </a:rPr>
              <a:t>5000-10000 новорожденных. </a:t>
            </a:r>
          </a:p>
          <a:p>
            <a:pPr eaLnBrk="1" hangingPunct="1">
              <a:lnSpc>
                <a:spcPct val="140000"/>
              </a:lnSpc>
            </a:pPr>
            <a:r>
              <a:rPr lang="ru-RU" altLang="ru-RU" sz="2000" dirty="0">
                <a:solidFill>
                  <a:srgbClr val="0070C0"/>
                </a:solidFill>
                <a:latin typeface="Times New Roman" panose="02020603050405020304" pitchFamily="18" charset="0"/>
                <a:cs typeface="Times New Roman" panose="02020603050405020304" pitchFamily="18" charset="0"/>
              </a:rPr>
              <a:t>В более старшем возрасте возможно возникновение этой формы </a:t>
            </a:r>
            <a:r>
              <a:rPr lang="ru-RU" altLang="ru-RU" sz="2000" dirty="0" smtClean="0">
                <a:solidFill>
                  <a:srgbClr val="0070C0"/>
                </a:solidFill>
                <a:latin typeface="Times New Roman" panose="02020603050405020304" pitchFamily="18" charset="0"/>
                <a:cs typeface="Times New Roman" panose="02020603050405020304" pitchFamily="18" charset="0"/>
              </a:rPr>
              <a:t>ИТП </a:t>
            </a:r>
            <a:r>
              <a:rPr lang="ru-RU" altLang="ru-RU" sz="2000" dirty="0">
                <a:solidFill>
                  <a:srgbClr val="0070C0"/>
                </a:solidFill>
                <a:latin typeface="Times New Roman" panose="02020603050405020304" pitchFamily="18" charset="0"/>
                <a:cs typeface="Times New Roman" panose="02020603050405020304" pitchFamily="18" charset="0"/>
              </a:rPr>
              <a:t>при гемотрансфузиях.</a:t>
            </a:r>
          </a:p>
        </p:txBody>
      </p:sp>
    </p:spTree>
    <p:extLst>
      <p:ext uri="{BB962C8B-B14F-4D97-AF65-F5344CB8AC3E}">
        <p14:creationId xmlns="" xmlns:p14="http://schemas.microsoft.com/office/powerpoint/2010/main" val="3492078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0" y="333375"/>
            <a:ext cx="9144000" cy="607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pPr>
            <a:r>
              <a:rPr lang="ru-RU" altLang="ru-RU" sz="2000" b="1" dirty="0" smtClean="0">
                <a:solidFill>
                  <a:srgbClr val="0070C0"/>
                </a:solidFill>
                <a:latin typeface="Times New Roman" panose="02020603050405020304" pitchFamily="18" charset="0"/>
                <a:cs typeface="Times New Roman" panose="02020603050405020304" pitchFamily="18" charset="0"/>
              </a:rPr>
              <a:t> </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i="1" dirty="0" err="1">
                <a:solidFill>
                  <a:srgbClr val="0070C0"/>
                </a:solidFill>
                <a:latin typeface="Times New Roman" panose="02020603050405020304" pitchFamily="18" charset="0"/>
                <a:cs typeface="Times New Roman" panose="02020603050405020304" pitchFamily="18" charset="0"/>
              </a:rPr>
              <a:t>Трансиммунная</a:t>
            </a:r>
            <a:r>
              <a:rPr lang="ru-RU" altLang="ru-RU" sz="2000" b="1" i="1" dirty="0">
                <a:solidFill>
                  <a:srgbClr val="0070C0"/>
                </a:solidFill>
                <a:latin typeface="Times New Roman" panose="02020603050405020304" pitchFamily="18" charset="0"/>
                <a:cs typeface="Times New Roman" panose="02020603050405020304" pitchFamily="18" charset="0"/>
              </a:rPr>
              <a:t> форма</a:t>
            </a:r>
            <a:r>
              <a:rPr lang="ru-RU" altLang="ru-RU" dirty="0">
                <a:solidFill>
                  <a:srgbClr val="0070C0"/>
                </a:solidFill>
                <a:latin typeface="Times New Roman" panose="02020603050405020304" pitchFamily="18" charset="0"/>
                <a:cs typeface="Times New Roman" panose="02020603050405020304" pitchFamily="18" charset="0"/>
              </a:rPr>
              <a:t>   </a:t>
            </a:r>
          </a:p>
          <a:p>
            <a:pPr eaLnBrk="1" hangingPunct="1">
              <a:lnSpc>
                <a:spcPct val="140000"/>
              </a:lnSpc>
            </a:pPr>
            <a:r>
              <a:rPr lang="ru-RU" altLang="ru-RU" sz="2000" dirty="0" err="1">
                <a:solidFill>
                  <a:srgbClr val="0070C0"/>
                </a:solidFill>
                <a:latin typeface="Times New Roman" panose="02020603050405020304" pitchFamily="18" charset="0"/>
                <a:cs typeface="Times New Roman" panose="02020603050405020304" pitchFamily="18" charset="0"/>
              </a:rPr>
              <a:t>антитромбоцитарные</a:t>
            </a:r>
            <a:r>
              <a:rPr lang="ru-RU" altLang="ru-RU" sz="2000" dirty="0">
                <a:solidFill>
                  <a:srgbClr val="0070C0"/>
                </a:solidFill>
                <a:latin typeface="Times New Roman" panose="02020603050405020304" pitchFamily="18" charset="0"/>
                <a:cs typeface="Times New Roman" panose="02020603050405020304" pitchFamily="18" charset="0"/>
              </a:rPr>
              <a:t> </a:t>
            </a:r>
            <a:r>
              <a:rPr lang="ru-RU" altLang="ru-RU" sz="2000" dirty="0" err="1">
                <a:solidFill>
                  <a:srgbClr val="0070C0"/>
                </a:solidFill>
                <a:latin typeface="Times New Roman" panose="02020603050405020304" pitchFamily="18" charset="0"/>
                <a:cs typeface="Times New Roman" panose="02020603050405020304" pitchFamily="18" charset="0"/>
              </a:rPr>
              <a:t>аутоантитела</a:t>
            </a:r>
            <a:r>
              <a:rPr lang="ru-RU" altLang="ru-RU" sz="2000" dirty="0">
                <a:solidFill>
                  <a:srgbClr val="0070C0"/>
                </a:solidFill>
                <a:latin typeface="Times New Roman" panose="02020603050405020304" pitchFamily="18" charset="0"/>
                <a:cs typeface="Times New Roman" panose="02020603050405020304" pitchFamily="18" charset="0"/>
              </a:rPr>
              <a:t> матери, больной ИТП, проникают через плаценту к плоду, вызывая у него ТП. </a:t>
            </a:r>
          </a:p>
          <a:p>
            <a:pPr eaLnBrk="1" hangingPunct="1">
              <a:lnSpc>
                <a:spcPct val="140000"/>
              </a:lnSpc>
            </a:pPr>
            <a:r>
              <a:rPr lang="ru-RU" altLang="ru-RU" sz="2000" dirty="0">
                <a:solidFill>
                  <a:srgbClr val="0070C0"/>
                </a:solidFill>
                <a:latin typeface="Times New Roman" panose="02020603050405020304" pitchFamily="18" charset="0"/>
                <a:cs typeface="Times New Roman" panose="02020603050405020304" pitchFamily="18" charset="0"/>
              </a:rPr>
              <a:t>Эта форма заболевания наблюдается у 30-50-% новорожденных, родившихся от матерей, страдающих ИТП.</a:t>
            </a:r>
          </a:p>
          <a:p>
            <a:pPr eaLnBrk="1" hangingPunct="1">
              <a:lnSpc>
                <a:spcPct val="140000"/>
              </a:lnSpc>
            </a:pPr>
            <a:endParaRPr lang="ru-RU" altLang="ru-RU" sz="2000" b="1" dirty="0">
              <a:solidFill>
                <a:srgbClr val="0070C0"/>
              </a:solidFill>
              <a:latin typeface="Times New Roman" panose="02020603050405020304" pitchFamily="18" charset="0"/>
              <a:cs typeface="Times New Roman" panose="02020603050405020304" pitchFamily="18" charset="0"/>
            </a:endParaRPr>
          </a:p>
          <a:p>
            <a:pPr eaLnBrk="1" hangingPunct="1">
              <a:lnSpc>
                <a:spcPct val="140000"/>
              </a:lnSpc>
            </a:pPr>
            <a:r>
              <a:rPr lang="ru-RU" altLang="ru-RU" sz="2000" b="1" dirty="0" smtClean="0">
                <a:solidFill>
                  <a:srgbClr val="0070C0"/>
                </a:solidFill>
                <a:latin typeface="Times New Roman" panose="02020603050405020304" pitchFamily="18" charset="0"/>
                <a:cs typeface="Times New Roman" panose="02020603050405020304" pitchFamily="18" charset="0"/>
              </a:rPr>
              <a:t> </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i="1" dirty="0" err="1">
                <a:solidFill>
                  <a:srgbClr val="0070C0"/>
                </a:solidFill>
                <a:latin typeface="Times New Roman" panose="02020603050405020304" pitchFamily="18" charset="0"/>
                <a:cs typeface="Times New Roman" panose="02020603050405020304" pitchFamily="18" charset="0"/>
              </a:rPr>
              <a:t>Гетероиммунная</a:t>
            </a:r>
            <a:r>
              <a:rPr lang="ru-RU" altLang="ru-RU" sz="2000" b="1" i="1" dirty="0">
                <a:solidFill>
                  <a:srgbClr val="0070C0"/>
                </a:solidFill>
                <a:latin typeface="Times New Roman" panose="02020603050405020304" pitchFamily="18" charset="0"/>
                <a:cs typeface="Times New Roman" panose="02020603050405020304" pitchFamily="18" charset="0"/>
              </a:rPr>
              <a:t> форма</a:t>
            </a:r>
            <a:r>
              <a:rPr lang="ru-RU" altLang="ru-RU" dirty="0">
                <a:solidFill>
                  <a:srgbClr val="0070C0"/>
                </a:solidFill>
                <a:latin typeface="Times New Roman" panose="02020603050405020304" pitchFamily="18" charset="0"/>
                <a:cs typeface="Times New Roman" panose="02020603050405020304" pitchFamily="18" charset="0"/>
              </a:rPr>
              <a:t> </a:t>
            </a:r>
          </a:p>
          <a:p>
            <a:pPr eaLnBrk="1" hangingPunct="1">
              <a:lnSpc>
                <a:spcPct val="140000"/>
              </a:lnSpc>
            </a:pPr>
            <a:r>
              <a:rPr lang="ru-RU" altLang="ru-RU" sz="2000" dirty="0">
                <a:solidFill>
                  <a:srgbClr val="0070C0"/>
                </a:solidFill>
                <a:latin typeface="Times New Roman" panose="02020603050405020304" pitchFamily="18" charset="0"/>
                <a:cs typeface="Times New Roman" panose="02020603050405020304" pitchFamily="18" charset="0"/>
              </a:rPr>
              <a:t>связана с образованием АТ в ответ на изменение антигенной структуры тромбоцитов по типу </a:t>
            </a:r>
            <a:r>
              <a:rPr lang="ru-RU" altLang="ru-RU" sz="2000" dirty="0" err="1">
                <a:solidFill>
                  <a:srgbClr val="0070C0"/>
                </a:solidFill>
                <a:latin typeface="Times New Roman" panose="02020603050405020304" pitchFamily="18" charset="0"/>
                <a:cs typeface="Times New Roman" panose="02020603050405020304" pitchFamily="18" charset="0"/>
              </a:rPr>
              <a:t>гаптена</a:t>
            </a:r>
            <a:r>
              <a:rPr lang="ru-RU" altLang="ru-RU" sz="2000" dirty="0">
                <a:solidFill>
                  <a:srgbClr val="0070C0"/>
                </a:solidFill>
                <a:latin typeface="Times New Roman" panose="02020603050405020304" pitchFamily="18" charset="0"/>
                <a:cs typeface="Times New Roman" panose="02020603050405020304" pitchFamily="18" charset="0"/>
              </a:rPr>
              <a:t> под воздействием факторов, повреждающих тромбоцит. Эта форма </a:t>
            </a:r>
            <a:r>
              <a:rPr lang="ru-RU" altLang="ru-RU" sz="2000" dirty="0" smtClean="0">
                <a:solidFill>
                  <a:srgbClr val="0070C0"/>
                </a:solidFill>
                <a:latin typeface="Times New Roman" panose="02020603050405020304" pitchFamily="18" charset="0"/>
                <a:cs typeface="Times New Roman" panose="02020603050405020304" pitchFamily="18" charset="0"/>
              </a:rPr>
              <a:t>ИТП </a:t>
            </a:r>
            <a:r>
              <a:rPr lang="ru-RU" altLang="ru-RU" sz="2000" dirty="0">
                <a:solidFill>
                  <a:srgbClr val="0070C0"/>
                </a:solidFill>
                <a:latin typeface="Times New Roman" panose="02020603050405020304" pitchFamily="18" charset="0"/>
                <a:cs typeface="Times New Roman" panose="02020603050405020304" pitchFamily="18" charset="0"/>
              </a:rPr>
              <a:t>у детей встречается наиболее часто.</a:t>
            </a:r>
            <a:br>
              <a:rPr lang="ru-RU" altLang="ru-RU" sz="2000" dirty="0">
                <a:solidFill>
                  <a:srgbClr val="0070C0"/>
                </a:solidFill>
                <a:latin typeface="Times New Roman" panose="02020603050405020304" pitchFamily="18" charset="0"/>
                <a:cs typeface="Times New Roman" panose="02020603050405020304" pitchFamily="18" charset="0"/>
              </a:rPr>
            </a:br>
            <a:endParaRPr lang="ru-RU" altLang="ru-RU" sz="2000" dirty="0">
              <a:solidFill>
                <a:srgbClr val="0070C0"/>
              </a:solidFill>
              <a:latin typeface="Times New Roman" panose="02020603050405020304" pitchFamily="18" charset="0"/>
              <a:cs typeface="Times New Roman" panose="02020603050405020304" pitchFamily="18" charset="0"/>
            </a:endParaRPr>
          </a:p>
          <a:p>
            <a:pPr eaLnBrk="1" hangingPunct="1">
              <a:lnSpc>
                <a:spcPct val="140000"/>
              </a:lnSpc>
            </a:pPr>
            <a:r>
              <a:rPr lang="ru-RU" altLang="ru-RU" sz="2000" b="1" dirty="0" smtClean="0">
                <a:solidFill>
                  <a:srgbClr val="0070C0"/>
                </a:solidFill>
                <a:latin typeface="Times New Roman" panose="02020603050405020304" pitchFamily="18" charset="0"/>
                <a:cs typeface="Times New Roman" panose="02020603050405020304" pitchFamily="18" charset="0"/>
              </a:rPr>
              <a:t> </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i="1" dirty="0">
                <a:solidFill>
                  <a:srgbClr val="0070C0"/>
                </a:solidFill>
                <a:latin typeface="Times New Roman" panose="02020603050405020304" pitchFamily="18" charset="0"/>
                <a:cs typeface="Times New Roman" panose="02020603050405020304" pitchFamily="18" charset="0"/>
              </a:rPr>
              <a:t>Аутоиммунная форма</a:t>
            </a:r>
            <a:endParaRPr lang="ru-RU" altLang="ru-RU" sz="2000" b="1" dirty="0">
              <a:solidFill>
                <a:srgbClr val="0070C0"/>
              </a:solidFill>
              <a:latin typeface="Times New Roman" panose="02020603050405020304" pitchFamily="18" charset="0"/>
              <a:cs typeface="Times New Roman" panose="02020603050405020304" pitchFamily="18" charset="0"/>
            </a:endParaRPr>
          </a:p>
          <a:p>
            <a:pPr eaLnBrk="1" hangingPunct="1">
              <a:lnSpc>
                <a:spcPct val="140000"/>
              </a:lnSpc>
            </a:pPr>
            <a:r>
              <a:rPr lang="ru-RU" altLang="ru-RU" sz="2000" dirty="0">
                <a:solidFill>
                  <a:srgbClr val="0070C0"/>
                </a:solidFill>
                <a:latin typeface="Times New Roman" panose="02020603050405020304" pitchFamily="18" charset="0"/>
                <a:cs typeface="Times New Roman" panose="02020603050405020304" pitchFamily="18" charset="0"/>
              </a:rPr>
              <a:t>АТ вырабатываются против собственных неизмененных тромбоцитов. Начальные пусковые звенья появления АТ остаются неясными.</a:t>
            </a:r>
          </a:p>
        </p:txBody>
      </p:sp>
    </p:spTree>
    <p:extLst>
      <p:ext uri="{BB962C8B-B14F-4D97-AF65-F5344CB8AC3E}">
        <p14:creationId xmlns="" xmlns:p14="http://schemas.microsoft.com/office/powerpoint/2010/main" val="460829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81000"/>
            <a:ext cx="7772400" cy="609600"/>
          </a:xfrm>
        </p:spPr>
        <p:txBody>
          <a:bodyPr>
            <a:no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Диагностика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r>
              <a:rPr lang="ru-RU" sz="2800" b="1" dirty="0" smtClean="0">
                <a:solidFill>
                  <a:srgbClr val="FF0000"/>
                </a:solidFill>
                <a:latin typeface="Times New Roman" panose="02020603050405020304" pitchFamily="18" charset="0"/>
                <a:cs typeface="Times New Roman" panose="02020603050405020304" pitchFamily="18" charset="0"/>
              </a:rPr>
              <a:t/>
            </a:r>
            <a:br>
              <a:rPr lang="ru-RU" sz="2800" b="1" dirty="0" smtClean="0">
                <a:solidFill>
                  <a:srgbClr val="FF0000"/>
                </a:solidFill>
                <a:latin typeface="Times New Roman" panose="02020603050405020304" pitchFamily="18" charset="0"/>
                <a:cs typeface="Times New Roman" panose="02020603050405020304" pitchFamily="18" charset="0"/>
              </a:rPr>
            </a:br>
            <a:endParaRPr lang="en-US" sz="2800" b="1" dirty="0" smtClean="0">
              <a:solidFill>
                <a:srgbClr val="FF0000"/>
              </a:solidFill>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type="body" idx="1"/>
          </p:nvPr>
        </p:nvSpPr>
        <p:spPr>
          <a:xfrm>
            <a:off x="179388" y="1219200"/>
            <a:ext cx="8736012" cy="5105400"/>
          </a:xfrm>
        </p:spPr>
        <p:txBody>
          <a:bodyPr/>
          <a:lstStyle/>
          <a:p>
            <a:pPr marL="609600" indent="-609600" algn="ctr">
              <a:lnSpc>
                <a:spcPct val="130000"/>
              </a:lnSpc>
              <a:buFontTx/>
              <a:buNone/>
            </a:pPr>
            <a:r>
              <a:rPr lang="ru-RU" sz="2400" b="1" dirty="0" smtClean="0">
                <a:solidFill>
                  <a:srgbClr val="0070C0"/>
                </a:solidFill>
                <a:latin typeface="Times New Roman" panose="02020603050405020304" pitchFamily="18" charset="0"/>
                <a:cs typeface="Times New Roman" panose="02020603050405020304" pitchFamily="18" charset="0"/>
              </a:rPr>
              <a:t>Анализ крови</a:t>
            </a:r>
          </a:p>
          <a:p>
            <a:pPr marL="609600" indent="-609600">
              <a:lnSpc>
                <a:spcPct val="130000"/>
              </a:lnSpc>
              <a:buFontTx/>
              <a:buNone/>
            </a:pPr>
            <a:endParaRPr lang="ru-RU" sz="2400" b="1" dirty="0" smtClean="0">
              <a:solidFill>
                <a:srgbClr val="0070C0"/>
              </a:solidFill>
              <a:latin typeface="Times New Roman" panose="02020603050405020304" pitchFamily="18" charset="0"/>
              <a:cs typeface="Times New Roman" panose="02020603050405020304" pitchFamily="18" charset="0"/>
            </a:endParaRPr>
          </a:p>
          <a:p>
            <a:pPr marL="609600" indent="-609600">
              <a:lnSpc>
                <a:spcPct val="13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Число тромбоцитов</a:t>
            </a:r>
          </a:p>
          <a:p>
            <a:pPr marL="609600" indent="-609600">
              <a:lnSpc>
                <a:spcPct val="13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Морфология тромбоцитов (размер, включения)</a:t>
            </a:r>
          </a:p>
          <a:p>
            <a:pPr marL="609600" indent="-609600">
              <a:lnSpc>
                <a:spcPct val="130000"/>
              </a:lnSpc>
              <a:buFontTx/>
              <a:buNone/>
            </a:pPr>
            <a:r>
              <a:rPr lang="ru-RU" sz="2400" dirty="0" err="1" smtClean="0">
                <a:solidFill>
                  <a:srgbClr val="0070C0"/>
                </a:solidFill>
                <a:latin typeface="Times New Roman" panose="02020603050405020304" pitchFamily="18" charset="0"/>
                <a:cs typeface="Times New Roman" panose="02020603050405020304" pitchFamily="18" charset="0"/>
              </a:rPr>
              <a:t>Ретикулоцитоз</a:t>
            </a:r>
            <a:r>
              <a:rPr lang="ru-RU" sz="2400" dirty="0" smtClean="0">
                <a:solidFill>
                  <a:srgbClr val="0070C0"/>
                </a:solidFill>
                <a:latin typeface="Times New Roman" panose="02020603050405020304" pitchFamily="18" charset="0"/>
                <a:cs typeface="Times New Roman" panose="02020603050405020304" pitchFamily="18" charset="0"/>
              </a:rPr>
              <a:t> (при наличии анемии)</a:t>
            </a:r>
          </a:p>
          <a:p>
            <a:pPr marL="609600" indent="-609600">
              <a:lnSpc>
                <a:spcPct val="13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Число нейтрофилов</a:t>
            </a:r>
          </a:p>
          <a:p>
            <a:pPr marL="609600" indent="-609600">
              <a:lnSpc>
                <a:spcPct val="13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Лейкоцитарная формула</a:t>
            </a:r>
          </a:p>
          <a:p>
            <a:pPr marL="609600" indent="-609600">
              <a:lnSpc>
                <a:spcPct val="13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Морфология лейкоцитов</a:t>
            </a:r>
          </a:p>
          <a:p>
            <a:pPr marL="609600" indent="-609600">
              <a:lnSpc>
                <a:spcPct val="130000"/>
              </a:lnSpc>
              <a:buFontTx/>
              <a:buNone/>
            </a:pPr>
            <a:r>
              <a:rPr lang="ru-RU" sz="2400" dirty="0" smtClean="0">
                <a:solidFill>
                  <a:srgbClr val="0070C0"/>
                </a:solidFill>
                <a:latin typeface="Times New Roman" panose="02020603050405020304" pitchFamily="18" charset="0"/>
                <a:cs typeface="Times New Roman" panose="02020603050405020304" pitchFamily="18" charset="0"/>
              </a:rPr>
              <a:t>Время кровотечения</a:t>
            </a:r>
          </a:p>
          <a:p>
            <a:pPr marL="609600" indent="-609600">
              <a:lnSpc>
                <a:spcPct val="130000"/>
              </a:lnSpc>
            </a:pPr>
            <a:endParaRPr lang="en-US" sz="2400" b="1" dirty="0" smtClean="0">
              <a:solidFill>
                <a:srgbClr val="0070C0"/>
              </a:solidFill>
              <a:latin typeface="Times New Roman" panose="02020603050405020304" pitchFamily="18" charset="0"/>
              <a:cs typeface="Times New Roman" panose="02020603050405020304" pitchFamily="18" charset="0"/>
            </a:endParaRPr>
          </a:p>
        </p:txBody>
      </p:sp>
      <p:pic>
        <p:nvPicPr>
          <p:cNvPr id="6146" name="Picture 2" descr="C:\Users\one\Desktop\к презент тромбопатии гемор васк\big_595896[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4088" y="4293096"/>
            <a:ext cx="3240359" cy="2160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4910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FF0000"/>
                </a:solidFill>
                <a:latin typeface="Times New Roman" panose="02020603050405020304" pitchFamily="18" charset="0"/>
                <a:cs typeface="Times New Roman" panose="02020603050405020304" pitchFamily="18" charset="0"/>
              </a:rPr>
              <a:t>Геморрагические заболевания и синдромы</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3568" y="2420888"/>
            <a:ext cx="7772400" cy="4114800"/>
          </a:xfrm>
        </p:spPr>
        <p:txBody>
          <a:bodyPr/>
          <a:lstStyle/>
          <a:p>
            <a:pPr marL="0" indent="0" algn="ctr">
              <a:buNone/>
            </a:pPr>
            <a:r>
              <a:rPr lang="ru-RU" sz="2800" dirty="0" smtClean="0">
                <a:solidFill>
                  <a:srgbClr val="0070C0"/>
                </a:solidFill>
                <a:latin typeface="Times New Roman" panose="02020603050405020304" pitchFamily="18" charset="0"/>
                <a:cs typeface="Times New Roman" panose="02020603050405020304" pitchFamily="18" charset="0"/>
              </a:rPr>
              <a:t>Патологические состояния, характеризующиеся избыточной кровоточивостью, обусловленной дефектом одного или нескольких звеньев системы гемостаза</a:t>
            </a:r>
          </a:p>
          <a:p>
            <a:pPr marL="0" indent="0" algn="ctr">
              <a:buNone/>
            </a:pPr>
            <a:endParaRPr lang="ru-RU" sz="2800" dirty="0" smtClean="0">
              <a:latin typeface="Times New Roman" panose="02020603050405020304" pitchFamily="18" charset="0"/>
              <a:cs typeface="Times New Roman" panose="02020603050405020304" pitchFamily="18" charset="0"/>
            </a:endParaRPr>
          </a:p>
          <a:p>
            <a:pPr marL="0" indent="0" algn="ctr">
              <a:buNone/>
            </a:pPr>
            <a:r>
              <a:rPr lang="ru-RU" sz="2800" dirty="0">
                <a:solidFill>
                  <a:srgbClr val="FF0000"/>
                </a:solidFill>
                <a:latin typeface="Times New Roman" panose="02020603050405020304" pitchFamily="18" charset="0"/>
                <a:cs typeface="Times New Roman" panose="02020603050405020304" pitchFamily="18" charset="0"/>
              </a:rPr>
              <a:t>Наука о гемостазе-</a:t>
            </a:r>
            <a:r>
              <a:rPr lang="ru-RU" sz="2800" dirty="0" err="1">
                <a:solidFill>
                  <a:srgbClr val="FF0000"/>
                </a:solidFill>
                <a:latin typeface="Times New Roman" panose="02020603050405020304" pitchFamily="18" charset="0"/>
                <a:cs typeface="Times New Roman" panose="02020603050405020304" pitchFamily="18" charset="0"/>
              </a:rPr>
              <a:t>гемостазиология</a:t>
            </a:r>
            <a:endParaRPr lang="ru-RU" sz="2800"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sz="3600" dirty="0"/>
          </a:p>
        </p:txBody>
      </p:sp>
    </p:spTree>
    <p:extLst>
      <p:ext uri="{BB962C8B-B14F-4D97-AF65-F5344CB8AC3E}">
        <p14:creationId xmlns:p14="http://schemas.microsoft.com/office/powerpoint/2010/main" xmlns="" val="135496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067175" y="188913"/>
            <a:ext cx="981359" cy="523220"/>
          </a:xfrm>
          <a:prstGeom prst="rect">
            <a:avLst/>
          </a:prstGeom>
          <a:noFill/>
          <a:ln w="9525">
            <a:noFill/>
            <a:miter lim="800000"/>
            <a:headEnd/>
            <a:tailEnd/>
          </a:ln>
        </p:spPr>
        <p:txBody>
          <a:bodyPr wrap="none">
            <a:spAutoFit/>
          </a:bodyPr>
          <a:lstStyle/>
          <a:p>
            <a:r>
              <a:rPr lang="ru-RU" sz="2800" b="1" dirty="0">
                <a:solidFill>
                  <a:srgbClr val="FF0000"/>
                </a:solidFill>
                <a:latin typeface="Times New Roman" panose="02020603050405020304" pitchFamily="18" charset="0"/>
                <a:cs typeface="Times New Roman" panose="02020603050405020304" pitchFamily="18" charset="0"/>
              </a:rPr>
              <a:t>ИТП</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4579" name="Text Box 11"/>
          <p:cNvSpPr txBox="1">
            <a:spLocks noChangeArrowheads="1"/>
          </p:cNvSpPr>
          <p:nvPr/>
        </p:nvSpPr>
        <p:spPr bwMode="auto">
          <a:xfrm>
            <a:off x="1403350" y="720531"/>
            <a:ext cx="5915025" cy="457200"/>
          </a:xfrm>
          <a:prstGeom prst="rect">
            <a:avLst/>
          </a:prstGeom>
          <a:noFill/>
          <a:ln w="9525">
            <a:noFill/>
            <a:miter lim="800000"/>
            <a:headEnd/>
            <a:tailEnd/>
          </a:ln>
        </p:spPr>
        <p:txBody>
          <a:bodyPr>
            <a:spAutoFit/>
          </a:bodyPr>
          <a:lstStyle/>
          <a:p>
            <a:r>
              <a:rPr lang="ru-RU" b="1" dirty="0">
                <a:solidFill>
                  <a:srgbClr val="860000"/>
                </a:solidFill>
              </a:rPr>
              <a:t>	</a:t>
            </a:r>
            <a:r>
              <a:rPr lang="ru-RU" sz="2400" b="1" dirty="0">
                <a:solidFill>
                  <a:srgbClr val="FF0000"/>
                </a:solidFill>
                <a:latin typeface="Times New Roman" panose="02020603050405020304" pitchFamily="18" charset="0"/>
                <a:cs typeface="Times New Roman" panose="02020603050405020304" pitchFamily="18" charset="0"/>
              </a:rPr>
              <a:t>Лабораторная диагностика</a:t>
            </a:r>
          </a:p>
        </p:txBody>
      </p:sp>
      <p:graphicFrame>
        <p:nvGraphicFramePr>
          <p:cNvPr id="14437" name="Group 101"/>
          <p:cNvGraphicFramePr>
            <a:graphicFrameLocks noGrp="1"/>
          </p:cNvGraphicFramePr>
          <p:nvPr>
            <p:extLst>
              <p:ext uri="{D42A27DB-BD31-4B8C-83A1-F6EECF244321}">
                <p14:modId xmlns:p14="http://schemas.microsoft.com/office/powerpoint/2010/main" xmlns="" val="132885004"/>
              </p:ext>
            </p:extLst>
          </p:nvPr>
        </p:nvGraphicFramePr>
        <p:xfrm>
          <a:off x="323528" y="1177731"/>
          <a:ext cx="8497887" cy="5825253"/>
        </p:xfrm>
        <a:graphic>
          <a:graphicData uri="http://schemas.openxmlformats.org/drawingml/2006/table">
            <a:tbl>
              <a:tblPr/>
              <a:tblGrid>
                <a:gridCol w="2676514"/>
                <a:gridCol w="2989273"/>
                <a:gridCol w="2832100"/>
              </a:tblGrid>
              <a:tr h="555244">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750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Обязательные</a:t>
                      </a:r>
                    </a:p>
                  </a:txBody>
                  <a:tcPr marT="45713" marB="4571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Потенциально полезные</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С недоказанным значением</a:t>
                      </a:r>
                    </a:p>
                  </a:txBody>
                  <a:tcPr marT="45713" marB="4571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1949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Клинический анализ крови с определением морфологии  и размеров тромбоцитов(</a:t>
                      </a:r>
                      <a:r>
                        <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HIV</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HCV</a:t>
                      </a: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Уровень  </a:t>
                      </a:r>
                      <a:r>
                        <a:rPr kumimoji="0" lang="en-US" sz="18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Ig</a:t>
                      </a: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Проба </a:t>
                      </a:r>
                      <a:r>
                        <a:rPr kumimoji="0" lang="ru-RU" sz="18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Кумбса</a:t>
                      </a: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Группа крови</a:t>
                      </a:r>
                      <a:r>
                        <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Rh</a:t>
                      </a: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-фактор</a:t>
                      </a:r>
                    </a:p>
                    <a:p>
                      <a:pPr marL="0" marR="0" lvl="0" indent="0" algn="l" defTabSz="914400" rtl="0" eaLnBrk="0" fontAlgn="base" latinLnBrk="0" hangingPunct="0">
                        <a:lnSpc>
                          <a:spcPct val="140000"/>
                        </a:lnSpc>
                        <a:spcBef>
                          <a:spcPct val="20000"/>
                        </a:spcBef>
                        <a:spcAft>
                          <a:spcPct val="0"/>
                        </a:spcAft>
                        <a:buClrTx/>
                        <a:buSzTx/>
                        <a:buFontTx/>
                        <a:buNone/>
                        <a:tabLst/>
                      </a:pPr>
                      <a:endPar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40000"/>
                        </a:lnSpc>
                        <a:spcBef>
                          <a:spcPct val="20000"/>
                        </a:spcBef>
                        <a:spcAft>
                          <a:spcPct val="0"/>
                        </a:spcAft>
                        <a:buClrTx/>
                        <a:buSzTx/>
                        <a:buFontTx/>
                        <a:buNone/>
                        <a:tabLst/>
                      </a:pP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13" marB="4571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АТ к гликопротеинам Тромб</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Антифосфолипидные</a:t>
                      </a: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АТ</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Антинуклеарные</a:t>
                      </a: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АТ</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ПЦР: </a:t>
                      </a:r>
                      <a:r>
                        <a:rPr kumimoji="0" lang="ru-RU" sz="18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парвовирус</a:t>
                      </a: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B19</a:t>
                      </a: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и ЦМВ</a:t>
                      </a:r>
                      <a:r>
                        <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40000"/>
                        </a:lnSpc>
                        <a:spcBef>
                          <a:spcPct val="20000"/>
                        </a:spcBef>
                        <a:spcAft>
                          <a:spcPct val="0"/>
                        </a:spcAft>
                        <a:buClrTx/>
                        <a:buSzTx/>
                        <a:buFontTx/>
                        <a:buNone/>
                        <a:tabLst/>
                      </a:pP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Тромбоцит</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ассоциированные АТ</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Комплемент</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Время кровотечения</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Выживаемость тромбоцитов</a:t>
                      </a:r>
                    </a:p>
                    <a:p>
                      <a:pPr marL="0" marR="0" lvl="0" indent="0" algn="l" defTabSz="914400" rtl="0" eaLnBrk="0" fontAlgn="base" latinLnBrk="0" hangingPunct="0">
                        <a:lnSpc>
                          <a:spcPct val="140000"/>
                        </a:lnSpc>
                        <a:spcBef>
                          <a:spcPct val="20000"/>
                        </a:spcBef>
                        <a:spcAft>
                          <a:spcPct val="0"/>
                        </a:spcAft>
                        <a:buClrTx/>
                        <a:buSzTx/>
                        <a:buFontTx/>
                        <a:buNone/>
                        <a:tabLst/>
                      </a:pPr>
                      <a:r>
                        <a:rPr kumimoji="0" lang="ru-RU" sz="18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Гликокалицин</a:t>
                      </a: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303095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ne\Desktop\к презент тромбопатии гемор васк\immunnaya-citopeniya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60232" y="4437112"/>
            <a:ext cx="2483768" cy="2088232"/>
          </a:xfrm>
          <a:prstGeom prst="rect">
            <a:avLst/>
          </a:prstGeom>
          <a:noFill/>
          <a:extLst>
            <a:ext uri="{909E8E84-426E-40DD-AFC4-6F175D3DCCD1}">
              <a14:hiddenFill xmlns:a14="http://schemas.microsoft.com/office/drawing/2010/main" xmlns="">
                <a:solidFill>
                  <a:srgbClr val="FFFFFF"/>
                </a:solidFill>
              </a14:hiddenFill>
            </a:ext>
          </a:extLst>
        </p:spPr>
      </p:pic>
      <p:sp>
        <p:nvSpPr>
          <p:cNvPr id="21506" name="Rectangle 2"/>
          <p:cNvSpPr>
            <a:spLocks noGrp="1" noChangeArrowheads="1"/>
          </p:cNvSpPr>
          <p:nvPr>
            <p:ph type="title"/>
          </p:nvPr>
        </p:nvSpPr>
        <p:spPr>
          <a:xfrm>
            <a:off x="685800" y="381000"/>
            <a:ext cx="7772400" cy="609600"/>
          </a:xfrm>
        </p:spPr>
        <p:txBody>
          <a:bodyPr>
            <a:no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Диагностика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r>
              <a:rPr lang="ru-RU" sz="2800" b="1" dirty="0" smtClean="0">
                <a:solidFill>
                  <a:srgbClr val="FF0000"/>
                </a:solidFill>
                <a:latin typeface="Times New Roman" panose="02020603050405020304" pitchFamily="18" charset="0"/>
                <a:cs typeface="Times New Roman" panose="02020603050405020304" pitchFamily="18" charset="0"/>
              </a:rPr>
              <a:t/>
            </a:r>
            <a:br>
              <a:rPr lang="ru-RU" sz="2800" b="1" dirty="0" smtClean="0">
                <a:solidFill>
                  <a:srgbClr val="FF0000"/>
                </a:solidFill>
                <a:latin typeface="Times New Roman" panose="02020603050405020304" pitchFamily="18" charset="0"/>
                <a:cs typeface="Times New Roman" panose="02020603050405020304" pitchFamily="18" charset="0"/>
              </a:rPr>
            </a:br>
            <a:endParaRPr lang="en-US" sz="2800" b="1" dirty="0" smtClean="0">
              <a:solidFill>
                <a:srgbClr val="FF0000"/>
              </a:solidFill>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type="body" idx="1"/>
          </p:nvPr>
        </p:nvSpPr>
        <p:spPr>
          <a:xfrm>
            <a:off x="179388" y="1219200"/>
            <a:ext cx="8736012" cy="5105400"/>
          </a:xfrm>
        </p:spPr>
        <p:txBody>
          <a:bodyPr>
            <a:normAutofit fontScale="92500" lnSpcReduction="10000"/>
          </a:bodyPr>
          <a:lstStyle/>
          <a:p>
            <a:pPr marL="0" indent="0">
              <a:lnSpc>
                <a:spcPct val="130000"/>
              </a:lnSpc>
              <a:buNone/>
            </a:pPr>
            <a:r>
              <a:rPr lang="ru-RU" sz="2400" dirty="0" smtClean="0">
                <a:solidFill>
                  <a:srgbClr val="0070C0"/>
                </a:solidFill>
                <a:latin typeface="Times New Roman" panose="02020603050405020304" pitchFamily="18" charset="0"/>
                <a:cs typeface="Times New Roman" panose="02020603050405020304" pitchFamily="18" charset="0"/>
              </a:rPr>
              <a:t>Адгезия тромбоцитов к стекловолокну</a:t>
            </a:r>
          </a:p>
          <a:p>
            <a:pPr marL="0" indent="0">
              <a:lnSpc>
                <a:spcPct val="130000"/>
              </a:lnSpc>
              <a:buNone/>
            </a:pPr>
            <a:r>
              <a:rPr lang="ru-RU" sz="2400" dirty="0" smtClean="0">
                <a:solidFill>
                  <a:srgbClr val="0070C0"/>
                </a:solidFill>
                <a:latin typeface="Times New Roman" panose="02020603050405020304" pitchFamily="18" charset="0"/>
                <a:cs typeface="Times New Roman" panose="02020603050405020304" pitchFamily="18" charset="0"/>
              </a:rPr>
              <a:t>Агрегационные тесты (АДФ в малых и больших дозах, коллаген, </a:t>
            </a:r>
            <a:r>
              <a:rPr lang="ru-RU" sz="2400" dirty="0" err="1" smtClean="0">
                <a:solidFill>
                  <a:srgbClr val="0070C0"/>
                </a:solidFill>
                <a:latin typeface="Times New Roman" panose="02020603050405020304" pitchFamily="18" charset="0"/>
                <a:cs typeface="Times New Roman" panose="02020603050405020304" pitchFamily="18" charset="0"/>
              </a:rPr>
              <a:t>ристоцетин</a:t>
            </a:r>
            <a:r>
              <a:rPr lang="ru-RU" sz="2400" dirty="0" smtClean="0">
                <a:solidFill>
                  <a:srgbClr val="0070C0"/>
                </a:solidFill>
                <a:latin typeface="Times New Roman" panose="02020603050405020304" pitchFamily="18" charset="0"/>
                <a:cs typeface="Times New Roman" panose="02020603050405020304" pitchFamily="18" charset="0"/>
              </a:rPr>
              <a:t>, адреналин)</a:t>
            </a:r>
          </a:p>
          <a:p>
            <a:pPr marL="0" indent="0">
              <a:lnSpc>
                <a:spcPct val="130000"/>
              </a:lnSpc>
              <a:buNone/>
            </a:pPr>
            <a:r>
              <a:rPr lang="ru-RU" sz="2400" dirty="0" smtClean="0">
                <a:solidFill>
                  <a:srgbClr val="0070C0"/>
                </a:solidFill>
                <a:latin typeface="Times New Roman" panose="02020603050405020304" pitchFamily="18" charset="0"/>
                <a:cs typeface="Times New Roman" panose="02020603050405020304" pitchFamily="18" charset="0"/>
              </a:rPr>
              <a:t>Тест толерантности к аспирину</a:t>
            </a:r>
          </a:p>
          <a:p>
            <a:pPr marL="0" indent="0">
              <a:lnSpc>
                <a:spcPct val="130000"/>
              </a:lnSpc>
              <a:buNone/>
            </a:pPr>
            <a:r>
              <a:rPr lang="ru-RU" sz="2400" dirty="0" smtClean="0">
                <a:solidFill>
                  <a:srgbClr val="0070C0"/>
                </a:solidFill>
                <a:latin typeface="Times New Roman" panose="02020603050405020304" pitchFamily="18" charset="0"/>
                <a:cs typeface="Times New Roman" panose="02020603050405020304" pitchFamily="18" charset="0"/>
              </a:rPr>
              <a:t>Определение ретракции кровяного сгустка</a:t>
            </a:r>
          </a:p>
          <a:p>
            <a:pPr marL="0" indent="0">
              <a:lnSpc>
                <a:spcPct val="130000"/>
              </a:lnSpc>
              <a:buNone/>
            </a:pPr>
            <a:r>
              <a:rPr lang="ru-RU" sz="2400" dirty="0" err="1" smtClean="0">
                <a:solidFill>
                  <a:srgbClr val="0070C0"/>
                </a:solidFill>
                <a:latin typeface="Times New Roman" panose="02020603050405020304" pitchFamily="18" charset="0"/>
                <a:cs typeface="Times New Roman" panose="02020603050405020304" pitchFamily="18" charset="0"/>
              </a:rPr>
              <a:t>Цитометрия</a:t>
            </a:r>
            <a:r>
              <a:rPr lang="ru-RU" sz="2400" dirty="0" smtClean="0">
                <a:solidFill>
                  <a:srgbClr val="0070C0"/>
                </a:solidFill>
                <a:latin typeface="Times New Roman" panose="02020603050405020304" pitchFamily="18" charset="0"/>
                <a:cs typeface="Times New Roman" panose="02020603050405020304" pitchFamily="18" charset="0"/>
              </a:rPr>
              <a:t> (изменения диаметра тромбоцитов)</a:t>
            </a:r>
          </a:p>
          <a:p>
            <a:pPr marL="0" indent="0">
              <a:lnSpc>
                <a:spcPct val="130000"/>
              </a:lnSpc>
              <a:buNone/>
            </a:pPr>
            <a:r>
              <a:rPr lang="ru-RU" sz="2400" dirty="0" smtClean="0">
                <a:solidFill>
                  <a:srgbClr val="0070C0"/>
                </a:solidFill>
                <a:latin typeface="Times New Roman" panose="02020603050405020304" pitchFamily="18" charset="0"/>
                <a:cs typeface="Times New Roman" panose="02020603050405020304" pitchFamily="18" charset="0"/>
              </a:rPr>
              <a:t>Электронная микроскопия-выявления дефицита альфа и плотных гранул</a:t>
            </a:r>
          </a:p>
          <a:p>
            <a:pPr marL="0" indent="0">
              <a:lnSpc>
                <a:spcPct val="130000"/>
              </a:lnSpc>
              <a:buNone/>
            </a:pPr>
            <a:r>
              <a:rPr lang="ru-RU" sz="2400" dirty="0" smtClean="0">
                <a:solidFill>
                  <a:srgbClr val="0070C0"/>
                </a:solidFill>
                <a:latin typeface="Times New Roman" panose="02020603050405020304" pitchFamily="18" charset="0"/>
                <a:cs typeface="Times New Roman" panose="02020603050405020304" pitchFamily="18" charset="0"/>
              </a:rPr>
              <a:t>Определение факторов свертывания крови, АЧТВ (</a:t>
            </a:r>
            <a:r>
              <a:rPr lang="en-US" sz="2400" dirty="0" smtClean="0">
                <a:solidFill>
                  <a:srgbClr val="0070C0"/>
                </a:solidFill>
                <a:latin typeface="Times New Roman" panose="02020603050405020304" pitchFamily="18" charset="0"/>
                <a:cs typeface="Times New Roman" panose="02020603050405020304" pitchFamily="18" charset="0"/>
              </a:rPr>
              <a:t>N</a:t>
            </a:r>
            <a:r>
              <a:rPr lang="ru-RU" sz="2400" dirty="0" smtClean="0">
                <a:solidFill>
                  <a:srgbClr val="0070C0"/>
                </a:solidFill>
                <a:latin typeface="Times New Roman" panose="02020603050405020304" pitchFamily="18" charset="0"/>
                <a:cs typeface="Times New Roman" panose="02020603050405020304" pitchFamily="18" charset="0"/>
              </a:rPr>
              <a:t>)</a:t>
            </a:r>
          </a:p>
          <a:p>
            <a:pPr marL="0" indent="0">
              <a:lnSpc>
                <a:spcPct val="130000"/>
              </a:lnSpc>
              <a:buNone/>
            </a:pPr>
            <a:r>
              <a:rPr lang="ru-RU" sz="2400" dirty="0" smtClean="0">
                <a:solidFill>
                  <a:srgbClr val="0070C0"/>
                </a:solidFill>
                <a:latin typeface="Times New Roman" panose="02020603050405020304" pitchFamily="18" charset="0"/>
                <a:cs typeface="Times New Roman" panose="02020603050405020304" pitchFamily="18" charset="0"/>
              </a:rPr>
              <a:t>Иммунологические методики определения мембранных </a:t>
            </a:r>
            <a:r>
              <a:rPr lang="en-US" sz="2400" dirty="0" smtClean="0">
                <a:solidFill>
                  <a:srgbClr val="0070C0"/>
                </a:solidFill>
                <a:latin typeface="Times New Roman" panose="02020603050405020304" pitchFamily="18" charset="0"/>
                <a:cs typeface="Times New Roman" panose="02020603050405020304" pitchFamily="18" charset="0"/>
              </a:rPr>
              <a:t>GP</a:t>
            </a:r>
            <a:r>
              <a:rPr lang="ru-RU" sz="2400" dirty="0" smtClean="0">
                <a:solidFill>
                  <a:srgbClr val="0070C0"/>
                </a:solidFill>
                <a:latin typeface="Times New Roman" panose="02020603050405020304" pitchFamily="18" charset="0"/>
                <a:cs typeface="Times New Roman" panose="02020603050405020304" pitchFamily="18" charset="0"/>
              </a:rPr>
              <a:t> тромбоцитов (с использованием </a:t>
            </a:r>
            <a:r>
              <a:rPr lang="ru-RU" sz="2400" dirty="0" err="1" smtClean="0">
                <a:solidFill>
                  <a:srgbClr val="0070C0"/>
                </a:solidFill>
                <a:latin typeface="Times New Roman" panose="02020603050405020304" pitchFamily="18" charset="0"/>
                <a:cs typeface="Times New Roman" panose="02020603050405020304" pitchFamily="18" charset="0"/>
              </a:rPr>
              <a:t>моноклональных</a:t>
            </a:r>
            <a:r>
              <a:rPr lang="ru-RU" sz="2400" dirty="0" smtClean="0">
                <a:solidFill>
                  <a:srgbClr val="0070C0"/>
                </a:solidFill>
                <a:latin typeface="Times New Roman" panose="02020603050405020304" pitchFamily="18" charset="0"/>
                <a:cs typeface="Times New Roman" panose="02020603050405020304" pitchFamily="18" charset="0"/>
              </a:rPr>
              <a:t> антител)</a:t>
            </a:r>
            <a:endParaRPr lang="en-US" sz="24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1173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normAutofit fontScale="90000"/>
          </a:bodyPr>
          <a:lstStyle/>
          <a:p>
            <a:r>
              <a:rPr kumimoji="0" lang="ru-RU" sz="3200" b="1" dirty="0" smtClean="0">
                <a:solidFill>
                  <a:srgbClr val="FF0000"/>
                </a:solidFill>
                <a:latin typeface="Times New Roman" panose="02020603050405020304" pitchFamily="18" charset="0"/>
                <a:cs typeface="Times New Roman" panose="02020603050405020304" pitchFamily="18" charset="0"/>
              </a:rPr>
              <a:t/>
            </a:r>
            <a:br>
              <a:rPr kumimoji="0" lang="ru-RU" sz="3200" b="1" dirty="0" smtClean="0">
                <a:solidFill>
                  <a:srgbClr val="FF0000"/>
                </a:solidFill>
                <a:latin typeface="Times New Roman" panose="02020603050405020304" pitchFamily="18" charset="0"/>
                <a:cs typeface="Times New Roman" panose="02020603050405020304" pitchFamily="18" charset="0"/>
              </a:rPr>
            </a:br>
            <a:r>
              <a:rPr kumimoji="0" lang="ru-RU" sz="3200" b="1" dirty="0" smtClean="0">
                <a:solidFill>
                  <a:srgbClr val="FF0000"/>
                </a:solidFill>
                <a:latin typeface="Times New Roman" panose="02020603050405020304" pitchFamily="18" charset="0"/>
                <a:cs typeface="Times New Roman" panose="02020603050405020304" pitchFamily="18" charset="0"/>
              </a:rPr>
              <a:t>Клинические </a:t>
            </a:r>
            <a:r>
              <a:rPr kumimoji="0" lang="ru-RU" sz="3200" b="1" dirty="0" err="1" smtClean="0">
                <a:solidFill>
                  <a:srgbClr val="FF0000"/>
                </a:solidFill>
                <a:latin typeface="Times New Roman" panose="02020603050405020304" pitchFamily="18" charset="0"/>
                <a:cs typeface="Times New Roman" panose="02020603050405020304" pitchFamily="18" charset="0"/>
              </a:rPr>
              <a:t>проявления</a:t>
            </a:r>
            <a:r>
              <a:rPr lang="ru-RU" sz="3200" b="1" dirty="0" err="1">
                <a:solidFill>
                  <a:srgbClr val="FF0000"/>
                </a:solidFill>
                <a:latin typeface="Times New Roman" panose="02020603050405020304" pitchFamily="18" charset="0"/>
                <a:cs typeface="Times New Roman" panose="02020603050405020304" pitchFamily="18" charset="0"/>
              </a:rPr>
              <a:t>тромбоцитопении</a:t>
            </a:r>
            <a:r>
              <a:rPr lang="ru-RU" sz="3200" b="1" dirty="0">
                <a:solidFill>
                  <a:srgbClr val="FF0000"/>
                </a:solidFill>
                <a:latin typeface="Times New Roman" panose="02020603050405020304" pitchFamily="18" charset="0"/>
                <a:cs typeface="Times New Roman" panose="02020603050405020304" pitchFamily="18" charset="0"/>
              </a:rPr>
              <a:t>/</a:t>
            </a:r>
            <a:r>
              <a:rPr lang="ru-RU" sz="3200" b="1" dirty="0" err="1">
                <a:solidFill>
                  <a:srgbClr val="FF0000"/>
                </a:solidFill>
                <a:latin typeface="Times New Roman" panose="02020603050405020304" pitchFamily="18" charset="0"/>
                <a:cs typeface="Times New Roman" panose="02020603050405020304" pitchFamily="18" charset="0"/>
              </a:rPr>
              <a:t>патии</a:t>
            </a:r>
            <a:r>
              <a:rPr lang="ru-RU" sz="3200" b="1" dirty="0">
                <a:solidFill>
                  <a:srgbClr val="FF0000"/>
                </a:solidFill>
                <a:latin typeface="Times New Roman" panose="02020603050405020304" pitchFamily="18" charset="0"/>
                <a:cs typeface="Times New Roman" panose="02020603050405020304" pitchFamily="18" charset="0"/>
              </a:rPr>
              <a:t/>
            </a:r>
            <a:br>
              <a:rPr lang="ru-RU" sz="3200" b="1" dirty="0">
                <a:solidFill>
                  <a:srgbClr val="FF0000"/>
                </a:solidFill>
                <a:latin typeface="Times New Roman" panose="02020603050405020304" pitchFamily="18" charset="0"/>
                <a:cs typeface="Times New Roman" panose="02020603050405020304" pitchFamily="18" charset="0"/>
              </a:rPr>
            </a:br>
            <a:r>
              <a:rPr kumimoji="0" lang="ru-RU" sz="3200" b="1" dirty="0" smtClean="0">
                <a:solidFill>
                  <a:srgbClr val="FF0000"/>
                </a:solidFill>
                <a:latin typeface="Times New Roman" panose="02020603050405020304" pitchFamily="18" charset="0"/>
                <a:cs typeface="Times New Roman" panose="02020603050405020304" pitchFamily="18" charset="0"/>
              </a:rPr>
              <a:t/>
            </a:r>
            <a:br>
              <a:rPr kumimoji="0" lang="ru-RU" sz="3200" b="1" dirty="0" smtClean="0">
                <a:solidFill>
                  <a:srgbClr val="FF0000"/>
                </a:solidFill>
                <a:latin typeface="Times New Roman" panose="02020603050405020304" pitchFamily="18" charset="0"/>
                <a:cs typeface="Times New Roman" panose="02020603050405020304" pitchFamily="18" charset="0"/>
              </a:rPr>
            </a:br>
            <a:endParaRPr lang="ru-RU" sz="3200" b="1" dirty="0" smtClean="0">
              <a:solidFill>
                <a:srgbClr val="FF0000"/>
              </a:solidFill>
              <a:latin typeface="Times New Roman" panose="02020603050405020304" pitchFamily="18" charset="0"/>
              <a:cs typeface="Times New Roman" panose="02020603050405020304" pitchFamily="18" charset="0"/>
            </a:endParaRPr>
          </a:p>
        </p:txBody>
      </p:sp>
      <p:sp>
        <p:nvSpPr>
          <p:cNvPr id="30723" name="Содержимое 2"/>
          <p:cNvSpPr>
            <a:spLocks noGrp="1"/>
          </p:cNvSpPr>
          <p:nvPr>
            <p:ph idx="1"/>
          </p:nvPr>
        </p:nvSpPr>
        <p:spPr/>
        <p:txBody>
          <a:bodyPr/>
          <a:lstStyle/>
          <a:p>
            <a:pPr lvl="1" eaLnBrk="1" hangingPunct="1"/>
            <a:r>
              <a:rPr kumimoji="0" lang="ru-RU" sz="2400" dirty="0" smtClean="0">
                <a:solidFill>
                  <a:srgbClr val="0070C0"/>
                </a:solidFill>
                <a:latin typeface="Times New Roman" panose="02020603050405020304" pitchFamily="18" charset="0"/>
                <a:cs typeface="Times New Roman" panose="02020603050405020304" pitchFamily="18" charset="0"/>
              </a:rPr>
              <a:t>Повышенная склонность к внутрикожным кровоизлияниям (</a:t>
            </a:r>
            <a:r>
              <a:rPr kumimoji="0" lang="ru-RU" sz="2400" dirty="0" err="1" smtClean="0">
                <a:solidFill>
                  <a:srgbClr val="0070C0"/>
                </a:solidFill>
                <a:latin typeface="Times New Roman" panose="02020603050405020304" pitchFamily="18" charset="0"/>
                <a:cs typeface="Times New Roman" panose="02020603050405020304" pitchFamily="18" charset="0"/>
              </a:rPr>
              <a:t>петехиально</a:t>
            </a:r>
            <a:r>
              <a:rPr kumimoji="0" lang="ru-RU" sz="2400" dirty="0" smtClean="0">
                <a:solidFill>
                  <a:srgbClr val="0070C0"/>
                </a:solidFill>
                <a:latin typeface="Times New Roman" panose="02020603050405020304" pitchFamily="18" charset="0"/>
                <a:cs typeface="Times New Roman" panose="02020603050405020304" pitchFamily="18" charset="0"/>
              </a:rPr>
              <a:t>-пятнистый тип кровоточивости)</a:t>
            </a:r>
          </a:p>
          <a:p>
            <a:pPr lvl="1" eaLnBrk="1" hangingPunct="1"/>
            <a:r>
              <a:rPr kumimoji="0" lang="ru-RU" sz="2400" dirty="0" smtClean="0">
                <a:solidFill>
                  <a:srgbClr val="0070C0"/>
                </a:solidFill>
                <a:latin typeface="Times New Roman" panose="02020603050405020304" pitchFamily="18" charset="0"/>
                <a:cs typeface="Times New Roman" panose="02020603050405020304" pitchFamily="18" charset="0"/>
              </a:rPr>
              <a:t>Носовые кровотечения </a:t>
            </a:r>
          </a:p>
          <a:p>
            <a:pPr lvl="1" eaLnBrk="1" hangingPunct="1"/>
            <a:r>
              <a:rPr kumimoji="0" lang="ru-RU" sz="2400" dirty="0" smtClean="0">
                <a:solidFill>
                  <a:srgbClr val="0070C0"/>
                </a:solidFill>
                <a:latin typeface="Times New Roman" panose="02020603050405020304" pitchFamily="18" charset="0"/>
                <a:cs typeface="Times New Roman" panose="02020603050405020304" pitchFamily="18" charset="0"/>
              </a:rPr>
              <a:t>Кровоточивость дёсен</a:t>
            </a:r>
          </a:p>
          <a:p>
            <a:pPr lvl="1" eaLnBrk="1" hangingPunct="1"/>
            <a:r>
              <a:rPr kumimoji="0" lang="ru-RU" sz="2400" dirty="0" err="1" smtClean="0">
                <a:solidFill>
                  <a:srgbClr val="0070C0"/>
                </a:solidFill>
                <a:latin typeface="Times New Roman" panose="02020603050405020304" pitchFamily="18" charset="0"/>
                <a:cs typeface="Times New Roman" panose="02020603050405020304" pitchFamily="18" charset="0"/>
              </a:rPr>
              <a:t>Меноррагии</a:t>
            </a:r>
            <a:endParaRPr kumimoji="0" lang="ru-RU" sz="2400" dirty="0" smtClean="0">
              <a:solidFill>
                <a:srgbClr val="0070C0"/>
              </a:solidFill>
              <a:latin typeface="Times New Roman" panose="02020603050405020304" pitchFamily="18" charset="0"/>
              <a:cs typeface="Times New Roman" panose="02020603050405020304" pitchFamily="18" charset="0"/>
            </a:endParaRPr>
          </a:p>
          <a:p>
            <a:pPr lvl="1" eaLnBrk="1" hangingPunct="1"/>
            <a:r>
              <a:rPr kumimoji="0" lang="ru-RU" sz="2400" dirty="0" smtClean="0">
                <a:solidFill>
                  <a:srgbClr val="0070C0"/>
                </a:solidFill>
                <a:latin typeface="Times New Roman" panose="02020603050405020304" pitchFamily="18" charset="0"/>
                <a:cs typeface="Times New Roman" panose="02020603050405020304" pitchFamily="18" charset="0"/>
              </a:rPr>
              <a:t>Желудочно-кишечные кровотечения</a:t>
            </a:r>
          </a:p>
          <a:p>
            <a:pPr lvl="1" eaLnBrk="1" hangingPunct="1"/>
            <a:r>
              <a:rPr kumimoji="0" lang="ru-RU" sz="2400" dirty="0" smtClean="0">
                <a:solidFill>
                  <a:srgbClr val="0070C0"/>
                </a:solidFill>
                <a:latin typeface="Times New Roman" panose="02020603050405020304" pitchFamily="18" charset="0"/>
                <a:cs typeface="Times New Roman" panose="02020603050405020304" pitchFamily="18" charset="0"/>
              </a:rPr>
              <a:t> Кровоизлияния в жизненно важные органы (в тяжёлых случаях)</a:t>
            </a:r>
          </a:p>
          <a:p>
            <a:endParaRPr lang="ru-RU" sz="2800" dirty="0" smtClean="0">
              <a:cs typeface="Arial" pitchFamily="34" charset="0"/>
            </a:endParaRPr>
          </a:p>
        </p:txBody>
      </p:sp>
    </p:spTree>
    <p:extLst>
      <p:ext uri="{BB962C8B-B14F-4D97-AF65-F5344CB8AC3E}">
        <p14:creationId xmlns:p14="http://schemas.microsoft.com/office/powerpoint/2010/main" xmlns="" val="3613041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152128"/>
          </a:xfrm>
        </p:spPr>
        <p:txBody>
          <a:bodyPr>
            <a:normAutofit fontScale="90000"/>
          </a:bodyPr>
          <a:lstStyle/>
          <a:p>
            <a:r>
              <a:rPr lang="ru-RU" sz="3100" b="1" dirty="0">
                <a:solidFill>
                  <a:srgbClr val="FF0000"/>
                </a:solidFill>
                <a:latin typeface="Times New Roman" panose="02020603050405020304" pitchFamily="18" charset="0"/>
                <a:cs typeface="Times New Roman" panose="02020603050405020304" pitchFamily="18" charset="0"/>
              </a:rPr>
              <a:t>Клинические </a:t>
            </a:r>
            <a:r>
              <a:rPr lang="ru-RU" sz="3100" b="1" dirty="0" smtClean="0">
                <a:solidFill>
                  <a:srgbClr val="FF0000"/>
                </a:solidFill>
                <a:latin typeface="Times New Roman" panose="02020603050405020304" pitchFamily="18" charset="0"/>
                <a:cs typeface="Times New Roman" panose="02020603050405020304" pitchFamily="18" charset="0"/>
              </a:rPr>
              <a:t>проявления тромбоцитопении/</a:t>
            </a:r>
            <a:r>
              <a:rPr lang="ru-RU" sz="3100" b="1" dirty="0" err="1" smtClean="0">
                <a:solidFill>
                  <a:srgbClr val="FF0000"/>
                </a:solidFill>
                <a:latin typeface="Times New Roman" panose="02020603050405020304" pitchFamily="18" charset="0"/>
                <a:cs typeface="Times New Roman" panose="02020603050405020304" pitchFamily="18" charset="0"/>
              </a:rPr>
              <a:t>патии</a:t>
            </a:r>
            <a:r>
              <a:rPr lang="ru-RU" sz="3100" b="1" dirty="0">
                <a:solidFill>
                  <a:srgbClr val="FF0000"/>
                </a:solidFill>
                <a:latin typeface="Times New Roman" panose="02020603050405020304" pitchFamily="18" charset="0"/>
                <a:cs typeface="Times New Roman" panose="02020603050405020304" pitchFamily="18" charset="0"/>
              </a:rPr>
              <a:t/>
            </a:r>
            <a:br>
              <a:rPr lang="ru-RU" sz="3100" b="1" dirty="0">
                <a:solidFill>
                  <a:srgbClr val="FF0000"/>
                </a:solidFill>
                <a:latin typeface="Times New Roman" panose="02020603050405020304" pitchFamily="18" charset="0"/>
                <a:cs typeface="Times New Roman" panose="02020603050405020304" pitchFamily="18" charset="0"/>
              </a:rPr>
            </a:br>
            <a:r>
              <a:rPr lang="ru-RU" b="1" dirty="0">
                <a:solidFill>
                  <a:srgbClr val="FF0000"/>
                </a:solidFill>
                <a:latin typeface="Times New Roman" panose="02020603050405020304" pitchFamily="18" charset="0"/>
                <a:cs typeface="Times New Roman" panose="02020603050405020304" pitchFamily="18" charset="0"/>
              </a:rPr>
              <a:t/>
            </a:r>
            <a:br>
              <a:rPr lang="ru-RU" b="1" dirty="0">
                <a:solidFill>
                  <a:srgbClr val="FF0000"/>
                </a:solidFill>
                <a:latin typeface="Times New Roman" panose="02020603050405020304" pitchFamily="18" charset="0"/>
                <a:cs typeface="Times New Roman" panose="02020603050405020304" pitchFamily="18" charset="0"/>
              </a:rPr>
            </a:br>
            <a:endParaRPr lang="ru-RU" dirty="0"/>
          </a:p>
        </p:txBody>
      </p:sp>
      <p:pic>
        <p:nvPicPr>
          <p:cNvPr id="1026" name="Picture 2" descr="C:\Users\one\Desktop\к презент тромбопатии гемор васк\2_5_2009[1].gif"/>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8" y="1512089"/>
            <a:ext cx="35052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one\Desktop\к презент тромбопатии гемор васк\4688486[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21158" y="1412776"/>
            <a:ext cx="2520280" cy="279966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4"/>
          <a:srcRect/>
          <a:stretch>
            <a:fillRect/>
          </a:stretch>
        </p:blipFill>
        <p:spPr>
          <a:xfrm>
            <a:off x="2699792" y="4212438"/>
            <a:ext cx="3816424" cy="2592288"/>
          </a:xfrm>
          <a:prstGeom prst="rect">
            <a:avLst/>
          </a:prstGeom>
          <a:noFill/>
        </p:spPr>
      </p:pic>
    </p:spTree>
    <p:extLst>
      <p:ext uri="{BB962C8B-B14F-4D97-AF65-F5344CB8AC3E}">
        <p14:creationId xmlns:p14="http://schemas.microsoft.com/office/powerpoint/2010/main" xmlns="" val="1314094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FF0000"/>
                </a:solidFill>
                <a:latin typeface="Times New Roman" panose="02020603050405020304" pitchFamily="18" charset="0"/>
                <a:cs typeface="Times New Roman" panose="02020603050405020304" pitchFamily="18" charset="0"/>
              </a:rPr>
              <a:t>Клинические </a:t>
            </a:r>
            <a:r>
              <a:rPr lang="ru-RU" sz="2800" b="1" dirty="0" smtClean="0">
                <a:solidFill>
                  <a:srgbClr val="FF0000"/>
                </a:solidFill>
                <a:latin typeface="Times New Roman" panose="02020603050405020304" pitchFamily="18" charset="0"/>
                <a:cs typeface="Times New Roman" panose="02020603050405020304" pitchFamily="18" charset="0"/>
              </a:rPr>
              <a:t>проявления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r>
              <a:rPr lang="ru-RU" sz="2800" b="1" dirty="0">
                <a:solidFill>
                  <a:srgbClr val="FF0000"/>
                </a:solidFill>
                <a:latin typeface="Times New Roman" panose="02020603050405020304" pitchFamily="18" charset="0"/>
                <a:cs typeface="Times New Roman" panose="02020603050405020304" pitchFamily="18" charset="0"/>
              </a:rPr>
              <a:t/>
            </a:r>
            <a:br>
              <a:rPr lang="ru-RU" sz="2800" b="1" dirty="0">
                <a:solidFill>
                  <a:srgbClr val="FF0000"/>
                </a:solidFill>
                <a:latin typeface="Times New Roman" panose="02020603050405020304" pitchFamily="18" charset="0"/>
                <a:cs typeface="Times New Roman" panose="02020603050405020304" pitchFamily="18" charset="0"/>
              </a:rPr>
            </a:br>
            <a:endParaRPr lang="ru-RU" sz="2800" dirty="0"/>
          </a:p>
        </p:txBody>
      </p:sp>
      <p:pic>
        <p:nvPicPr>
          <p:cNvPr id="2050" name="Picture 2" descr="C:\Users\one\Desktop\к презент тромбопатии гемор васк\bolezn%20Verlgofa[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7544" y="1628800"/>
            <a:ext cx="4286250" cy="24003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ne\Desktop\к презент тромбопатии гемор васк\krovoizliyznie-v-sechatky-glaza[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4221088"/>
            <a:ext cx="3744416" cy="22322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Users\one\Desktop\к презент тромбопатии гемор васк\autoimmunnaja-trombocitopenia3[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32040" y="1916832"/>
            <a:ext cx="4104456" cy="4104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922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err="1" smtClean="0">
                <a:solidFill>
                  <a:srgbClr val="FF0000"/>
                </a:solidFill>
                <a:latin typeface="Times New Roman" panose="02020603050405020304" pitchFamily="18" charset="0"/>
                <a:cs typeface="Times New Roman" panose="02020603050405020304" pitchFamily="18" charset="0"/>
              </a:rPr>
              <a:t>Тромбоцитопатии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buNone/>
            </a:pPr>
            <a:r>
              <a:rPr lang="ru-RU" sz="2400" b="1" i="1" dirty="0" smtClean="0">
                <a:solidFill>
                  <a:srgbClr val="0070C0"/>
                </a:solidFill>
                <a:latin typeface="Times New Roman" panose="02020603050405020304" pitchFamily="18" charset="0"/>
                <a:cs typeface="Times New Roman" panose="02020603050405020304" pitchFamily="18" charset="0"/>
              </a:rPr>
              <a:t>Группа геморрагических заболеваний, возникающих вследствие нарушений функции тромбоцитов при их нормальном или несколько сниженном/повышенном количестве</a:t>
            </a:r>
          </a:p>
          <a:p>
            <a:pPr marL="0" indent="0">
              <a:buNone/>
            </a:pPr>
            <a:endParaRPr lang="ru-RU" sz="2400" b="1" i="1" dirty="0">
              <a:solidFill>
                <a:srgbClr val="0070C0"/>
              </a:solidFill>
              <a:latin typeface="Times New Roman" panose="02020603050405020304" pitchFamily="18" charset="0"/>
              <a:cs typeface="Times New Roman" panose="02020603050405020304" pitchFamily="18" charset="0"/>
            </a:endParaRPr>
          </a:p>
          <a:p>
            <a:pPr marL="0" indent="0">
              <a:buNone/>
            </a:pPr>
            <a:r>
              <a:rPr lang="ru-RU" sz="2400" b="1" i="1" dirty="0" smtClean="0">
                <a:solidFill>
                  <a:srgbClr val="0070C0"/>
                </a:solidFill>
                <a:latin typeface="Times New Roman" panose="02020603050405020304" pitchFamily="18" charset="0"/>
                <a:cs typeface="Times New Roman" panose="02020603050405020304" pitchFamily="18" charset="0"/>
              </a:rPr>
              <a:t>Частота встречаемости точно не установлена</a:t>
            </a:r>
          </a:p>
          <a:p>
            <a:pPr marL="0" indent="0">
              <a:buNone/>
            </a:pPr>
            <a:r>
              <a:rPr lang="ru-RU" sz="2400" b="1" i="1" dirty="0" smtClean="0">
                <a:solidFill>
                  <a:srgbClr val="0070C0"/>
                </a:solidFill>
                <a:latin typeface="Times New Roman" panose="02020603050405020304" pitchFamily="18" charset="0"/>
                <a:cs typeface="Times New Roman" panose="02020603050405020304" pitchFamily="18" charset="0"/>
              </a:rPr>
              <a:t>От 36-65% является причиной всех кровотечений у детей</a:t>
            </a:r>
          </a:p>
          <a:p>
            <a:pPr marL="0" indent="0">
              <a:buNone/>
            </a:pPr>
            <a:r>
              <a:rPr lang="ru-RU" sz="2400" b="1" i="1" dirty="0" smtClean="0">
                <a:solidFill>
                  <a:srgbClr val="0070C0"/>
                </a:solidFill>
                <a:latin typeface="Times New Roman" panose="02020603050405020304" pitchFamily="18" charset="0"/>
                <a:cs typeface="Times New Roman" panose="02020603050405020304" pitchFamily="18" charset="0"/>
              </a:rPr>
              <a:t>Первые проявления в раннем или дошкольном возрасте</a:t>
            </a:r>
          </a:p>
          <a:p>
            <a:pPr marL="0" indent="0">
              <a:buNone/>
            </a:pPr>
            <a:r>
              <a:rPr lang="ru-RU" sz="2400" b="1" i="1" dirty="0" smtClean="0">
                <a:solidFill>
                  <a:srgbClr val="0070C0"/>
                </a:solidFill>
                <a:latin typeface="Times New Roman" panose="02020603050405020304" pitchFamily="18" charset="0"/>
                <a:cs typeface="Times New Roman" panose="02020603050405020304" pitchFamily="18" charset="0"/>
              </a:rPr>
              <a:t>С возрастом кровоточивость уменьшается</a:t>
            </a:r>
          </a:p>
          <a:p>
            <a:pPr marL="0" indent="0">
              <a:buNone/>
            </a:pPr>
            <a:r>
              <a:rPr lang="ru-RU" sz="2400" b="1" i="1" dirty="0" smtClean="0">
                <a:solidFill>
                  <a:srgbClr val="0070C0"/>
                </a:solidFill>
                <a:latin typeface="Times New Roman" panose="02020603050405020304" pitchFamily="18" charset="0"/>
                <a:cs typeface="Times New Roman" panose="02020603050405020304" pitchFamily="18" charset="0"/>
              </a:rPr>
              <a:t>Мальчики и девочки болеют с одинаковой частотой</a:t>
            </a:r>
            <a:endParaRPr lang="ru-RU" sz="24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73349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err="1" smtClean="0">
                <a:solidFill>
                  <a:srgbClr val="FF0000"/>
                </a:solidFill>
                <a:latin typeface="Times New Roman" panose="02020603050405020304" pitchFamily="18" charset="0"/>
                <a:cs typeface="Times New Roman" panose="02020603050405020304" pitchFamily="18" charset="0"/>
              </a:rPr>
              <a:t>Тромбоцитопатии</a:t>
            </a:r>
            <a:r>
              <a:rPr lang="ru-RU" sz="2800" b="1" dirty="0" smtClean="0">
                <a:solidFill>
                  <a:srgbClr val="FF0000"/>
                </a:solidFill>
                <a:latin typeface="Times New Roman" panose="02020603050405020304" pitchFamily="18" charset="0"/>
                <a:cs typeface="Times New Roman" panose="02020603050405020304" pitchFamily="18" charset="0"/>
              </a:rPr>
              <a:t>: классификация</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marL="0" indent="0" algn="ctr">
              <a:buNone/>
            </a:pPr>
            <a:r>
              <a:rPr lang="ru-RU" sz="2400" b="1" dirty="0" smtClean="0">
                <a:solidFill>
                  <a:srgbClr val="0070C0"/>
                </a:solidFill>
                <a:latin typeface="Times New Roman" panose="02020603050405020304" pitchFamily="18" charset="0"/>
                <a:cs typeface="Times New Roman" panose="02020603050405020304" pitchFamily="18" charset="0"/>
              </a:rPr>
              <a:t>Наследственные:</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1. Дефект взаимодействия тромбоцитов с веществами агонистами (дефект рецептора)</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-изолированное нарушение взаимодействия с адреналином</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dirty="0">
                <a:solidFill>
                  <a:srgbClr val="0070C0"/>
                </a:solidFill>
                <a:latin typeface="Times New Roman" panose="02020603050405020304" pitchFamily="18" charset="0"/>
                <a:cs typeface="Times New Roman" panose="02020603050405020304" pitchFamily="18" charset="0"/>
              </a:rPr>
              <a:t> изолированное нарушение взаимодействия с </a:t>
            </a:r>
            <a:r>
              <a:rPr lang="ru-RU" sz="2000" dirty="0" smtClean="0">
                <a:solidFill>
                  <a:srgbClr val="0070C0"/>
                </a:solidFill>
                <a:latin typeface="Times New Roman" panose="02020603050405020304" pitchFamily="18" charset="0"/>
                <a:cs typeface="Times New Roman" panose="02020603050405020304" pitchFamily="18" charset="0"/>
              </a:rPr>
              <a:t>коллагеном</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 изолированное нарушение взаимодействия </a:t>
            </a:r>
            <a:r>
              <a:rPr lang="ru-RU" sz="2000" dirty="0" smtClean="0">
                <a:solidFill>
                  <a:srgbClr val="0070C0"/>
                </a:solidFill>
                <a:latin typeface="Times New Roman" panose="02020603050405020304" pitchFamily="18" charset="0"/>
                <a:cs typeface="Times New Roman" panose="02020603050405020304" pitchFamily="18" charset="0"/>
              </a:rPr>
              <a:t>с АДФ</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2. Дефект взаимодействия с сосудистой стенкой (нарушение адгезии)</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-Синдром Бернара-</a:t>
            </a:r>
            <a:r>
              <a:rPr lang="ru-RU" sz="2000" dirty="0" err="1" smtClean="0">
                <a:solidFill>
                  <a:srgbClr val="0070C0"/>
                </a:solidFill>
                <a:latin typeface="Times New Roman" panose="02020603050405020304" pitchFamily="18" charset="0"/>
                <a:cs typeface="Times New Roman" panose="02020603050405020304" pitchFamily="18" charset="0"/>
              </a:rPr>
              <a:t>Сулье</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3. Дефект </a:t>
            </a:r>
            <a:r>
              <a:rPr lang="ru-RU" sz="2000" dirty="0" err="1" smtClean="0">
                <a:solidFill>
                  <a:srgbClr val="0070C0"/>
                </a:solidFill>
                <a:latin typeface="Times New Roman" panose="02020603050405020304" pitchFamily="18" charset="0"/>
                <a:cs typeface="Times New Roman" panose="02020603050405020304" pitchFamily="18" charset="0"/>
              </a:rPr>
              <a:t>межтромбоцитарного</a:t>
            </a:r>
            <a:r>
              <a:rPr lang="ru-RU" sz="2000" dirty="0" smtClean="0">
                <a:solidFill>
                  <a:srgbClr val="0070C0"/>
                </a:solidFill>
                <a:latin typeface="Times New Roman" panose="02020603050405020304" pitchFamily="18" charset="0"/>
                <a:cs typeface="Times New Roman" panose="02020603050405020304" pitchFamily="18" charset="0"/>
              </a:rPr>
              <a:t> взаимодействия (нарушение агрегации)</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-врожденная </a:t>
            </a:r>
            <a:r>
              <a:rPr lang="ru-RU" sz="2000" dirty="0" err="1" smtClean="0">
                <a:solidFill>
                  <a:srgbClr val="0070C0"/>
                </a:solidFill>
                <a:latin typeface="Times New Roman" panose="02020603050405020304" pitchFamily="18" charset="0"/>
                <a:cs typeface="Times New Roman" panose="02020603050405020304" pitchFamily="18" charset="0"/>
              </a:rPr>
              <a:t>афибриногенемия</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dirty="0" err="1" smtClean="0">
                <a:solidFill>
                  <a:srgbClr val="0070C0"/>
                </a:solidFill>
                <a:latin typeface="Times New Roman" panose="02020603050405020304" pitchFamily="18" charset="0"/>
                <a:cs typeface="Times New Roman" panose="02020603050405020304" pitchFamily="18" charset="0"/>
              </a:rPr>
              <a:t>Тромбастения</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Гланцмана</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4. Нарушение </a:t>
            </a:r>
            <a:r>
              <a:rPr lang="ru-RU" sz="2000" dirty="0" err="1" smtClean="0">
                <a:solidFill>
                  <a:srgbClr val="0070C0"/>
                </a:solidFill>
                <a:latin typeface="Times New Roman" panose="02020603050405020304" pitchFamily="18" charset="0"/>
                <a:cs typeface="Times New Roman" panose="02020603050405020304" pitchFamily="18" charset="0"/>
              </a:rPr>
              <a:t>тромбоцитарной</a:t>
            </a:r>
            <a:r>
              <a:rPr lang="ru-RU" sz="2000" dirty="0" smtClean="0">
                <a:solidFill>
                  <a:srgbClr val="0070C0"/>
                </a:solidFill>
                <a:latin typeface="Times New Roman" panose="02020603050405020304" pitchFamily="18" charset="0"/>
                <a:cs typeface="Times New Roman" panose="02020603050405020304" pitchFamily="18" charset="0"/>
              </a:rPr>
              <a:t> секреции</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-болезни недостаточного пула хранения</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-дефицит альфа-гранул (синдром серых тромбоцитов)</a:t>
            </a:r>
          </a:p>
          <a:p>
            <a:pPr marL="0" indent="0">
              <a:buNone/>
            </a:pP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74922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a:bodyPr>
          <a:lstStyle/>
          <a:p>
            <a:r>
              <a:rPr lang="ru-RU" sz="2800" b="1" dirty="0" err="1" smtClean="0">
                <a:solidFill>
                  <a:srgbClr val="FF0000"/>
                </a:solidFill>
                <a:latin typeface="Times New Roman" panose="02020603050405020304" pitchFamily="18" charset="0"/>
                <a:cs typeface="Times New Roman" panose="02020603050405020304" pitchFamily="18" charset="0"/>
              </a:rPr>
              <a:t>Тромбоцитопатии</a:t>
            </a:r>
            <a:r>
              <a:rPr lang="ru-RU" sz="2800" b="1" dirty="0" smtClean="0">
                <a:solidFill>
                  <a:srgbClr val="FF0000"/>
                </a:solidFill>
                <a:latin typeface="Times New Roman" panose="02020603050405020304" pitchFamily="18" charset="0"/>
                <a:cs typeface="Times New Roman" panose="02020603050405020304" pitchFamily="18" charset="0"/>
              </a:rPr>
              <a:t>: классификация</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268760"/>
            <a:ext cx="8229600" cy="5112568"/>
          </a:xfrm>
        </p:spPr>
        <p:txBody>
          <a:bodyPr>
            <a:normAutofit fontScale="92500" lnSpcReduction="20000"/>
          </a:bodyPr>
          <a:lstStyle/>
          <a:p>
            <a:pPr marL="0" indent="0" algn="ctr">
              <a:buNone/>
            </a:pPr>
            <a:r>
              <a:rPr lang="ru-RU" sz="2400" b="1" dirty="0" smtClean="0">
                <a:solidFill>
                  <a:srgbClr val="0070C0"/>
                </a:solidFill>
                <a:latin typeface="Times New Roman" panose="02020603050405020304" pitchFamily="18" charset="0"/>
                <a:cs typeface="Times New Roman" panose="02020603050405020304" pitchFamily="18" charset="0"/>
              </a:rPr>
              <a:t>Наследственные:</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-дефицит плотных гранул</a:t>
            </a:r>
          </a:p>
          <a:p>
            <a:pPr marL="0" indent="0">
              <a:buNone/>
            </a:pPr>
            <a:r>
              <a:rPr lang="ru-RU" sz="2000" b="1" dirty="0" smtClean="0">
                <a:solidFill>
                  <a:srgbClr val="0070C0"/>
                </a:solidFill>
                <a:latin typeface="Times New Roman" panose="02020603050405020304" pitchFamily="18" charset="0"/>
                <a:cs typeface="Times New Roman" panose="02020603050405020304" pitchFamily="18" charset="0"/>
              </a:rPr>
              <a:t>-</a:t>
            </a:r>
            <a:r>
              <a:rPr lang="ru-RU" sz="2000" dirty="0" smtClean="0">
                <a:solidFill>
                  <a:srgbClr val="0070C0"/>
                </a:solidFill>
                <a:latin typeface="Times New Roman" panose="02020603050405020304" pitchFamily="18" charset="0"/>
                <a:cs typeface="Times New Roman" panose="02020603050405020304" pitchFamily="18" charset="0"/>
              </a:rPr>
              <a:t>сочетанный дефицит альфа и плотных гранул</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-дефицит плотных гранул, ассоциированный с другими патологиями (с-м  </a:t>
            </a:r>
            <a:r>
              <a:rPr lang="ru-RU" sz="2000" dirty="0" err="1" smtClean="0">
                <a:solidFill>
                  <a:srgbClr val="0070C0"/>
                </a:solidFill>
                <a:latin typeface="Times New Roman" panose="02020603050405020304" pitchFamily="18" charset="0"/>
                <a:cs typeface="Times New Roman" panose="02020603050405020304" pitchFamily="18" charset="0"/>
              </a:rPr>
              <a:t>Хержманского-Пудлака</a:t>
            </a:r>
            <a:r>
              <a:rPr lang="ru-RU" sz="2000" dirty="0" smtClean="0">
                <a:solidFill>
                  <a:srgbClr val="0070C0"/>
                </a:solidFill>
                <a:latin typeface="Times New Roman" panose="02020603050405020304" pitchFamily="18" charset="0"/>
                <a:cs typeface="Times New Roman" panose="02020603050405020304" pitchFamily="18" charset="0"/>
              </a:rPr>
              <a:t>, с-м </a:t>
            </a:r>
            <a:r>
              <a:rPr lang="ru-RU" sz="2000" dirty="0" err="1" smtClean="0">
                <a:solidFill>
                  <a:srgbClr val="0070C0"/>
                </a:solidFill>
                <a:latin typeface="Times New Roman" panose="02020603050405020304" pitchFamily="18" charset="0"/>
                <a:cs typeface="Times New Roman" panose="02020603050405020304" pitchFamily="18" charset="0"/>
              </a:rPr>
              <a:t>Чедиака-Хигаси</a:t>
            </a:r>
            <a:r>
              <a:rPr lang="ru-RU" sz="2000" dirty="0" smtClean="0">
                <a:solidFill>
                  <a:srgbClr val="0070C0"/>
                </a:solidFill>
                <a:latin typeface="Times New Roman" panose="02020603050405020304" pitchFamily="18" charset="0"/>
                <a:cs typeface="Times New Roman" panose="02020603050405020304" pitchFamily="18" charset="0"/>
              </a:rPr>
              <a:t>, с-м </a:t>
            </a:r>
            <a:r>
              <a:rPr lang="ru-RU" sz="2000" dirty="0" err="1" smtClean="0">
                <a:solidFill>
                  <a:srgbClr val="0070C0"/>
                </a:solidFill>
                <a:latin typeface="Times New Roman" panose="02020603050405020304" pitchFamily="18" charset="0"/>
                <a:cs typeface="Times New Roman" panose="02020603050405020304" pitchFamily="18" charset="0"/>
              </a:rPr>
              <a:t>Вискотта-Олдрича</a:t>
            </a:r>
            <a:r>
              <a:rPr lang="ru-RU" sz="2000" dirty="0" smtClean="0">
                <a:solidFill>
                  <a:srgbClr val="0070C0"/>
                </a:solidFill>
                <a:latin typeface="Times New Roman" panose="02020603050405020304" pitchFamily="18" charset="0"/>
                <a:cs typeface="Times New Roman" panose="02020603050405020304" pitchFamily="18" charset="0"/>
              </a:rPr>
              <a:t>, ТА</a:t>
            </a:r>
            <a:r>
              <a:rPr lang="en-US" sz="2000" dirty="0" smtClean="0">
                <a:solidFill>
                  <a:srgbClr val="0070C0"/>
                </a:solidFill>
                <a:latin typeface="Times New Roman" panose="02020603050405020304" pitchFamily="18" charset="0"/>
                <a:cs typeface="Times New Roman" panose="02020603050405020304" pitchFamily="18" charset="0"/>
              </a:rPr>
              <a:t>R</a:t>
            </a:r>
            <a:r>
              <a:rPr lang="ru-RU" sz="2000" dirty="0" smtClean="0">
                <a:solidFill>
                  <a:srgbClr val="0070C0"/>
                </a:solidFill>
                <a:latin typeface="Times New Roman" panose="02020603050405020304" pitchFamily="18" charset="0"/>
                <a:cs typeface="Times New Roman" panose="02020603050405020304" pitchFamily="18" charset="0"/>
              </a:rPr>
              <a:t>-синдром)</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-аномалия метаболизма </a:t>
            </a:r>
            <a:r>
              <a:rPr lang="ru-RU" sz="2000" dirty="0" err="1" smtClean="0">
                <a:solidFill>
                  <a:srgbClr val="0070C0"/>
                </a:solidFill>
                <a:latin typeface="Times New Roman" panose="02020603050405020304" pitchFamily="18" charset="0"/>
                <a:cs typeface="Times New Roman" panose="02020603050405020304" pitchFamily="18" charset="0"/>
              </a:rPr>
              <a:t>арахидоновой</a:t>
            </a:r>
            <a:r>
              <a:rPr lang="ru-RU" sz="2000" dirty="0" smtClean="0">
                <a:solidFill>
                  <a:srgbClr val="0070C0"/>
                </a:solidFill>
                <a:latin typeface="Times New Roman" panose="02020603050405020304" pitchFamily="18" charset="0"/>
                <a:cs typeface="Times New Roman" panose="02020603050405020304" pitchFamily="18" charset="0"/>
              </a:rPr>
              <a:t> кислоты(нарушение высвобождения, дефицит </a:t>
            </a:r>
            <a:r>
              <a:rPr lang="ru-RU" sz="2000" dirty="0" err="1" smtClean="0">
                <a:solidFill>
                  <a:srgbClr val="0070C0"/>
                </a:solidFill>
                <a:latin typeface="Times New Roman" panose="02020603050405020304" pitchFamily="18" charset="0"/>
                <a:cs typeface="Times New Roman" panose="02020603050405020304" pitchFamily="18" charset="0"/>
              </a:rPr>
              <a:t>циклооксигеназы</a:t>
            </a:r>
            <a:r>
              <a:rPr lang="ru-RU" sz="2000" dirty="0" smtClean="0">
                <a:solidFill>
                  <a:srgbClr val="0070C0"/>
                </a:solidFill>
                <a:latin typeface="Times New Roman" panose="02020603050405020304" pitchFamily="18" charset="0"/>
                <a:cs typeface="Times New Roman" panose="02020603050405020304" pitchFamily="18" charset="0"/>
              </a:rPr>
              <a:t>, дефицит </a:t>
            </a:r>
            <a:r>
              <a:rPr lang="ru-RU" sz="2000" dirty="0" err="1" smtClean="0">
                <a:solidFill>
                  <a:srgbClr val="0070C0"/>
                </a:solidFill>
                <a:latin typeface="Times New Roman" panose="02020603050405020304" pitchFamily="18" charset="0"/>
                <a:cs typeface="Times New Roman" panose="02020603050405020304" pitchFamily="18" charset="0"/>
              </a:rPr>
              <a:t>тромбоксансинтетазы</a:t>
            </a:r>
            <a:r>
              <a:rPr lang="ru-RU" sz="2000" dirty="0" smtClean="0">
                <a:solidFill>
                  <a:srgbClr val="0070C0"/>
                </a:solidFill>
                <a:latin typeface="Times New Roman" panose="02020603050405020304" pitchFamily="18" charset="0"/>
                <a:cs typeface="Times New Roman" panose="02020603050405020304" pitchFamily="18" charset="0"/>
              </a:rPr>
              <a:t>, патология рецепторов </a:t>
            </a:r>
            <a:r>
              <a:rPr lang="ru-RU" sz="2000" dirty="0" err="1" smtClean="0">
                <a:solidFill>
                  <a:srgbClr val="0070C0"/>
                </a:solidFill>
                <a:latin typeface="Times New Roman" panose="02020603050405020304" pitchFamily="18" charset="0"/>
                <a:cs typeface="Times New Roman" panose="02020603050405020304" pitchFamily="18" charset="0"/>
              </a:rPr>
              <a:t>тромбоксана</a:t>
            </a:r>
            <a:r>
              <a:rPr lang="ru-RU" sz="2000" dirty="0" smtClean="0">
                <a:solidFill>
                  <a:srgbClr val="0070C0"/>
                </a:solidFill>
                <a:latin typeface="Times New Roman" panose="02020603050405020304" pitchFamily="18" charset="0"/>
                <a:cs typeface="Times New Roman" panose="02020603050405020304" pitchFamily="18" charset="0"/>
              </a:rPr>
              <a:t> А2)</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5. Нарушение передачи </a:t>
            </a:r>
            <a:r>
              <a:rPr lang="ru-RU" sz="2000" dirty="0" err="1" smtClean="0">
                <a:solidFill>
                  <a:srgbClr val="0070C0"/>
                </a:solidFill>
                <a:latin typeface="Times New Roman" panose="02020603050405020304" pitchFamily="18" charset="0"/>
                <a:cs typeface="Times New Roman" panose="02020603050405020304" pitchFamily="18" charset="0"/>
              </a:rPr>
              <a:t>рецепторопосредованного</a:t>
            </a:r>
            <a:r>
              <a:rPr lang="ru-RU" sz="2000" dirty="0" smtClean="0">
                <a:solidFill>
                  <a:srgbClr val="0070C0"/>
                </a:solidFill>
                <a:latin typeface="Times New Roman" panose="02020603050405020304" pitchFamily="18" charset="0"/>
                <a:cs typeface="Times New Roman" panose="02020603050405020304" pitchFamily="18" charset="0"/>
              </a:rPr>
              <a:t> сигнала</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-дефект мобилизации кальция</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-дефект метаболизма </a:t>
            </a:r>
            <a:r>
              <a:rPr lang="ru-RU" sz="2000" dirty="0" err="1" smtClean="0">
                <a:solidFill>
                  <a:srgbClr val="0070C0"/>
                </a:solidFill>
                <a:latin typeface="Times New Roman" panose="02020603050405020304" pitchFamily="18" charset="0"/>
                <a:cs typeface="Times New Roman" panose="02020603050405020304" pitchFamily="18" charset="0"/>
              </a:rPr>
              <a:t>фосфатидилинозитола</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6. Дефект взаимодействия тромбоцитов с протеинами, участвующими в коагуляции (</a:t>
            </a:r>
            <a:r>
              <a:rPr lang="en-US" sz="2000" dirty="0" smtClean="0">
                <a:solidFill>
                  <a:srgbClr val="0070C0"/>
                </a:solidFill>
                <a:latin typeface="Times New Roman" panose="02020603050405020304" pitchFamily="18" charset="0"/>
                <a:cs typeface="Times New Roman" panose="02020603050405020304" pitchFamily="18" charset="0"/>
              </a:rPr>
              <a:t>V</a:t>
            </a:r>
            <a:r>
              <a:rPr lang="ru-RU" sz="2000" dirty="0" smtClean="0">
                <a:solidFill>
                  <a:srgbClr val="0070C0"/>
                </a:solidFill>
                <a:latin typeface="Times New Roman" panose="02020603050405020304" pitchFamily="18" charset="0"/>
                <a:cs typeface="Times New Roman" panose="02020603050405020304" pitchFamily="18" charset="0"/>
              </a:rPr>
              <a:t>а,</a:t>
            </a:r>
            <a:r>
              <a:rPr lang="en-US" sz="2000" dirty="0" smtClean="0">
                <a:solidFill>
                  <a:srgbClr val="0070C0"/>
                </a:solidFill>
                <a:latin typeface="Times New Roman" panose="02020603050405020304" pitchFamily="18" charset="0"/>
                <a:cs typeface="Times New Roman" panose="02020603050405020304" pitchFamily="18" charset="0"/>
              </a:rPr>
              <a:t> X</a:t>
            </a:r>
            <a:r>
              <a:rPr lang="ru-RU" sz="2000" dirty="0" smtClean="0">
                <a:solidFill>
                  <a:srgbClr val="0070C0"/>
                </a:solidFill>
                <a:latin typeface="Times New Roman" panose="02020603050405020304" pitchFamily="18" charset="0"/>
                <a:cs typeface="Times New Roman" panose="02020603050405020304" pitchFamily="18" charset="0"/>
              </a:rPr>
              <a:t>а)</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7. Дефект сосудов или соединительной ткани (с-м </a:t>
            </a:r>
            <a:r>
              <a:rPr lang="ru-RU" sz="2000" dirty="0" err="1" smtClean="0">
                <a:solidFill>
                  <a:srgbClr val="0070C0"/>
                </a:solidFill>
                <a:latin typeface="Times New Roman" panose="02020603050405020304" pitchFamily="18" charset="0"/>
                <a:cs typeface="Times New Roman" panose="02020603050405020304" pitchFamily="18" charset="0"/>
              </a:rPr>
              <a:t>Элерса-Данло</a:t>
            </a:r>
            <a:r>
              <a:rPr lang="ru-RU" sz="2000"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8. Синдром дефекта </a:t>
            </a:r>
            <a:r>
              <a:rPr lang="ru-RU" sz="2000" dirty="0" err="1" smtClean="0">
                <a:solidFill>
                  <a:srgbClr val="0070C0"/>
                </a:solidFill>
                <a:latin typeface="Times New Roman" panose="02020603050405020304" pitchFamily="18" charset="0"/>
                <a:cs typeface="Times New Roman" panose="02020603050405020304" pitchFamily="18" charset="0"/>
              </a:rPr>
              <a:t>цитоскелета</a:t>
            </a:r>
            <a:r>
              <a:rPr lang="ru-RU" sz="2000" dirty="0" smtClean="0">
                <a:solidFill>
                  <a:srgbClr val="0070C0"/>
                </a:solidFill>
                <a:latin typeface="Times New Roman" panose="02020603050405020304" pitchFamily="18" charset="0"/>
                <a:cs typeface="Times New Roman" panose="02020603050405020304" pitchFamily="18" charset="0"/>
              </a:rPr>
              <a:t> тромбоцитов (с-м </a:t>
            </a:r>
            <a:r>
              <a:rPr lang="ru-RU" sz="2000" dirty="0" err="1" smtClean="0">
                <a:solidFill>
                  <a:srgbClr val="0070C0"/>
                </a:solidFill>
                <a:latin typeface="Times New Roman" panose="02020603050405020304" pitchFamily="18" charset="0"/>
                <a:cs typeface="Times New Roman" panose="02020603050405020304" pitchFamily="18" charset="0"/>
              </a:rPr>
              <a:t>Мея-Хеглина</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Фехтнера</a:t>
            </a:r>
            <a:r>
              <a:rPr lang="ru-RU" sz="2000" dirty="0" smtClean="0">
                <a:solidFill>
                  <a:srgbClr val="0070C0"/>
                </a:solidFill>
                <a:latin typeface="Times New Roman" panose="02020603050405020304" pitchFamily="18" charset="0"/>
                <a:cs typeface="Times New Roman" panose="02020603050405020304" pitchFamily="18" charset="0"/>
              </a:rPr>
              <a:t>, Эпштейна, </a:t>
            </a:r>
            <a:r>
              <a:rPr lang="ru-RU" sz="2000" dirty="0" err="1" smtClean="0">
                <a:solidFill>
                  <a:srgbClr val="0070C0"/>
                </a:solidFill>
                <a:latin typeface="Times New Roman" panose="02020603050405020304" pitchFamily="18" charset="0"/>
                <a:cs typeface="Times New Roman" panose="02020603050405020304" pitchFamily="18" charset="0"/>
              </a:rPr>
              <a:t>Монреальский</a:t>
            </a:r>
            <a:r>
              <a:rPr lang="ru-RU" sz="2000" dirty="0" smtClean="0">
                <a:solidFill>
                  <a:srgbClr val="0070C0"/>
                </a:solidFill>
                <a:latin typeface="Times New Roman" panose="02020603050405020304" pitchFamily="18" charset="0"/>
                <a:cs typeface="Times New Roman" panose="02020603050405020304" pitchFamily="18" charset="0"/>
              </a:rPr>
              <a:t> синдром)</a:t>
            </a:r>
          </a:p>
          <a:p>
            <a:pPr>
              <a:buFontTx/>
              <a:buChar char="-"/>
            </a:pPr>
            <a:endParaRPr lang="ru-RU" sz="2000" b="1"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84102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a:bodyPr>
          <a:lstStyle/>
          <a:p>
            <a:r>
              <a:rPr lang="ru-RU" sz="2800" b="1" dirty="0" err="1" smtClean="0">
                <a:solidFill>
                  <a:srgbClr val="FF0000"/>
                </a:solidFill>
                <a:latin typeface="Times New Roman" panose="02020603050405020304" pitchFamily="18" charset="0"/>
                <a:cs typeface="Times New Roman" panose="02020603050405020304" pitchFamily="18" charset="0"/>
              </a:rPr>
              <a:t>Тромбоцитопатии</a:t>
            </a:r>
            <a:r>
              <a:rPr lang="ru-RU" sz="2800" b="1" dirty="0" smtClean="0">
                <a:solidFill>
                  <a:srgbClr val="FF0000"/>
                </a:solidFill>
                <a:latin typeface="Times New Roman" panose="02020603050405020304" pitchFamily="18" charset="0"/>
                <a:cs typeface="Times New Roman" panose="02020603050405020304" pitchFamily="18" charset="0"/>
              </a:rPr>
              <a:t>: классификация</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268760"/>
            <a:ext cx="8229600" cy="5112568"/>
          </a:xfrm>
        </p:spPr>
        <p:txBody>
          <a:bodyPr>
            <a:normAutofit fontScale="92500" lnSpcReduction="10000"/>
          </a:bodyPr>
          <a:lstStyle/>
          <a:p>
            <a:pPr marL="0" indent="0" algn="ctr">
              <a:buNone/>
            </a:pPr>
            <a:r>
              <a:rPr lang="ru-RU" sz="2400" b="1" dirty="0" smtClean="0">
                <a:solidFill>
                  <a:srgbClr val="0070C0"/>
                </a:solidFill>
                <a:latin typeface="Times New Roman" panose="02020603050405020304" pitchFamily="18" charset="0"/>
                <a:cs typeface="Times New Roman" panose="02020603050405020304" pitchFamily="18" charset="0"/>
              </a:rPr>
              <a:t>Приобретенные:</a:t>
            </a:r>
          </a:p>
          <a:p>
            <a:pPr marL="0" indent="0" algn="ctr">
              <a:buNone/>
            </a:pPr>
            <a:endParaRPr lang="ru-RU" sz="2400" b="1" dirty="0" smtClean="0">
              <a:solidFill>
                <a:srgbClr val="0070C0"/>
              </a:solidFill>
              <a:latin typeface="Times New Roman" panose="02020603050405020304" pitchFamily="18" charset="0"/>
              <a:cs typeface="Times New Roman" panose="02020603050405020304" pitchFamily="18" charset="0"/>
            </a:endParaRPr>
          </a:p>
          <a:p>
            <a:pPr marL="457200" indent="-457200">
              <a:buAutoNum type="arabicPeriod"/>
            </a:pPr>
            <a:r>
              <a:rPr lang="ru-RU" sz="2000" dirty="0" smtClean="0">
                <a:solidFill>
                  <a:srgbClr val="0070C0"/>
                </a:solidFill>
                <a:latin typeface="Times New Roman" panose="02020603050405020304" pitchFamily="18" charset="0"/>
                <a:cs typeface="Times New Roman" panose="02020603050405020304" pitchFamily="18" charset="0"/>
              </a:rPr>
              <a:t>Тяжелое течение большинства инфекционных и соматических заболеваний</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dirty="0" err="1" smtClean="0">
                <a:solidFill>
                  <a:srgbClr val="0070C0"/>
                </a:solidFill>
                <a:latin typeface="Times New Roman" panose="02020603050405020304" pitchFamily="18" charset="0"/>
                <a:cs typeface="Times New Roman" panose="02020603050405020304" pitchFamily="18" charset="0"/>
              </a:rPr>
              <a:t>гемобластозы</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dirty="0" err="1" smtClean="0">
                <a:solidFill>
                  <a:srgbClr val="0070C0"/>
                </a:solidFill>
                <a:latin typeface="Times New Roman" panose="02020603050405020304" pitchFamily="18" charset="0"/>
                <a:cs typeface="Times New Roman" panose="02020603050405020304" pitchFamily="18" charset="0"/>
              </a:rPr>
              <a:t>миелопролиферативные</a:t>
            </a:r>
            <a:r>
              <a:rPr lang="ru-RU" sz="2000" dirty="0" smtClean="0">
                <a:solidFill>
                  <a:srgbClr val="0070C0"/>
                </a:solidFill>
                <a:latin typeface="Times New Roman" panose="02020603050405020304" pitchFamily="18" charset="0"/>
                <a:cs typeface="Times New Roman" panose="02020603050405020304" pitchFamily="18" charset="0"/>
              </a:rPr>
              <a:t> заболевания</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-В12 дефицитная анемия</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-уремия</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-циррозы, опухоли и паразитарные заболевания печени</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-ДВС синдром и активация </a:t>
            </a:r>
            <a:r>
              <a:rPr lang="ru-RU" sz="2000" dirty="0" err="1" smtClean="0">
                <a:solidFill>
                  <a:srgbClr val="0070C0"/>
                </a:solidFill>
                <a:latin typeface="Times New Roman" panose="02020603050405020304" pitchFamily="18" charset="0"/>
                <a:cs typeface="Times New Roman" panose="02020603050405020304" pitchFamily="18" charset="0"/>
              </a:rPr>
              <a:t>фибринолиза</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-гормональные нарушения (гипотиреоз, </a:t>
            </a:r>
            <a:r>
              <a:rPr lang="ru-RU" sz="2000" dirty="0" err="1">
                <a:solidFill>
                  <a:srgbClr val="0070C0"/>
                </a:solidFill>
                <a:latin typeface="Times New Roman" panose="02020603050405020304" pitchFamily="18" charset="0"/>
                <a:cs typeface="Times New Roman" panose="02020603050405020304" pitchFamily="18" charset="0"/>
              </a:rPr>
              <a:t>г</a:t>
            </a:r>
            <a:r>
              <a:rPr lang="ru-RU" sz="2000" dirty="0" err="1" smtClean="0">
                <a:solidFill>
                  <a:srgbClr val="0070C0"/>
                </a:solidFill>
                <a:latin typeface="Times New Roman" panose="02020603050405020304" pitchFamily="18" charset="0"/>
                <a:cs typeface="Times New Roman" panose="02020603050405020304" pitchFamily="18" charset="0"/>
              </a:rPr>
              <a:t>ипоэстрогения</a:t>
            </a:r>
            <a:r>
              <a:rPr lang="ru-RU" sz="2000"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-лучевая болезнь</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-массивные гемотрансфузии</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dirty="0" err="1" smtClean="0">
                <a:solidFill>
                  <a:srgbClr val="0070C0"/>
                </a:solidFill>
                <a:latin typeface="Times New Roman" panose="02020603050405020304" pitchFamily="18" charset="0"/>
                <a:cs typeface="Times New Roman" panose="02020603050405020304" pitchFamily="18" charset="0"/>
              </a:rPr>
              <a:t>гиганские</a:t>
            </a:r>
            <a:r>
              <a:rPr lang="ru-RU" sz="2000" dirty="0" smtClean="0">
                <a:solidFill>
                  <a:srgbClr val="0070C0"/>
                </a:solidFill>
                <a:latin typeface="Times New Roman" panose="02020603050405020304" pitchFamily="18" charset="0"/>
                <a:cs typeface="Times New Roman" panose="02020603050405020304" pitchFamily="18" charset="0"/>
              </a:rPr>
              <a:t> ангиомы, обширные тромбозы</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-прием лекарственных средств</a:t>
            </a:r>
          </a:p>
          <a:p>
            <a:pPr marL="0" indent="0">
              <a:buNone/>
            </a:pP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ru-RU" sz="2000" b="1"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26867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r>
              <a:rPr lang="ru-RU" sz="2800" b="1" dirty="0" smtClean="0">
                <a:solidFill>
                  <a:srgbClr val="FF0000"/>
                </a:solidFill>
                <a:latin typeface="Times New Roman" panose="02020603050405020304" pitchFamily="18" charset="0"/>
                <a:cs typeface="Times New Roman" panose="02020603050405020304" pitchFamily="18" charset="0"/>
              </a:rPr>
              <a:t>: лечение</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268760"/>
            <a:ext cx="8229600" cy="5112568"/>
          </a:xfrm>
        </p:spPr>
        <p:txBody>
          <a:bodyPr>
            <a:normAutofit lnSpcReduction="10000"/>
          </a:bodyPr>
          <a:lstStyle/>
          <a:p>
            <a:pPr marL="457200" indent="-457200">
              <a:buAutoNum type="arabicPeriod"/>
            </a:pPr>
            <a:r>
              <a:rPr lang="ru-RU" sz="2000" b="1" dirty="0" smtClean="0">
                <a:solidFill>
                  <a:srgbClr val="0070C0"/>
                </a:solidFill>
                <a:latin typeface="Times New Roman" panose="02020603050405020304" pitchFamily="18" charset="0"/>
                <a:cs typeface="Times New Roman" panose="02020603050405020304" pitchFamily="18" charset="0"/>
              </a:rPr>
              <a:t>Неотложная терапия для купирования геморрагического синдрома</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-при </a:t>
            </a:r>
            <a:r>
              <a:rPr lang="ru-RU" sz="2000" dirty="0" err="1" smtClean="0">
                <a:solidFill>
                  <a:srgbClr val="0070C0"/>
                </a:solidFill>
                <a:latin typeface="Times New Roman" panose="02020603050405020304" pitchFamily="18" charset="0"/>
                <a:cs typeface="Times New Roman" panose="02020603050405020304" pitchFamily="18" charset="0"/>
              </a:rPr>
              <a:t>жизнеугрожающих</a:t>
            </a:r>
            <a:r>
              <a:rPr lang="ru-RU" sz="2000" dirty="0" smtClean="0">
                <a:solidFill>
                  <a:srgbClr val="0070C0"/>
                </a:solidFill>
                <a:latin typeface="Times New Roman" panose="02020603050405020304" pitchFamily="18" charset="0"/>
                <a:cs typeface="Times New Roman" panose="02020603050405020304" pitchFamily="18" charset="0"/>
              </a:rPr>
              <a:t> кровотечениях (</a:t>
            </a:r>
            <a:r>
              <a:rPr lang="ru-RU" sz="2000" dirty="0" err="1" smtClean="0">
                <a:solidFill>
                  <a:srgbClr val="0070C0"/>
                </a:solidFill>
                <a:latin typeface="Times New Roman" panose="02020603050405020304" pitchFamily="18" charset="0"/>
                <a:cs typeface="Times New Roman" panose="02020603050405020304" pitchFamily="18" charset="0"/>
              </a:rPr>
              <a:t>тромбастения</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Гланцмана</a:t>
            </a:r>
            <a:r>
              <a:rPr lang="ru-RU" sz="2000" dirty="0" smtClean="0">
                <a:solidFill>
                  <a:srgbClr val="0070C0"/>
                </a:solidFill>
                <a:latin typeface="Times New Roman" panose="02020603050405020304" pitchFamily="18" charset="0"/>
                <a:cs typeface="Times New Roman" panose="02020603050405020304" pitchFamily="18" charset="0"/>
              </a:rPr>
              <a:t>, синдром Бернара-</a:t>
            </a:r>
            <a:r>
              <a:rPr lang="ru-RU" sz="2000" dirty="0" err="1" smtClean="0">
                <a:solidFill>
                  <a:srgbClr val="0070C0"/>
                </a:solidFill>
                <a:latin typeface="Times New Roman" panose="02020603050405020304" pitchFamily="18" charset="0"/>
                <a:cs typeface="Times New Roman" panose="02020603050405020304" pitchFamily="18" charset="0"/>
              </a:rPr>
              <a:t>Сулье</a:t>
            </a:r>
            <a:r>
              <a:rPr lang="ru-RU" sz="2000" dirty="0" smtClean="0">
                <a:solidFill>
                  <a:srgbClr val="0070C0"/>
                </a:solidFill>
                <a:latin typeface="Times New Roman" panose="02020603050405020304" pitchFamily="18" charset="0"/>
                <a:cs typeface="Times New Roman" panose="02020603050405020304" pitchFamily="18" charset="0"/>
              </a:rPr>
              <a:t>)-переливания </a:t>
            </a:r>
            <a:r>
              <a:rPr lang="ru-RU" sz="2000" dirty="0" err="1" smtClean="0">
                <a:solidFill>
                  <a:srgbClr val="0070C0"/>
                </a:solidFill>
                <a:latin typeface="Times New Roman" panose="02020603050405020304" pitchFamily="18" charset="0"/>
                <a:cs typeface="Times New Roman" panose="02020603050405020304" pitchFamily="18" charset="0"/>
              </a:rPr>
              <a:t>тромбоконцентрата</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-рекомбинантный активированный ф</a:t>
            </a:r>
            <a:r>
              <a:rPr lang="en-US" sz="2000" dirty="0" smtClean="0">
                <a:solidFill>
                  <a:srgbClr val="0070C0"/>
                </a:solidFill>
                <a:latin typeface="Times New Roman" panose="02020603050405020304" pitchFamily="18" charset="0"/>
                <a:cs typeface="Times New Roman" panose="02020603050405020304" pitchFamily="18" charset="0"/>
              </a:rPr>
              <a:t>VII</a:t>
            </a:r>
            <a:r>
              <a:rPr lang="ru-RU" sz="2000" dirty="0" smtClean="0">
                <a:solidFill>
                  <a:srgbClr val="0070C0"/>
                </a:solidFill>
                <a:latin typeface="Times New Roman" panose="02020603050405020304" pitchFamily="18" charset="0"/>
                <a:cs typeface="Times New Roman" panose="02020603050405020304" pitchFamily="18" charset="0"/>
              </a:rPr>
              <a:t>-при массивных кровотечениях</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-при носовых кровотечениях-ведение совместно с лор. врачом, наложение тампонады</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-при маточных кровотечениях-ведение совместно с гинекологом, назначение гормонального гемостаза</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dirty="0" err="1" smtClean="0">
                <a:solidFill>
                  <a:srgbClr val="0070C0"/>
                </a:solidFill>
                <a:latin typeface="Times New Roman" panose="02020603050405020304" pitchFamily="18" charset="0"/>
                <a:cs typeface="Times New Roman" panose="02020603050405020304" pitchFamily="18" charset="0"/>
              </a:rPr>
              <a:t>ангиопротекторы</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дицинон</a:t>
            </a:r>
            <a:r>
              <a:rPr lang="ru-RU" sz="2000" dirty="0" smtClean="0">
                <a:solidFill>
                  <a:srgbClr val="0070C0"/>
                </a:solidFill>
                <a:latin typeface="Times New Roman" panose="02020603050405020304" pitchFamily="18" charset="0"/>
                <a:cs typeface="Times New Roman" panose="02020603050405020304" pitchFamily="18" charset="0"/>
              </a:rPr>
              <a:t> 5-10 мг/кг/</a:t>
            </a:r>
            <a:r>
              <a:rPr lang="ru-RU" sz="2000" dirty="0" err="1" smtClean="0">
                <a:solidFill>
                  <a:srgbClr val="0070C0"/>
                </a:solidFill>
                <a:latin typeface="Times New Roman" panose="02020603050405020304" pitchFamily="18" charset="0"/>
                <a:cs typeface="Times New Roman" panose="02020603050405020304" pitchFamily="18" charset="0"/>
              </a:rPr>
              <a:t>сут</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р.о</a:t>
            </a:r>
            <a:r>
              <a:rPr lang="ru-RU" sz="2000" dirty="0" smtClean="0">
                <a:solidFill>
                  <a:srgbClr val="0070C0"/>
                </a:solidFill>
                <a:latin typeface="Times New Roman" panose="02020603050405020304" pitchFamily="18" charset="0"/>
                <a:cs typeface="Times New Roman" panose="02020603050405020304" pitchFamily="18" charset="0"/>
              </a:rPr>
              <a:t>. или 5 мл в 50-100 мл </a:t>
            </a:r>
            <a:r>
              <a:rPr lang="ru-RU" sz="2000" dirty="0" err="1" smtClean="0">
                <a:solidFill>
                  <a:srgbClr val="0070C0"/>
                </a:solidFill>
                <a:latin typeface="Times New Roman" panose="02020603050405020304" pitchFamily="18" charset="0"/>
                <a:cs typeface="Times New Roman" panose="02020603050405020304" pitchFamily="18" charset="0"/>
              </a:rPr>
              <a:t>физ.р-ра</a:t>
            </a:r>
            <a:r>
              <a:rPr lang="ru-RU" sz="2000" dirty="0" smtClean="0">
                <a:solidFill>
                  <a:srgbClr val="0070C0"/>
                </a:solidFill>
                <a:latin typeface="Times New Roman" panose="02020603050405020304" pitchFamily="18" charset="0"/>
                <a:cs typeface="Times New Roman" panose="02020603050405020304" pitchFamily="18" charset="0"/>
              </a:rPr>
              <a:t> в\в кап; </a:t>
            </a:r>
            <a:r>
              <a:rPr lang="ru-RU" sz="2000" dirty="0" err="1" smtClean="0">
                <a:solidFill>
                  <a:srgbClr val="0070C0"/>
                </a:solidFill>
                <a:latin typeface="Times New Roman" panose="02020603050405020304" pitchFamily="18" charset="0"/>
                <a:cs typeface="Times New Roman" panose="02020603050405020304" pitchFamily="18" charset="0"/>
              </a:rPr>
              <a:t>адроксон</a:t>
            </a:r>
            <a:r>
              <a:rPr lang="ru-RU" sz="2000" dirty="0" smtClean="0">
                <a:solidFill>
                  <a:srgbClr val="0070C0"/>
                </a:solidFill>
                <a:latin typeface="Times New Roman" panose="02020603050405020304" pitchFamily="18" charset="0"/>
                <a:cs typeface="Times New Roman" panose="02020603050405020304" pitchFamily="18" charset="0"/>
              </a:rPr>
              <a:t>  в\в</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-ингибиторы </a:t>
            </a:r>
            <a:r>
              <a:rPr lang="ru-RU" sz="2000" dirty="0" err="1" smtClean="0">
                <a:solidFill>
                  <a:srgbClr val="0070C0"/>
                </a:solidFill>
                <a:latin typeface="Times New Roman" panose="02020603050405020304" pitchFamily="18" charset="0"/>
                <a:cs typeface="Times New Roman" panose="02020603050405020304" pitchFamily="18" charset="0"/>
              </a:rPr>
              <a:t>фибринолиза</a:t>
            </a:r>
            <a:r>
              <a:rPr lang="ru-RU" sz="2000" dirty="0" smtClean="0">
                <a:solidFill>
                  <a:srgbClr val="0070C0"/>
                </a:solidFill>
                <a:latin typeface="Times New Roman" panose="02020603050405020304" pitchFamily="18" charset="0"/>
                <a:cs typeface="Times New Roman" panose="02020603050405020304" pitchFamily="18" charset="0"/>
              </a:rPr>
              <a:t> (аминокапроновая, </a:t>
            </a:r>
            <a:r>
              <a:rPr lang="ru-RU" sz="2000" dirty="0" err="1" smtClean="0">
                <a:solidFill>
                  <a:srgbClr val="0070C0"/>
                </a:solidFill>
                <a:latin typeface="Times New Roman" panose="02020603050405020304" pitchFamily="18" charset="0"/>
                <a:cs typeface="Times New Roman" panose="02020603050405020304" pitchFamily="18" charset="0"/>
              </a:rPr>
              <a:t>трансекамовая</a:t>
            </a:r>
            <a:r>
              <a:rPr lang="ru-RU" sz="2000" dirty="0" smtClean="0">
                <a:solidFill>
                  <a:srgbClr val="0070C0"/>
                </a:solidFill>
                <a:latin typeface="Times New Roman" panose="02020603050405020304" pitchFamily="18" charset="0"/>
                <a:cs typeface="Times New Roman" panose="02020603050405020304" pitchFamily="18" charset="0"/>
              </a:rPr>
              <a:t> к-та)</a:t>
            </a:r>
          </a:p>
          <a:p>
            <a:pPr marL="0" indent="0">
              <a:buNone/>
            </a:pPr>
            <a:r>
              <a:rPr lang="ru-RU" sz="2000" b="1" dirty="0" smtClean="0">
                <a:solidFill>
                  <a:srgbClr val="0070C0"/>
                </a:solidFill>
                <a:latin typeface="Times New Roman" panose="02020603050405020304" pitchFamily="18" charset="0"/>
                <a:cs typeface="Times New Roman" panose="02020603050405020304" pitchFamily="18" charset="0"/>
              </a:rPr>
              <a:t>2</a:t>
            </a:r>
            <a:r>
              <a:rPr lang="ru-RU" sz="2000" b="1" dirty="0" smtClean="0">
                <a:solidFill>
                  <a:srgbClr val="0070C0"/>
                </a:solidFill>
                <a:latin typeface="Times New Roman" panose="02020603050405020304" pitchFamily="18" charset="0"/>
                <a:cs typeface="Times New Roman" panose="02020603050405020304" pitchFamily="18" charset="0"/>
              </a:rPr>
              <a:t>. Профилактические мероприятия, направленные на предотвращение или уменьшение кровоточивости</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(фитотерапия курсами 10-14 дней в месяц в осенне-весенний период, медикаментозные ограничения, </a:t>
            </a:r>
            <a:r>
              <a:rPr lang="ru-RU" sz="2000" dirty="0" err="1" smtClean="0">
                <a:solidFill>
                  <a:srgbClr val="0070C0"/>
                </a:solidFill>
                <a:latin typeface="Times New Roman" panose="02020603050405020304" pitchFamily="18" charset="0"/>
                <a:cs typeface="Times New Roman" panose="02020603050405020304" pitchFamily="18" charset="0"/>
              </a:rPr>
              <a:t>гипоаллергенная</a:t>
            </a:r>
            <a:r>
              <a:rPr lang="ru-RU" sz="2000" dirty="0" smtClean="0">
                <a:solidFill>
                  <a:srgbClr val="0070C0"/>
                </a:solidFill>
                <a:latin typeface="Times New Roman" panose="02020603050405020304" pitchFamily="18" charset="0"/>
                <a:cs typeface="Times New Roman" panose="02020603050405020304" pitchFamily="18" charset="0"/>
              </a:rPr>
              <a:t> диета)</a:t>
            </a: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970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Обеспечение нормального гемостаза</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sz="2800" dirty="0" smtClean="0">
                <a:solidFill>
                  <a:srgbClr val="0070C0"/>
                </a:solidFill>
                <a:latin typeface="Times New Roman" panose="02020603050405020304" pitchFamily="18" charset="0"/>
                <a:cs typeface="Times New Roman" panose="02020603050405020304" pitchFamily="18" charset="0"/>
              </a:rPr>
              <a:t>Сосудистая стенка (эндотелий, субэндотелий)</a:t>
            </a:r>
          </a:p>
          <a:p>
            <a:r>
              <a:rPr lang="ru-RU" sz="2800" dirty="0" smtClean="0">
                <a:solidFill>
                  <a:srgbClr val="0070C0"/>
                </a:solidFill>
                <a:latin typeface="Times New Roman" panose="02020603050405020304" pitchFamily="18" charset="0"/>
                <a:cs typeface="Times New Roman" panose="02020603050405020304" pitchFamily="18" charset="0"/>
              </a:rPr>
              <a:t>Клетки крови (все форменные элементы)</a:t>
            </a:r>
          </a:p>
          <a:p>
            <a:r>
              <a:rPr lang="ru-RU" sz="2800" dirty="0" smtClean="0">
                <a:solidFill>
                  <a:srgbClr val="0070C0"/>
                </a:solidFill>
                <a:latin typeface="Times New Roman" panose="02020603050405020304" pitchFamily="18" charset="0"/>
                <a:cs typeface="Times New Roman" panose="02020603050405020304" pitchFamily="18" charset="0"/>
              </a:rPr>
              <a:t>Плазменные факторы</a:t>
            </a:r>
          </a:p>
          <a:p>
            <a:pPr marL="0" indent="0" algn="ctr">
              <a:buNone/>
            </a:pPr>
            <a:r>
              <a:rPr lang="ru-RU" sz="2800" i="1" dirty="0" smtClean="0">
                <a:solidFill>
                  <a:srgbClr val="0070C0"/>
                </a:solidFill>
                <a:latin typeface="Times New Roman" panose="02020603050405020304" pitchFamily="18" charset="0"/>
                <a:cs typeface="Times New Roman" panose="02020603050405020304" pitchFamily="18" charset="0"/>
              </a:rPr>
              <a:t>Каждый из компонентов имеет элементы системы, способствующие образованию сгустка (</a:t>
            </a:r>
            <a:r>
              <a:rPr lang="ru-RU" sz="2800" i="1" dirty="0" err="1" smtClean="0">
                <a:solidFill>
                  <a:srgbClr val="0070C0"/>
                </a:solidFill>
                <a:latin typeface="Times New Roman" panose="02020603050405020304" pitchFamily="18" charset="0"/>
                <a:cs typeface="Times New Roman" panose="02020603050405020304" pitchFamily="18" charset="0"/>
              </a:rPr>
              <a:t>прокоагулянты</a:t>
            </a:r>
            <a:r>
              <a:rPr lang="ru-RU" sz="2800" i="1" dirty="0" smtClean="0">
                <a:solidFill>
                  <a:srgbClr val="0070C0"/>
                </a:solidFill>
                <a:latin typeface="Times New Roman" panose="02020603050405020304" pitchFamily="18" charset="0"/>
                <a:cs typeface="Times New Roman" panose="02020603050405020304" pitchFamily="18" charset="0"/>
              </a:rPr>
              <a:t>) и препятствующие этому процессу (</a:t>
            </a:r>
            <a:r>
              <a:rPr lang="ru-RU" sz="2800" i="1" dirty="0" err="1" smtClean="0">
                <a:solidFill>
                  <a:srgbClr val="0070C0"/>
                </a:solidFill>
                <a:latin typeface="Times New Roman" panose="02020603050405020304" pitchFamily="18" charset="0"/>
                <a:cs typeface="Times New Roman" panose="02020603050405020304" pitchFamily="18" charset="0"/>
              </a:rPr>
              <a:t>фибринолитические</a:t>
            </a:r>
            <a:r>
              <a:rPr lang="ru-RU" sz="2800" i="1" dirty="0" smtClean="0">
                <a:solidFill>
                  <a:srgbClr val="0070C0"/>
                </a:solidFill>
                <a:latin typeface="Times New Roman" panose="02020603050405020304" pitchFamily="18" charset="0"/>
                <a:cs typeface="Times New Roman" panose="02020603050405020304" pitchFamily="18" charset="0"/>
              </a:rPr>
              <a:t> факторы</a:t>
            </a:r>
            <a:r>
              <a:rPr lang="ru-RU" sz="2800" i="1" dirty="0" smtClean="0">
                <a:solidFill>
                  <a:srgbClr val="0070C0"/>
                </a:solidFill>
              </a:rPr>
              <a:t>)</a:t>
            </a:r>
            <a:endParaRPr lang="ru-RU" sz="2800" i="1" dirty="0">
              <a:solidFill>
                <a:srgbClr val="0070C0"/>
              </a:solidFill>
            </a:endParaRPr>
          </a:p>
        </p:txBody>
      </p:sp>
    </p:spTree>
    <p:extLst>
      <p:ext uri="{BB962C8B-B14F-4D97-AF65-F5344CB8AC3E}">
        <p14:creationId xmlns:p14="http://schemas.microsoft.com/office/powerpoint/2010/main" xmlns="" val="4057469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142875"/>
            <a:ext cx="7772400" cy="1143000"/>
          </a:xfrm>
        </p:spPr>
        <p:txBody>
          <a:bodyPr>
            <a:normAutofit/>
          </a:bodyPr>
          <a:lstStyle/>
          <a:p>
            <a:pPr>
              <a:defRPr/>
            </a:pPr>
            <a:r>
              <a:rPr lang="ru-RU" sz="2800" b="1" dirty="0">
                <a:solidFill>
                  <a:srgbClr val="FF0000"/>
                </a:solidFill>
                <a:latin typeface="Times New Roman" pitchFamily="18" charset="0"/>
                <a:cs typeface="Times New Roman" pitchFamily="18" charset="0"/>
              </a:rPr>
              <a:t>Лечение </a:t>
            </a:r>
            <a:r>
              <a:rPr lang="ru-RU" sz="2800" b="1" dirty="0" smtClean="0">
                <a:solidFill>
                  <a:srgbClr val="FF0000"/>
                </a:solidFill>
                <a:latin typeface="Times New Roman" pitchFamily="18" charset="0"/>
                <a:cs typeface="Times New Roman" pitchFamily="18" charset="0"/>
              </a:rPr>
              <a:t>ИТП</a:t>
            </a:r>
            <a:endParaRPr lang="ru-RU" sz="2800" b="1" dirty="0">
              <a:solidFill>
                <a:srgbClr val="FF0000"/>
              </a:solidFill>
              <a:latin typeface="+mn-lt"/>
            </a:endParaRPr>
          </a:p>
        </p:txBody>
      </p:sp>
      <p:sp>
        <p:nvSpPr>
          <p:cNvPr id="3" name="Содержимое 2"/>
          <p:cNvSpPr>
            <a:spLocks noGrp="1"/>
          </p:cNvSpPr>
          <p:nvPr>
            <p:ph idx="1"/>
          </p:nvPr>
        </p:nvSpPr>
        <p:spPr/>
        <p:txBody>
          <a:bodyPr/>
          <a:lstStyle/>
          <a:p>
            <a:pPr marL="0" indent="0" algn="ctr">
              <a:buNone/>
              <a:defRPr/>
            </a:pPr>
            <a:r>
              <a:rPr lang="ru-RU" sz="2400" dirty="0" smtClean="0">
                <a:solidFill>
                  <a:srgbClr val="C00000"/>
                </a:solidFill>
              </a:rPr>
              <a:t> </a:t>
            </a:r>
            <a:r>
              <a:rPr lang="ru-RU" sz="2400" b="1" dirty="0">
                <a:solidFill>
                  <a:srgbClr val="0070C0"/>
                </a:solidFill>
                <a:latin typeface="Times New Roman" panose="02020603050405020304" pitchFamily="18" charset="0"/>
                <a:cs typeface="Times New Roman" panose="02020603050405020304" pitchFamily="18" charset="0"/>
              </a:rPr>
              <a:t>Цель лечения</a:t>
            </a:r>
            <a:endParaRPr lang="ru-RU" sz="2400" dirty="0" smtClean="0">
              <a:solidFill>
                <a:srgbClr val="0070C0"/>
              </a:solidFill>
              <a:latin typeface="Times New Roman" panose="02020603050405020304" pitchFamily="18" charset="0"/>
              <a:cs typeface="Times New Roman" panose="02020603050405020304" pitchFamily="18" charset="0"/>
            </a:endParaRPr>
          </a:p>
          <a:p>
            <a:pPr>
              <a:defRPr/>
            </a:pPr>
            <a:r>
              <a:rPr lang="ru-RU" sz="2400" dirty="0" smtClean="0">
                <a:solidFill>
                  <a:srgbClr val="FF0000"/>
                </a:solidFill>
                <a:latin typeface="Times New Roman" panose="02020603050405020304" pitchFamily="18" charset="0"/>
                <a:cs typeface="Times New Roman" panose="02020603050405020304" pitchFamily="18" charset="0"/>
              </a:rPr>
              <a:t>При острой ИТП </a:t>
            </a:r>
            <a:r>
              <a:rPr lang="ru-RU" sz="2400" dirty="0" smtClean="0">
                <a:solidFill>
                  <a:srgbClr val="0070C0"/>
                </a:solidFill>
                <a:latin typeface="Times New Roman" panose="02020603050405020304" pitchFamily="18" charset="0"/>
                <a:cs typeface="Times New Roman" panose="02020603050405020304" pitchFamily="18" charset="0"/>
              </a:rPr>
              <a:t>- минимально инвазивное и токсическое восстановление нормального уровня тромбоцитов или повышение их до безопасного уровня. В большинстве случаев не требует медикаментозного лечения, а внимательного динамического наблюдения</a:t>
            </a:r>
          </a:p>
          <a:p>
            <a:pPr>
              <a:defRPr/>
            </a:pPr>
            <a:r>
              <a:rPr lang="ru-RU" sz="2400" dirty="0" smtClean="0">
                <a:solidFill>
                  <a:srgbClr val="FF0000"/>
                </a:solidFill>
                <a:latin typeface="Times New Roman" panose="02020603050405020304" pitchFamily="18" charset="0"/>
                <a:cs typeface="Times New Roman" panose="02020603050405020304" pitchFamily="18" charset="0"/>
              </a:rPr>
              <a:t>При хронической ИТП </a:t>
            </a:r>
            <a:r>
              <a:rPr lang="ru-RU" sz="2400" dirty="0" smtClean="0">
                <a:solidFill>
                  <a:srgbClr val="0070C0"/>
                </a:solidFill>
                <a:latin typeface="Times New Roman" panose="02020603050405020304" pitchFamily="18" charset="0"/>
                <a:cs typeface="Times New Roman" panose="02020603050405020304" pitchFamily="18" charset="0"/>
              </a:rPr>
              <a:t>- минимально </a:t>
            </a:r>
            <a:r>
              <a:rPr lang="ru-RU" sz="2400" dirty="0" err="1" smtClean="0">
                <a:solidFill>
                  <a:srgbClr val="0070C0"/>
                </a:solidFill>
                <a:latin typeface="Times New Roman" panose="02020603050405020304" pitchFamily="18" charset="0"/>
                <a:cs typeface="Times New Roman" panose="02020603050405020304" pitchFamily="18" charset="0"/>
              </a:rPr>
              <a:t>инвазивное</a:t>
            </a:r>
            <a:r>
              <a:rPr lang="ru-RU" sz="2400" dirty="0" smtClean="0">
                <a:solidFill>
                  <a:srgbClr val="0070C0"/>
                </a:solidFill>
                <a:latin typeface="Times New Roman" panose="02020603050405020304" pitchFamily="18" charset="0"/>
                <a:cs typeface="Times New Roman" panose="02020603050405020304" pitchFamily="18" charset="0"/>
              </a:rPr>
              <a:t> и токсическое лечение, направленное на обеспечение нормального, соответствующего возрасту, психологического, физического и социального развития и стиля жизни</a:t>
            </a:r>
            <a:endParaRPr lang="ru-RU" sz="2400" dirty="0">
              <a:solidFill>
                <a:srgbClr val="0070C0"/>
              </a:solidFill>
              <a:latin typeface="Times New Roman" panose="02020603050405020304" pitchFamily="18" charset="0"/>
              <a:cs typeface="Times New Roman" panose="02020603050405020304" pitchFamily="18" charset="0"/>
            </a:endParaRPr>
          </a:p>
        </p:txBody>
      </p:sp>
      <p:sp>
        <p:nvSpPr>
          <p:cNvPr id="45060" name="Номер слайда 3"/>
          <p:cNvSpPr>
            <a:spLocks noGrp="1"/>
          </p:cNvSpPr>
          <p:nvPr>
            <p:ph type="sldNum" sz="quarter" idx="12"/>
          </p:nvPr>
        </p:nvSpPr>
        <p:spPr>
          <a:noFill/>
        </p:spPr>
        <p:txBody>
          <a:bodyPr/>
          <a:lstStyle/>
          <a:p>
            <a:fld id="{C619610E-B9BC-4DA4-9E95-6868FA3CD027}" type="slidenum">
              <a:rPr lang="ru-RU" smtClean="0">
                <a:solidFill>
                  <a:prstClr val="black">
                    <a:tint val="75000"/>
                  </a:prstClr>
                </a:solidFill>
              </a:rPr>
              <a:pPr/>
              <a:t>40</a:t>
            </a:fld>
            <a:endParaRPr lang="ru-RU" smtClean="0">
              <a:solidFill>
                <a:prstClr val="black">
                  <a:tint val="75000"/>
                </a:prstClr>
              </a:solidFill>
            </a:endParaRPr>
          </a:p>
        </p:txBody>
      </p:sp>
    </p:spTree>
    <p:extLst>
      <p:ext uri="{BB962C8B-B14F-4D97-AF65-F5344CB8AC3E}">
        <p14:creationId xmlns:p14="http://schemas.microsoft.com/office/powerpoint/2010/main" xmlns="" val="2121881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Номер слайда 5"/>
          <p:cNvSpPr>
            <a:spLocks noGrp="1"/>
          </p:cNvSpPr>
          <p:nvPr>
            <p:ph type="sldNum" sz="quarter" idx="12"/>
          </p:nvPr>
        </p:nvSpPr>
        <p:spPr>
          <a:noFill/>
        </p:spPr>
        <p:txBody>
          <a:bodyPr/>
          <a:lstStyle/>
          <a:p>
            <a:fld id="{0B8F7BEA-3485-4513-B908-DE3877769ADC}" type="slidenum">
              <a:rPr lang="ru-RU" smtClean="0">
                <a:solidFill>
                  <a:prstClr val="black">
                    <a:tint val="75000"/>
                  </a:prstClr>
                </a:solidFill>
              </a:rPr>
              <a:pPr/>
              <a:t>41</a:t>
            </a:fld>
            <a:endParaRPr lang="ru-RU" smtClean="0">
              <a:solidFill>
                <a:prstClr val="black">
                  <a:tint val="75000"/>
                </a:prstClr>
              </a:solidFill>
            </a:endParaRPr>
          </a:p>
        </p:txBody>
      </p:sp>
      <p:sp>
        <p:nvSpPr>
          <p:cNvPr id="11266" name="Rectangle 2"/>
          <p:cNvSpPr>
            <a:spLocks noGrp="1" noChangeArrowheads="1"/>
          </p:cNvSpPr>
          <p:nvPr>
            <p:ph type="title"/>
          </p:nvPr>
        </p:nvSpPr>
        <p:spPr>
          <a:xfrm>
            <a:off x="285750" y="142875"/>
            <a:ext cx="7772400" cy="1143000"/>
          </a:xfrm>
        </p:spPr>
        <p:txBody>
          <a:bodyPr>
            <a:normAutofit/>
          </a:bodyPr>
          <a:lstStyle/>
          <a:p>
            <a:pPr algn="ctr" eaLnBrk="1" hangingPunct="1">
              <a:defRPr/>
            </a:pPr>
            <a:r>
              <a:rPr lang="ru-RU" sz="2800" b="1" dirty="0" smtClean="0">
                <a:solidFill>
                  <a:srgbClr val="FF0000"/>
                </a:solidFill>
                <a:latin typeface="Times New Roman" panose="02020603050405020304" pitchFamily="18" charset="0"/>
                <a:cs typeface="Times New Roman" panose="02020603050405020304" pitchFamily="18" charset="0"/>
              </a:rPr>
              <a:t>Принципы госпитализации</a:t>
            </a:r>
          </a:p>
        </p:txBody>
      </p:sp>
      <p:sp>
        <p:nvSpPr>
          <p:cNvPr id="11267" name="Rectangle 3"/>
          <p:cNvSpPr>
            <a:spLocks noGrp="1" noChangeArrowheads="1"/>
          </p:cNvSpPr>
          <p:nvPr>
            <p:ph type="body" idx="1"/>
          </p:nvPr>
        </p:nvSpPr>
        <p:spPr>
          <a:xfrm>
            <a:off x="228600" y="1752600"/>
            <a:ext cx="8610600" cy="4876800"/>
          </a:xfrm>
        </p:spPr>
        <p:txBody>
          <a:bodyPr/>
          <a:lstStyle/>
          <a:p>
            <a:pPr eaLnBrk="1" hangingPunct="1">
              <a:lnSpc>
                <a:spcPct val="90000"/>
              </a:lnSpc>
              <a:defRPr/>
            </a:pPr>
            <a:r>
              <a:rPr lang="ru-RU" sz="2000" b="1" i="1" dirty="0" smtClean="0">
                <a:solidFill>
                  <a:srgbClr val="FF0000"/>
                </a:solidFill>
                <a:latin typeface="Times New Roman" panose="02020603050405020304" pitchFamily="18" charset="0"/>
                <a:cs typeface="Times New Roman" panose="02020603050405020304" pitchFamily="18" charset="0"/>
              </a:rPr>
              <a:t>Обязательна</a:t>
            </a:r>
            <a:r>
              <a:rPr lang="ru-RU" sz="2000" dirty="0" smtClean="0">
                <a:solidFill>
                  <a:srgbClr val="0070C0"/>
                </a:solidFill>
                <a:latin typeface="Times New Roman" panose="02020603050405020304" pitchFamily="18" charset="0"/>
                <a:cs typeface="Times New Roman" panose="02020603050405020304" pitchFamily="18" charset="0"/>
              </a:rPr>
              <a:t> для детей с тяжелыми, угрожающими жизни кровотечениями вне зависимости от числа тромбоцитов</a:t>
            </a:r>
            <a:endParaRPr lang="ru-RU" sz="2000" dirty="0">
              <a:solidFill>
                <a:srgbClr val="0070C0"/>
              </a:solidFill>
              <a:latin typeface="Times New Roman" panose="02020603050405020304" pitchFamily="18" charset="0"/>
              <a:cs typeface="Times New Roman" panose="02020603050405020304" pitchFamily="18" charset="0"/>
            </a:endParaRPr>
          </a:p>
          <a:p>
            <a:pPr eaLnBrk="1" hangingPunct="1">
              <a:lnSpc>
                <a:spcPct val="90000"/>
              </a:lnSpc>
              <a:defRPr/>
            </a:pP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Д</a:t>
            </a:r>
            <a:r>
              <a:rPr lang="ru-RU" sz="2000" dirty="0" smtClean="0">
                <a:solidFill>
                  <a:srgbClr val="0070C0"/>
                </a:solidFill>
                <a:latin typeface="Times New Roman" panose="02020603050405020304" pitchFamily="18" charset="0"/>
                <a:cs typeface="Times New Roman" panose="02020603050405020304" pitchFamily="18" charset="0"/>
              </a:rPr>
              <a:t>ля детей с числом тромбоцитов менее 10-20х10</a:t>
            </a:r>
            <a:r>
              <a:rPr lang="ru-RU" sz="2000" baseline="30000" dirty="0" smtClean="0">
                <a:solidFill>
                  <a:srgbClr val="0070C0"/>
                </a:solidFill>
                <a:latin typeface="Times New Roman" panose="02020603050405020304" pitchFamily="18" charset="0"/>
                <a:cs typeface="Times New Roman" panose="02020603050405020304" pitchFamily="18" charset="0"/>
              </a:rPr>
              <a:t>9</a:t>
            </a:r>
            <a:r>
              <a:rPr lang="ru-RU" sz="2000" dirty="0" smtClean="0">
                <a:solidFill>
                  <a:srgbClr val="0070C0"/>
                </a:solidFill>
                <a:latin typeface="Times New Roman" panose="02020603050405020304" pitchFamily="18" charset="0"/>
                <a:cs typeface="Times New Roman" panose="02020603050405020304" pitchFamily="18" charset="0"/>
              </a:rPr>
              <a:t>/л и кровотечениями со слизистых, которые могут потребовать клинического вмешательства (тампонада и т. д.). </a:t>
            </a:r>
          </a:p>
          <a:p>
            <a:pPr eaLnBrk="1" hangingPunct="1">
              <a:lnSpc>
                <a:spcPct val="90000"/>
              </a:lnSpc>
              <a:defRPr/>
            </a:pPr>
            <a:endParaRPr lang="ru-RU" sz="2000" dirty="0" smtClean="0">
              <a:solidFill>
                <a:srgbClr val="0070C0"/>
              </a:solidFill>
              <a:latin typeface="Times New Roman" panose="02020603050405020304" pitchFamily="18" charset="0"/>
              <a:cs typeface="Times New Roman" panose="02020603050405020304" pitchFamily="18" charset="0"/>
            </a:endParaRPr>
          </a:p>
          <a:p>
            <a:pPr eaLnBrk="1" hangingPunct="1">
              <a:lnSpc>
                <a:spcPct val="90000"/>
              </a:lnSpc>
              <a:defRPr/>
            </a:pPr>
            <a:r>
              <a:rPr lang="ru-RU" sz="2000" b="1" i="1" dirty="0" smtClean="0">
                <a:solidFill>
                  <a:srgbClr val="FFC000"/>
                </a:solidFill>
                <a:latin typeface="Times New Roman" panose="02020603050405020304" pitchFamily="18" charset="0"/>
                <a:cs typeface="Times New Roman" panose="02020603050405020304" pitchFamily="18" charset="0"/>
              </a:rPr>
              <a:t>Возможна</a:t>
            </a:r>
            <a:r>
              <a:rPr lang="ru-RU" sz="2000" dirty="0" smtClean="0">
                <a:solidFill>
                  <a:srgbClr val="0070C0"/>
                </a:solidFill>
                <a:latin typeface="Times New Roman" panose="02020603050405020304" pitchFamily="18" charset="0"/>
                <a:cs typeface="Times New Roman" panose="02020603050405020304" pitchFamily="18" charset="0"/>
              </a:rPr>
              <a:t> для детей с числом тромбоцитов менее 20х10</a:t>
            </a:r>
            <a:r>
              <a:rPr lang="ru-RU" sz="2000" baseline="30000" dirty="0" smtClean="0">
                <a:solidFill>
                  <a:srgbClr val="0070C0"/>
                </a:solidFill>
                <a:latin typeface="Times New Roman" panose="02020603050405020304" pitchFamily="18" charset="0"/>
                <a:cs typeface="Times New Roman" panose="02020603050405020304" pitchFamily="18" charset="0"/>
              </a:rPr>
              <a:t>9</a:t>
            </a:r>
            <a:r>
              <a:rPr lang="ru-RU" sz="2000" dirty="0" smtClean="0">
                <a:solidFill>
                  <a:srgbClr val="0070C0"/>
                </a:solidFill>
                <a:latin typeface="Times New Roman" panose="02020603050405020304" pitchFamily="18" charset="0"/>
                <a:cs typeface="Times New Roman" panose="02020603050405020304" pitchFamily="18" charset="0"/>
              </a:rPr>
              <a:t>/л, если они живут вдали от медицинских учреждений или по просьбе родителей.</a:t>
            </a:r>
          </a:p>
          <a:p>
            <a:pPr eaLnBrk="1" hangingPunct="1">
              <a:lnSpc>
                <a:spcPct val="90000"/>
              </a:lnSpc>
              <a:defRPr/>
            </a:pPr>
            <a:endParaRPr lang="ru-RU" sz="2000" dirty="0" smtClean="0">
              <a:solidFill>
                <a:srgbClr val="0070C0"/>
              </a:solidFill>
              <a:latin typeface="Times New Roman" panose="02020603050405020304" pitchFamily="18" charset="0"/>
              <a:cs typeface="Times New Roman" panose="02020603050405020304" pitchFamily="18" charset="0"/>
            </a:endParaRPr>
          </a:p>
          <a:p>
            <a:pPr eaLnBrk="1" hangingPunct="1">
              <a:lnSpc>
                <a:spcPct val="90000"/>
              </a:lnSpc>
              <a:defRPr/>
            </a:pPr>
            <a:r>
              <a:rPr lang="ru-RU" sz="2000" b="1" i="1" dirty="0" smtClean="0">
                <a:solidFill>
                  <a:srgbClr val="00B050"/>
                </a:solidFill>
                <a:latin typeface="Times New Roman" panose="02020603050405020304" pitchFamily="18" charset="0"/>
                <a:cs typeface="Times New Roman" panose="02020603050405020304" pitchFamily="18" charset="0"/>
              </a:rPr>
              <a:t>Не обязательна </a:t>
            </a:r>
            <a:r>
              <a:rPr lang="ru-RU" sz="2000" dirty="0" smtClean="0">
                <a:solidFill>
                  <a:srgbClr val="0070C0"/>
                </a:solidFill>
                <a:latin typeface="Times New Roman" panose="02020603050405020304" pitchFamily="18" charset="0"/>
                <a:cs typeface="Times New Roman" panose="02020603050405020304" pitchFamily="18" charset="0"/>
              </a:rPr>
              <a:t>для детей с числом тромбоцитов 20-30х10</a:t>
            </a:r>
            <a:r>
              <a:rPr lang="ru-RU" sz="2000" baseline="30000" dirty="0" smtClean="0">
                <a:solidFill>
                  <a:srgbClr val="0070C0"/>
                </a:solidFill>
                <a:latin typeface="Times New Roman" panose="02020603050405020304" pitchFamily="18" charset="0"/>
                <a:cs typeface="Times New Roman" panose="02020603050405020304" pitchFamily="18" charset="0"/>
              </a:rPr>
              <a:t>9</a:t>
            </a:r>
            <a:r>
              <a:rPr lang="ru-RU" sz="2000" dirty="0" smtClean="0">
                <a:solidFill>
                  <a:srgbClr val="0070C0"/>
                </a:solidFill>
                <a:latin typeface="Times New Roman" panose="02020603050405020304" pitchFamily="18" charset="0"/>
                <a:cs typeface="Times New Roman" panose="02020603050405020304" pitchFamily="18" charset="0"/>
              </a:rPr>
              <a:t>/л</a:t>
            </a:r>
          </a:p>
          <a:p>
            <a:pPr eaLnBrk="1" hangingPunct="1">
              <a:lnSpc>
                <a:spcPct val="90000"/>
              </a:lnSpc>
              <a:defRPr/>
            </a:pPr>
            <a:r>
              <a:rPr lang="ru-RU" sz="2000" dirty="0">
                <a:solidFill>
                  <a:srgbClr val="0070C0"/>
                </a:solidFill>
                <a:latin typeface="Times New Roman" panose="02020603050405020304" pitchFamily="18" charset="0"/>
                <a:cs typeface="Times New Roman" panose="02020603050405020304" pitchFamily="18" charset="0"/>
              </a:rPr>
              <a:t>У</a:t>
            </a:r>
            <a:r>
              <a:rPr lang="ru-RU" sz="2000" dirty="0" smtClean="0">
                <a:solidFill>
                  <a:srgbClr val="0070C0"/>
                </a:solidFill>
                <a:latin typeface="Times New Roman" panose="02020603050405020304" pitchFamily="18" charset="0"/>
                <a:cs typeface="Times New Roman" panose="02020603050405020304" pitchFamily="18" charset="0"/>
              </a:rPr>
              <a:t> которых отсутствует геморрагический синдром </a:t>
            </a:r>
          </a:p>
          <a:p>
            <a:pPr eaLnBrk="1" hangingPunct="1">
              <a:lnSpc>
                <a:spcPct val="90000"/>
              </a:lnSpc>
              <a:defRPr/>
            </a:pPr>
            <a:r>
              <a:rPr lang="ru-RU" sz="2000" dirty="0" smtClean="0">
                <a:solidFill>
                  <a:srgbClr val="0070C0"/>
                </a:solidFill>
                <a:latin typeface="Times New Roman" panose="02020603050405020304" pitchFamily="18" charset="0"/>
                <a:cs typeface="Times New Roman" panose="02020603050405020304" pitchFamily="18" charset="0"/>
              </a:rPr>
              <a:t>Для детей с числом тромбоцитов более 30х10</a:t>
            </a:r>
            <a:r>
              <a:rPr lang="ru-RU" sz="2000" baseline="30000" dirty="0" smtClean="0">
                <a:solidFill>
                  <a:srgbClr val="0070C0"/>
                </a:solidFill>
                <a:latin typeface="Times New Roman" panose="02020603050405020304" pitchFamily="18" charset="0"/>
                <a:cs typeface="Times New Roman" panose="02020603050405020304" pitchFamily="18" charset="0"/>
              </a:rPr>
              <a:t>9</a:t>
            </a:r>
            <a:r>
              <a:rPr lang="ru-RU" sz="2000" dirty="0" smtClean="0">
                <a:solidFill>
                  <a:srgbClr val="0070C0"/>
                </a:solidFill>
                <a:latin typeface="Times New Roman" panose="02020603050405020304" pitchFamily="18" charset="0"/>
                <a:cs typeface="Times New Roman" panose="02020603050405020304" pitchFamily="18" charset="0"/>
              </a:rPr>
              <a:t>/л при отсутствии геморрагического синдрома или минимальном его проявлении.</a:t>
            </a:r>
          </a:p>
          <a:p>
            <a:pPr eaLnBrk="1" hangingPunct="1">
              <a:lnSpc>
                <a:spcPct val="90000"/>
              </a:lnSpc>
              <a:defRPr/>
            </a:pPr>
            <a:endParaRPr lang="ru-RU" sz="2400" dirty="0" smtClean="0"/>
          </a:p>
        </p:txBody>
      </p:sp>
      <p:pic>
        <p:nvPicPr>
          <p:cNvPr id="5" name="Picture 6" descr="Red Traffic Light">
            <a:hlinkClick r:id="rId3"/>
          </p:cNvPr>
          <p:cNvPicPr>
            <a:picLocks noChangeAspect="1" noChangeArrowheads="1"/>
          </p:cNvPicPr>
          <p:nvPr/>
        </p:nvPicPr>
        <p:blipFill>
          <a:blip r:embed="rId4"/>
          <a:srcRect t="6828" r="-7762"/>
          <a:stretch>
            <a:fillRect/>
          </a:stretch>
        </p:blipFill>
        <p:spPr bwMode="auto">
          <a:xfrm>
            <a:off x="8204056" y="1916832"/>
            <a:ext cx="749300" cy="974725"/>
          </a:xfrm>
          <a:prstGeom prst="rect">
            <a:avLst/>
          </a:prstGeom>
          <a:noFill/>
          <a:ln w="9525">
            <a:noFill/>
            <a:miter lim="800000"/>
            <a:headEnd/>
            <a:tailEnd/>
          </a:ln>
        </p:spPr>
      </p:pic>
      <p:pic>
        <p:nvPicPr>
          <p:cNvPr id="6" name="Picture 7" descr="Amber Traffic Light">
            <a:hlinkClick r:id="rId5"/>
          </p:cNvPr>
          <p:cNvPicPr>
            <a:picLocks noChangeAspect="1" noChangeArrowheads="1"/>
          </p:cNvPicPr>
          <p:nvPr/>
        </p:nvPicPr>
        <p:blipFill>
          <a:blip r:embed="rId6"/>
          <a:srcRect/>
          <a:stretch>
            <a:fillRect/>
          </a:stretch>
        </p:blipFill>
        <p:spPr bwMode="auto">
          <a:xfrm>
            <a:off x="8258513" y="3356992"/>
            <a:ext cx="669925" cy="1008063"/>
          </a:xfrm>
          <a:prstGeom prst="rect">
            <a:avLst/>
          </a:prstGeom>
          <a:noFill/>
          <a:ln w="9525">
            <a:noFill/>
            <a:miter lim="800000"/>
            <a:headEnd/>
            <a:tailEnd/>
          </a:ln>
        </p:spPr>
      </p:pic>
      <p:pic>
        <p:nvPicPr>
          <p:cNvPr id="7" name="Picture 5" descr="Green Traffic Light">
            <a:hlinkClick r:id="rId7"/>
          </p:cNvPr>
          <p:cNvPicPr>
            <a:picLocks noChangeAspect="1" noChangeArrowheads="1"/>
          </p:cNvPicPr>
          <p:nvPr/>
        </p:nvPicPr>
        <p:blipFill>
          <a:blip r:embed="rId8"/>
          <a:srcRect/>
          <a:stretch>
            <a:fillRect/>
          </a:stretch>
        </p:blipFill>
        <p:spPr bwMode="auto">
          <a:xfrm>
            <a:off x="8285018" y="4725144"/>
            <a:ext cx="668338" cy="1008063"/>
          </a:xfrm>
          <a:prstGeom prst="rect">
            <a:avLst/>
          </a:prstGeom>
          <a:noFill/>
          <a:ln w="9525">
            <a:noFill/>
            <a:miter lim="800000"/>
            <a:headEnd/>
            <a:tailEnd/>
          </a:ln>
        </p:spPr>
      </p:pic>
    </p:spTree>
    <p:extLst>
      <p:ext uri="{BB962C8B-B14F-4D97-AF65-F5344CB8AC3E}">
        <p14:creationId xmlns:p14="http://schemas.microsoft.com/office/powerpoint/2010/main" xmlns="" val="3333585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363663" y="244475"/>
            <a:ext cx="6397713" cy="954107"/>
          </a:xfrm>
          <a:prstGeom prst="rect">
            <a:avLst/>
          </a:prstGeom>
          <a:noFill/>
          <a:ln w="9525">
            <a:noFill/>
            <a:miter lim="800000"/>
            <a:headEnd/>
            <a:tailEnd/>
          </a:ln>
        </p:spPr>
        <p:txBody>
          <a:bodyPr wrap="none">
            <a:spAutoFit/>
          </a:bodyPr>
          <a:lstStyle/>
          <a:p>
            <a:pPr algn="ctr"/>
            <a:r>
              <a:rPr lang="ru-RU" sz="2800" b="1" dirty="0">
                <a:solidFill>
                  <a:srgbClr val="FF0000"/>
                </a:solidFill>
                <a:latin typeface="Times New Roman" pitchFamily="18" charset="0"/>
                <a:cs typeface="Times New Roman" pitchFamily="18" charset="0"/>
              </a:rPr>
              <a:t>ИТП</a:t>
            </a:r>
          </a:p>
          <a:p>
            <a:pPr algn="ctr"/>
            <a:r>
              <a:rPr lang="ru-RU" sz="2800" b="1" dirty="0">
                <a:solidFill>
                  <a:srgbClr val="FF0000"/>
                </a:solidFill>
                <a:latin typeface="Times New Roman" pitchFamily="18" charset="0"/>
                <a:cs typeface="Times New Roman" pitchFamily="18" charset="0"/>
              </a:rPr>
              <a:t>Направления специфической терапии</a:t>
            </a:r>
            <a:endParaRPr lang="en-US" sz="2800" b="1" dirty="0">
              <a:solidFill>
                <a:srgbClr val="FF0000"/>
              </a:solidFill>
              <a:latin typeface="Times New Roman" pitchFamily="18" charset="0"/>
              <a:cs typeface="Times New Roman" pitchFamily="18" charset="0"/>
            </a:endParaRPr>
          </a:p>
        </p:txBody>
      </p:sp>
      <p:sp>
        <p:nvSpPr>
          <p:cNvPr id="35843" name="Text Box 711"/>
          <p:cNvSpPr txBox="1">
            <a:spLocks noChangeArrowheads="1"/>
          </p:cNvSpPr>
          <p:nvPr/>
        </p:nvSpPr>
        <p:spPr bwMode="auto">
          <a:xfrm>
            <a:off x="395288" y="1479236"/>
            <a:ext cx="6552435" cy="3108543"/>
          </a:xfrm>
          <a:prstGeom prst="rect">
            <a:avLst/>
          </a:prstGeom>
          <a:noFill/>
          <a:ln w="9525">
            <a:noFill/>
            <a:miter lim="800000"/>
            <a:headEnd/>
            <a:tailEnd/>
          </a:ln>
        </p:spPr>
        <p:txBody>
          <a:bodyPr wrap="none">
            <a:spAutoFit/>
          </a:bodyPr>
          <a:lstStyle/>
          <a:p>
            <a:pPr>
              <a:lnSpc>
                <a:spcPct val="140000"/>
              </a:lnSpc>
            </a:pPr>
            <a:r>
              <a:rPr lang="ru-RU" sz="2000" b="1" dirty="0" smtClean="0">
                <a:solidFill>
                  <a:srgbClr val="0070C0"/>
                </a:solidFill>
                <a:latin typeface="Times New Roman" panose="02020603050405020304" pitchFamily="18" charset="0"/>
                <a:cs typeface="Times New Roman" panose="02020603050405020304" pitchFamily="18" charset="0"/>
                <a:sym typeface="Wingdings" pitchFamily="2" charset="2"/>
              </a:rPr>
              <a:t>снижение</a:t>
            </a:r>
            <a:r>
              <a:rPr lang="ru-RU" sz="2000" b="1" dirty="0" smtClean="0">
                <a:solidFill>
                  <a:srgbClr val="0070C0"/>
                </a:solidFill>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синтеза </a:t>
            </a:r>
            <a:r>
              <a:rPr lang="ru-RU" sz="2000" b="1" dirty="0" err="1">
                <a:solidFill>
                  <a:srgbClr val="0070C0"/>
                </a:solidFill>
                <a:latin typeface="Times New Roman" panose="02020603050405020304" pitchFamily="18" charset="0"/>
                <a:cs typeface="Times New Roman" panose="02020603050405020304" pitchFamily="18" charset="0"/>
              </a:rPr>
              <a:t>антитромбоцитарных</a:t>
            </a:r>
            <a:r>
              <a:rPr lang="ru-RU" sz="2000" b="1" dirty="0">
                <a:solidFill>
                  <a:srgbClr val="0070C0"/>
                </a:solidFill>
                <a:latin typeface="Times New Roman" panose="02020603050405020304" pitchFamily="18" charset="0"/>
                <a:cs typeface="Times New Roman" panose="02020603050405020304" pitchFamily="18" charset="0"/>
              </a:rPr>
              <a:t> антител</a:t>
            </a:r>
          </a:p>
          <a:p>
            <a:pPr>
              <a:lnSpc>
                <a:spcPct val="140000"/>
              </a:lnSpc>
            </a:pPr>
            <a:r>
              <a:rPr lang="ru-RU" sz="2000" b="1" dirty="0" smtClean="0">
                <a:solidFill>
                  <a:srgbClr val="0070C0"/>
                </a:solidFill>
                <a:latin typeface="Times New Roman" panose="02020603050405020304" pitchFamily="18" charset="0"/>
                <a:cs typeface="Times New Roman" panose="02020603050405020304" pitchFamily="18" charset="0"/>
                <a:sym typeface="Wingdings" pitchFamily="2" charset="2"/>
              </a:rPr>
              <a:t>снижение</a:t>
            </a:r>
            <a:r>
              <a:rPr lang="ru-RU"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FcR</a:t>
            </a:r>
            <a:r>
              <a:rPr lang="en-US" sz="2000" b="1" dirty="0">
                <a:solidFill>
                  <a:srgbClr val="0070C0"/>
                </a:solidFill>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опосредованного клиренса тромбоцитов</a:t>
            </a:r>
          </a:p>
          <a:p>
            <a:pPr>
              <a:lnSpc>
                <a:spcPct val="140000"/>
              </a:lnSpc>
            </a:pP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smtClean="0">
                <a:solidFill>
                  <a:srgbClr val="0070C0"/>
                </a:solidFill>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блокада функции </a:t>
            </a:r>
            <a:r>
              <a:rPr lang="en-US" sz="2000" b="1" dirty="0" err="1">
                <a:solidFill>
                  <a:srgbClr val="0070C0"/>
                </a:solidFill>
                <a:latin typeface="Times New Roman" panose="02020603050405020304" pitchFamily="18" charset="0"/>
                <a:cs typeface="Times New Roman" panose="02020603050405020304" pitchFamily="18" charset="0"/>
              </a:rPr>
              <a:t>FcR</a:t>
            </a:r>
            <a:endParaRPr lang="ru-RU" sz="2000" b="1" dirty="0">
              <a:solidFill>
                <a:srgbClr val="0070C0"/>
              </a:solidFill>
              <a:latin typeface="Times New Roman" panose="02020603050405020304" pitchFamily="18" charset="0"/>
              <a:cs typeface="Times New Roman" panose="02020603050405020304" pitchFamily="18" charset="0"/>
            </a:endParaRPr>
          </a:p>
          <a:p>
            <a:pPr>
              <a:lnSpc>
                <a:spcPct val="140000"/>
              </a:lnSpc>
            </a:pP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smtClean="0">
                <a:solidFill>
                  <a:srgbClr val="0070C0"/>
                </a:solidFill>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 угнетение </a:t>
            </a:r>
            <a:r>
              <a:rPr lang="ru-RU" sz="2000" b="1" dirty="0" err="1">
                <a:solidFill>
                  <a:srgbClr val="0070C0"/>
                </a:solidFill>
                <a:latin typeface="Times New Roman" panose="02020603050405020304" pitchFamily="18" charset="0"/>
                <a:cs typeface="Times New Roman" panose="02020603050405020304" pitchFamily="18" charset="0"/>
              </a:rPr>
              <a:t>экстернализации</a:t>
            </a:r>
            <a:r>
              <a:rPr lang="ru-RU"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FcR</a:t>
            </a:r>
            <a:endParaRPr lang="ru-RU" sz="2000" b="1" dirty="0">
              <a:solidFill>
                <a:srgbClr val="0070C0"/>
              </a:solidFill>
              <a:latin typeface="Times New Roman" panose="02020603050405020304" pitchFamily="18" charset="0"/>
              <a:cs typeface="Times New Roman" panose="02020603050405020304" pitchFamily="18" charset="0"/>
            </a:endParaRPr>
          </a:p>
          <a:p>
            <a:pPr>
              <a:lnSpc>
                <a:spcPct val="140000"/>
              </a:lnSpc>
            </a:pP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smtClean="0">
                <a:solidFill>
                  <a:srgbClr val="0070C0"/>
                </a:solidFill>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 угнетение синтеза </a:t>
            </a:r>
            <a:r>
              <a:rPr lang="en-US" sz="2000" b="1" dirty="0" err="1">
                <a:solidFill>
                  <a:srgbClr val="0070C0"/>
                </a:solidFill>
                <a:latin typeface="Times New Roman" panose="02020603050405020304" pitchFamily="18" charset="0"/>
                <a:cs typeface="Times New Roman" panose="02020603050405020304" pitchFamily="18" charset="0"/>
              </a:rPr>
              <a:t>FcR</a:t>
            </a:r>
            <a:endParaRPr lang="ru-RU" sz="2000" b="1" dirty="0">
              <a:solidFill>
                <a:srgbClr val="0070C0"/>
              </a:solidFill>
              <a:latin typeface="Times New Roman" panose="02020603050405020304" pitchFamily="18" charset="0"/>
              <a:cs typeface="Times New Roman" panose="02020603050405020304" pitchFamily="18" charset="0"/>
            </a:endParaRPr>
          </a:p>
          <a:p>
            <a:pPr>
              <a:lnSpc>
                <a:spcPct val="140000"/>
              </a:lnSpc>
            </a:pPr>
            <a:endParaRPr lang="ru-RU" sz="2000" b="1" dirty="0">
              <a:solidFill>
                <a:srgbClr val="0070C0"/>
              </a:solidFill>
              <a:latin typeface="Times New Roman" panose="02020603050405020304" pitchFamily="18" charset="0"/>
              <a:cs typeface="Times New Roman" panose="02020603050405020304" pitchFamily="18" charset="0"/>
            </a:endParaRPr>
          </a:p>
          <a:p>
            <a:pPr>
              <a:lnSpc>
                <a:spcPct val="140000"/>
              </a:lnSpc>
            </a:pP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20170" name="Text Box 714"/>
          <p:cNvSpPr txBox="1">
            <a:spLocks noChangeArrowheads="1"/>
          </p:cNvSpPr>
          <p:nvPr/>
        </p:nvSpPr>
        <p:spPr bwMode="auto">
          <a:xfrm>
            <a:off x="4387592" y="4293096"/>
            <a:ext cx="3887411" cy="1505027"/>
          </a:xfrm>
          <a:prstGeom prst="rect">
            <a:avLst/>
          </a:prstGeom>
          <a:noFill/>
          <a:ln w="9525">
            <a:noFill/>
            <a:miter lim="800000"/>
            <a:headEnd/>
            <a:tailEnd/>
          </a:ln>
        </p:spPr>
        <p:txBody>
          <a:bodyPr wrap="none">
            <a:spAutoFit/>
          </a:bodyPr>
          <a:lstStyle/>
          <a:p>
            <a:pPr>
              <a:lnSpc>
                <a:spcPct val="170000"/>
              </a:lnSpc>
            </a:pP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Глюкокортикоиды</a:t>
            </a:r>
            <a:endParaRPr lang="ru-RU" b="1" i="1" dirty="0" smtClean="0">
              <a:solidFill>
                <a:srgbClr val="0070C0"/>
              </a:solidFill>
              <a:latin typeface="Times New Roman" pitchFamily="18" charset="0"/>
              <a:cs typeface="Times New Roman" pitchFamily="18" charset="0"/>
            </a:endParaRPr>
          </a:p>
          <a:p>
            <a:pPr>
              <a:lnSpc>
                <a:spcPct val="170000"/>
              </a:lnSpc>
            </a:pPr>
            <a:r>
              <a:rPr lang="ru-RU" b="1" i="1" dirty="0" smtClean="0">
                <a:solidFill>
                  <a:srgbClr val="0070C0"/>
                </a:solidFill>
                <a:latin typeface="Times New Roman" pitchFamily="18" charset="0"/>
                <a:cs typeface="Times New Roman" pitchFamily="18" charset="0"/>
              </a:rPr>
              <a:t>Высокие дозы иммуноглобулинов в/в</a:t>
            </a:r>
          </a:p>
          <a:p>
            <a:pPr>
              <a:lnSpc>
                <a:spcPct val="170000"/>
              </a:lnSpc>
            </a:pPr>
            <a:r>
              <a:rPr lang="ru-RU" b="1" i="1" dirty="0" smtClean="0">
                <a:solidFill>
                  <a:srgbClr val="0070C0"/>
                </a:solidFill>
                <a:latin typeface="Times New Roman" pitchFamily="18" charset="0"/>
                <a:cs typeface="Times New Roman" pitchFamily="18" charset="0"/>
              </a:rPr>
              <a:t>Анти </a:t>
            </a:r>
            <a:r>
              <a:rPr lang="en-US" b="1" i="1" dirty="0">
                <a:solidFill>
                  <a:srgbClr val="0070C0"/>
                </a:solidFill>
                <a:latin typeface="Times New Roman" pitchFamily="18" charset="0"/>
                <a:cs typeface="Times New Roman" pitchFamily="18" charset="0"/>
              </a:rPr>
              <a:t>D </a:t>
            </a:r>
            <a:r>
              <a:rPr lang="ru-RU" b="1" i="1" dirty="0">
                <a:solidFill>
                  <a:srgbClr val="0070C0"/>
                </a:solidFill>
                <a:latin typeface="Times New Roman" pitchFamily="18" charset="0"/>
                <a:cs typeface="Times New Roman" pitchFamily="18" charset="0"/>
              </a:rPr>
              <a:t>- иммуноглобулин</a:t>
            </a:r>
            <a:endParaRPr lang="en-US" b="1" i="1" dirty="0">
              <a:solidFill>
                <a:srgbClr val="0070C0"/>
              </a:solidFill>
              <a:latin typeface="Times New Roman" pitchFamily="18" charset="0"/>
              <a:cs typeface="Times New Roman" pitchFamily="18" charset="0"/>
            </a:endParaRPr>
          </a:p>
        </p:txBody>
      </p:sp>
      <p:cxnSp>
        <p:nvCxnSpPr>
          <p:cNvPr id="3" name="Прямая со стрелкой 2"/>
          <p:cNvCxnSpPr/>
          <p:nvPr/>
        </p:nvCxnSpPr>
        <p:spPr>
          <a:xfrm>
            <a:off x="4562519" y="3342682"/>
            <a:ext cx="1426543" cy="1094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Дуга 5"/>
          <p:cNvSpPr/>
          <p:nvPr/>
        </p:nvSpPr>
        <p:spPr>
          <a:xfrm>
            <a:off x="3703121" y="4437112"/>
            <a:ext cx="4571882" cy="1584176"/>
          </a:xfrm>
          <a:prstGeom prst="arc">
            <a:avLst>
              <a:gd name="adj1" fmla="val 16200000"/>
              <a:gd name="adj2" fmla="val 157213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 xmlns:p14="http://schemas.microsoft.com/office/powerpoint/2010/main" val="1591719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170"/>
                                        </p:tgtEl>
                                        <p:attrNameLst>
                                          <p:attrName>style.visibility</p:attrName>
                                        </p:attrNameLst>
                                      </p:cBhvr>
                                      <p:to>
                                        <p:strVal val="visible"/>
                                      </p:to>
                                    </p:set>
                                    <p:animEffect transition="in" filter="wipe(down)">
                                      <p:cBhvr>
                                        <p:cTn id="7" dur="500"/>
                                        <p:tgtEl>
                                          <p:spTgt spid="20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13"/>
          <p:cNvSpPr>
            <a:spLocks noChangeArrowheads="1"/>
          </p:cNvSpPr>
          <p:nvPr/>
        </p:nvSpPr>
        <p:spPr bwMode="auto">
          <a:xfrm>
            <a:off x="2411760" y="1034695"/>
            <a:ext cx="3877816" cy="504825"/>
          </a:xfrm>
          <a:prstGeom prst="ellipse">
            <a:avLst/>
          </a:prstGeom>
          <a:noFill/>
          <a:ln w="9525">
            <a:noFill/>
            <a:round/>
            <a:headEnd/>
            <a:tailEnd/>
          </a:ln>
        </p:spPr>
        <p:txBody>
          <a:bodyPr wrap="none" anchor="ctr"/>
          <a:lstStyle/>
          <a:p>
            <a:pPr algn="ctr" eaLnBrk="0" hangingPunct="0"/>
            <a:r>
              <a:rPr lang="ru-RU" sz="2000" b="1" dirty="0" err="1">
                <a:solidFill>
                  <a:srgbClr val="FF0000"/>
                </a:solidFill>
                <a:latin typeface="Times New Roman" pitchFamily="18" charset="0"/>
                <a:cs typeface="Times New Roman" pitchFamily="18" charset="0"/>
              </a:rPr>
              <a:t>Глюкокортикоиды</a:t>
            </a:r>
            <a:endParaRPr lang="en-US" sz="2000" b="1" dirty="0">
              <a:solidFill>
                <a:srgbClr val="FF0000"/>
              </a:solidFill>
              <a:latin typeface="Times New Roman" pitchFamily="18" charset="0"/>
              <a:cs typeface="Times New Roman" pitchFamily="18" charset="0"/>
            </a:endParaRPr>
          </a:p>
        </p:txBody>
      </p:sp>
      <p:sp>
        <p:nvSpPr>
          <p:cNvPr id="37891" name="Rectangle 218"/>
          <p:cNvSpPr>
            <a:spLocks noChangeArrowheads="1"/>
          </p:cNvSpPr>
          <p:nvPr/>
        </p:nvSpPr>
        <p:spPr bwMode="auto">
          <a:xfrm>
            <a:off x="1901512" y="214290"/>
            <a:ext cx="4604209" cy="954107"/>
          </a:xfrm>
          <a:prstGeom prst="rect">
            <a:avLst/>
          </a:prstGeom>
          <a:noFill/>
          <a:ln w="9525">
            <a:noFill/>
            <a:miter lim="800000"/>
            <a:headEnd/>
            <a:tailEnd/>
          </a:ln>
        </p:spPr>
        <p:txBody>
          <a:bodyPr wrap="none">
            <a:spAutoFit/>
          </a:bodyPr>
          <a:lstStyle/>
          <a:p>
            <a:pPr algn="ctr" eaLnBrk="0" hangingPunct="0"/>
            <a:r>
              <a:rPr lang="ru-RU" sz="2800" b="1" dirty="0">
                <a:solidFill>
                  <a:srgbClr val="FF0000"/>
                </a:solidFill>
                <a:latin typeface="Times New Roman" pitchFamily="18" charset="0"/>
                <a:cs typeface="Times New Roman" pitchFamily="18" charset="0"/>
              </a:rPr>
              <a:t>Впервые выявленная ИТП</a:t>
            </a:r>
          </a:p>
          <a:p>
            <a:pPr algn="ctr" eaLnBrk="0" hangingPunct="0"/>
            <a:r>
              <a:rPr lang="ru-RU" sz="2800" b="1" i="1" dirty="0">
                <a:solidFill>
                  <a:srgbClr val="FF0000"/>
                </a:solidFill>
                <a:latin typeface="Times New Roman" pitchFamily="18" charset="0"/>
                <a:cs typeface="Times New Roman" pitchFamily="18" charset="0"/>
              </a:rPr>
              <a:t>Терапия 1 линии</a:t>
            </a:r>
            <a:endParaRPr lang="en-US" sz="2800" b="1" i="1" dirty="0">
              <a:solidFill>
                <a:srgbClr val="FF0000"/>
              </a:solidFill>
              <a:latin typeface="Times New Roman" pitchFamily="18" charset="0"/>
              <a:cs typeface="Times New Roman" pitchFamily="18" charset="0"/>
            </a:endParaRPr>
          </a:p>
        </p:txBody>
      </p:sp>
      <p:graphicFrame>
        <p:nvGraphicFramePr>
          <p:cNvPr id="26698" name="Group 74"/>
          <p:cNvGraphicFramePr>
            <a:graphicFrameLocks noGrp="1"/>
          </p:cNvGraphicFramePr>
          <p:nvPr>
            <p:extLst>
              <p:ext uri="{D42A27DB-BD31-4B8C-83A1-F6EECF244321}">
                <p14:modId xmlns:p14="http://schemas.microsoft.com/office/powerpoint/2010/main" xmlns="" val="3596180320"/>
              </p:ext>
            </p:extLst>
          </p:nvPr>
        </p:nvGraphicFramePr>
        <p:xfrm>
          <a:off x="395288" y="1916113"/>
          <a:ext cx="8280400" cy="3694726"/>
        </p:xfrm>
        <a:graphic>
          <a:graphicData uri="http://schemas.openxmlformats.org/drawingml/2006/table">
            <a:tbl>
              <a:tblPr/>
              <a:tblGrid>
                <a:gridCol w="3108325"/>
                <a:gridCol w="2579687"/>
                <a:gridCol w="2592388"/>
              </a:tblGrid>
              <a:tr h="1225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rgbClr val="0070C0"/>
                          </a:solidFill>
                          <a:effectLst/>
                          <a:latin typeface="Times New Roman" pitchFamily="18" charset="0"/>
                          <a:cs typeface="Times New Roman" pitchFamily="18" charset="0"/>
                        </a:rPr>
                        <a:t>Дексаметазон</a:t>
                      </a: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itchFamily="18" charset="0"/>
                          <a:cs typeface="Times New Roman" pitchFamily="18" charset="0"/>
                        </a:rPr>
                        <a:t> 28 мг\м2-4 дня</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itchFamily="18" charset="0"/>
                          <a:cs typeface="Times New Roman" pitchFamily="18" charset="0"/>
                        </a:rPr>
                        <a:t>каждые 2-4 недели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itchFamily="18" charset="0"/>
                          <a:cs typeface="Times New Roman" pitchFamily="18" charset="0"/>
                        </a:rPr>
                        <a:t>1-4 цикла</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70C0"/>
                          </a:solidFill>
                          <a:effectLst/>
                          <a:latin typeface="Times New Roman" pitchFamily="18" charset="0"/>
                          <a:cs typeface="Times New Roman" pitchFamily="18" charset="0"/>
                        </a:rPr>
                        <a:t>Преднизолон</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70C0"/>
                          </a:solidFill>
                          <a:effectLst/>
                          <a:latin typeface="Times New Roman" pitchFamily="18" charset="0"/>
                          <a:cs typeface="Times New Roman" pitchFamily="18" charset="0"/>
                        </a:rPr>
                        <a:t>0,5-2 мг/кг сут</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rgbClr val="0070C0"/>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itchFamily="18" charset="0"/>
                          <a:cs typeface="Times New Roman" pitchFamily="18" charset="0"/>
                        </a:rPr>
                        <a:t>2-4 недели</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1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rgbClr val="0070C0"/>
                          </a:solidFill>
                          <a:effectLst/>
                          <a:latin typeface="Times New Roman" pitchFamily="18" charset="0"/>
                          <a:cs typeface="Times New Roman" pitchFamily="18" charset="0"/>
                        </a:rPr>
                        <a:t>Метилпреднизолон</a:t>
                      </a: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itchFamily="18" charset="0"/>
                          <a:cs typeface="Times New Roman" pitchFamily="18" charset="0"/>
                        </a:rPr>
                        <a:t>10-30 мг/кг </a:t>
                      </a:r>
                      <a:r>
                        <a:rPr kumimoji="0" lang="ru-RU" sz="2000" b="0" i="0" u="none" strike="noStrike" cap="none" normalizeH="0" baseline="0" dirty="0" err="1" smtClean="0">
                          <a:ln>
                            <a:noFill/>
                          </a:ln>
                          <a:solidFill>
                            <a:srgbClr val="0070C0"/>
                          </a:solidFill>
                          <a:effectLst/>
                          <a:latin typeface="Times New Roman" pitchFamily="18" charset="0"/>
                          <a:cs typeface="Times New Roman" pitchFamily="18" charset="0"/>
                        </a:rPr>
                        <a:t>сут</a:t>
                      </a: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0070C0"/>
                          </a:solidFill>
                          <a:effectLst/>
                          <a:latin typeface="Times New Roman" pitchFamily="18" charset="0"/>
                          <a:cs typeface="Times New Roman" pitchFamily="18" charset="0"/>
                        </a:rPr>
                        <a:t>3-5-7 дней</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14659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5"/>
          <p:cNvGraphicFramePr>
            <a:graphicFrameLocks noGrp="1"/>
          </p:cNvGraphicFramePr>
          <p:nvPr>
            <p:extLst>
              <p:ext uri="{D42A27DB-BD31-4B8C-83A1-F6EECF244321}">
                <p14:modId xmlns:p14="http://schemas.microsoft.com/office/powerpoint/2010/main" xmlns="" val="786354371"/>
              </p:ext>
            </p:extLst>
          </p:nvPr>
        </p:nvGraphicFramePr>
        <p:xfrm>
          <a:off x="285750" y="928688"/>
          <a:ext cx="8643938" cy="5608372"/>
        </p:xfrm>
        <a:graphic>
          <a:graphicData uri="http://schemas.openxmlformats.org/drawingml/2006/table">
            <a:tbl>
              <a:tblPr/>
              <a:tblGrid>
                <a:gridCol w="2005013"/>
                <a:gridCol w="6638925"/>
              </a:tblGrid>
              <a:tr h="385763">
                <a:tc gridSpan="2">
                  <a:txBody>
                    <a:bodyPr/>
                    <a:lstStyle/>
                    <a:p>
                      <a:pPr marL="0" marR="0" lvl="0" indent="0" algn="ctr"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400" b="1" i="0" u="none" strike="noStrike" cap="none" normalizeH="0" baseline="0" dirty="0" smtClean="0">
                          <a:ln>
                            <a:noFill/>
                          </a:ln>
                          <a:solidFill>
                            <a:srgbClr val="FF0000"/>
                          </a:solidFill>
                          <a:effectLst/>
                          <a:latin typeface="Times New Roman" pitchFamily="18" charset="0"/>
                          <a:cs typeface="Times New Roman" pitchFamily="18" charset="0"/>
                        </a:rPr>
                        <a:t>Стандартная терапия первой линии</a:t>
                      </a:r>
                      <a:endParaRPr kumimoji="0" lang="en-GB" sz="1400" b="1" i="0" u="none" strike="noStrike" cap="none" normalizeH="0" baseline="30000" dirty="0" smtClean="0">
                        <a:ln>
                          <a:noFill/>
                        </a:ln>
                        <a:solidFill>
                          <a:srgbClr val="FF0000"/>
                        </a:solidFill>
                        <a:effectLst/>
                        <a:latin typeface="Times New Roman" pitchFamily="18" charset="0"/>
                        <a:cs typeface="Times New Roman" pitchFamily="18" charset="0"/>
                      </a:endParaRPr>
                    </a:p>
                  </a:txBody>
                  <a:tcPr marT="91437" marB="914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639763">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400" b="1" i="0" u="none" strike="noStrike" cap="none" normalizeH="0" baseline="0" dirty="0" smtClean="0">
                          <a:ln>
                            <a:noFill/>
                          </a:ln>
                          <a:solidFill>
                            <a:srgbClr val="0070C0"/>
                          </a:solidFill>
                          <a:effectLst/>
                          <a:latin typeface="Times New Roman" pitchFamily="18" charset="0"/>
                          <a:cs typeface="Times New Roman" pitchFamily="18" charset="0"/>
                        </a:rPr>
                        <a:t>Применение</a:t>
                      </a:r>
                      <a:endParaRPr kumimoji="0" lang="en-GB" sz="14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T="91437" marB="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Инициальная терапия</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оральные кортикостероиды</a:t>
                      </a:r>
                      <a:endParaRPr kumimoji="0" lang="en-GB" sz="1600" b="0" i="0" u="none" strike="noStrike" cap="none" normalizeH="0" baseline="30000" dirty="0" smtClean="0">
                        <a:ln>
                          <a:noFill/>
                        </a:ln>
                        <a:solidFill>
                          <a:srgbClr val="0070C0"/>
                        </a:solidFill>
                        <a:effectLst/>
                        <a:latin typeface="Times New Roman" pitchFamily="18" charset="0"/>
                        <a:cs typeface="Times New Roman" pitchFamily="18" charset="0"/>
                      </a:endParaRPr>
                    </a:p>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Острые кровотечения</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кортикостероиды в/в </a:t>
                      </a:r>
                      <a:r>
                        <a:rPr kumimoji="0" lang="ru-RU" sz="1600" b="0" i="0" u="none" strike="noStrike" cap="none" normalizeH="0" baseline="0" dirty="0" err="1" smtClean="0">
                          <a:ln>
                            <a:noFill/>
                          </a:ln>
                          <a:solidFill>
                            <a:srgbClr val="0070C0"/>
                          </a:solidFill>
                          <a:effectLst/>
                          <a:latin typeface="Times New Roman" pitchFamily="18" charset="0"/>
                          <a:cs typeface="Times New Roman" pitchFamily="18" charset="0"/>
                        </a:rPr>
                        <a:t>в</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 высоких дозах</a:t>
                      </a:r>
                      <a:endParaRPr kumimoji="0" lang="en-GB" sz="1600" b="0" i="0" u="none" strike="noStrike" cap="none" normalizeH="0" baseline="30000" dirty="0" smtClean="0">
                        <a:ln>
                          <a:noFill/>
                        </a:ln>
                        <a:solidFill>
                          <a:srgbClr val="0070C0"/>
                        </a:solidFill>
                        <a:effectLst/>
                        <a:latin typeface="Times New Roman" pitchFamily="18" charset="0"/>
                        <a:cs typeface="Times New Roman" pitchFamily="18" charset="0"/>
                      </a:endParaRPr>
                    </a:p>
                  </a:txBody>
                  <a:tcPr marT="91437" marB="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5725">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400" b="1" i="0" u="none" strike="noStrike" cap="none" normalizeH="0" baseline="0" smtClean="0">
                          <a:ln>
                            <a:noFill/>
                          </a:ln>
                          <a:solidFill>
                            <a:srgbClr val="0070C0"/>
                          </a:solidFill>
                          <a:effectLst/>
                          <a:latin typeface="Times New Roman" pitchFamily="18" charset="0"/>
                          <a:cs typeface="Times New Roman" pitchFamily="18" charset="0"/>
                        </a:rPr>
                        <a:t>Эффективность</a:t>
                      </a:r>
                      <a:r>
                        <a:rPr kumimoji="0" lang="en-GB" sz="1400" b="1" i="0" u="none" strike="noStrike" cap="none" normalizeH="0" baseline="0" smtClean="0">
                          <a:ln>
                            <a:noFill/>
                          </a:ln>
                          <a:solidFill>
                            <a:srgbClr val="0070C0"/>
                          </a:solidFill>
                          <a:effectLst/>
                          <a:latin typeface="Times New Roman" pitchFamily="18" charset="0"/>
                          <a:cs typeface="Times New Roman" pitchFamily="18" charset="0"/>
                        </a:rPr>
                        <a:t> </a:t>
                      </a:r>
                    </a:p>
                  </a:txBody>
                  <a:tcPr marT="91437" marB="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Ответ</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GB" sz="1600" b="1" i="0" u="none" strike="noStrike" cap="none" normalizeH="0" baseline="0" dirty="0" smtClean="0">
                          <a:ln>
                            <a:noFill/>
                          </a:ln>
                          <a:solidFill>
                            <a:srgbClr val="0070C0"/>
                          </a:solidFill>
                          <a:effectLst/>
                          <a:latin typeface="Times New Roman" pitchFamily="18" charset="0"/>
                          <a:cs typeface="Times New Roman" pitchFamily="18" charset="0"/>
                        </a:rPr>
                        <a:t>50–90% </a:t>
                      </a:r>
                      <a:r>
                        <a:rPr kumimoji="0" lang="ru-RU" sz="1600" b="1" i="0" u="none" strike="noStrike" cap="none" normalizeH="0" baseline="0" dirty="0" smtClean="0">
                          <a:ln>
                            <a:noFill/>
                          </a:ln>
                          <a:solidFill>
                            <a:srgbClr val="0070C0"/>
                          </a:solidFill>
                          <a:effectLst/>
                          <a:latin typeface="Times New Roman" pitchFamily="18" charset="0"/>
                          <a:cs typeface="Times New Roman" pitchFamily="18" charset="0"/>
                        </a:rPr>
                        <a:t>пациентов</a:t>
                      </a:r>
                      <a:endParaRPr kumimoji="0" lang="en-GB" sz="1600" b="1" i="0" u="none" strike="noStrike" cap="none" normalizeH="0" baseline="30000" dirty="0" smtClean="0">
                        <a:ln>
                          <a:noFill/>
                        </a:ln>
                        <a:solidFill>
                          <a:srgbClr val="0070C0"/>
                        </a:solidFill>
                        <a:effectLst/>
                        <a:latin typeface="Times New Roman" pitchFamily="18" charset="0"/>
                        <a:cs typeface="Times New Roman" pitchFamily="18" charset="0"/>
                      </a:endParaRPr>
                    </a:p>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Длительный ответ со стороны уровня тромбоцитов у</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~1/3 </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пациентов</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 </a:t>
                      </a:r>
                      <a:r>
                        <a:rPr kumimoji="0" lang="ru-RU" sz="1600" b="1" i="0" u="none" strike="noStrike" cap="none" normalizeH="0" baseline="0" dirty="0" smtClean="0">
                          <a:ln>
                            <a:noFill/>
                          </a:ln>
                          <a:solidFill>
                            <a:srgbClr val="0070C0"/>
                          </a:solidFill>
                          <a:effectLst/>
                          <a:latin typeface="Times New Roman" pitchFamily="18" charset="0"/>
                          <a:cs typeface="Times New Roman" pitchFamily="18" charset="0"/>
                        </a:rPr>
                        <a:t>повышение транзиторное</a:t>
                      </a:r>
                      <a:r>
                        <a:rPr kumimoji="0" lang="en-GB" sz="1600" b="1" i="0" u="none" strike="noStrike" cap="none" normalizeH="0" baseline="0" dirty="0" smtClean="0">
                          <a:ln>
                            <a:noFill/>
                          </a:ln>
                          <a:solidFill>
                            <a:srgbClr val="0070C0"/>
                          </a:solidFill>
                          <a:effectLst/>
                          <a:latin typeface="Times New Roman" pitchFamily="18" charset="0"/>
                          <a:cs typeface="Times New Roman" pitchFamily="18" charset="0"/>
                        </a:rPr>
                        <a:t> ~60% </a:t>
                      </a:r>
                      <a:r>
                        <a:rPr kumimoji="0" lang="ru-RU" sz="1600" b="1" i="0" u="none" strike="noStrike" cap="none" normalizeH="0" baseline="0" dirty="0" smtClean="0">
                          <a:ln>
                            <a:noFill/>
                          </a:ln>
                          <a:solidFill>
                            <a:srgbClr val="0070C0"/>
                          </a:solidFill>
                          <a:effectLst/>
                          <a:latin typeface="Times New Roman" pitchFamily="18" charset="0"/>
                          <a:cs typeface="Times New Roman" pitchFamily="18" charset="0"/>
                        </a:rPr>
                        <a:t>пациентов</a:t>
                      </a:r>
                      <a:r>
                        <a:rPr kumimoji="0" lang="en-GB" sz="1600" b="1" i="0" u="none" strike="noStrike" cap="none" normalizeH="0" baseline="30000" dirty="0" smtClean="0">
                          <a:ln>
                            <a:noFill/>
                          </a:ln>
                          <a:solidFill>
                            <a:srgbClr val="0070C0"/>
                          </a:solidFill>
                          <a:effectLst/>
                          <a:latin typeface="Times New Roman" pitchFamily="18" charset="0"/>
                          <a:cs typeface="Times New Roman" pitchFamily="18" charset="0"/>
                        </a:rPr>
                        <a:t>4</a:t>
                      </a:r>
                      <a:r>
                        <a:rPr kumimoji="0" lang="en-GB" sz="1600" b="1" i="0" u="none" strike="noStrike" cap="none" normalizeH="0" baseline="0" dirty="0" smtClean="0">
                          <a:ln>
                            <a:noFill/>
                          </a:ln>
                          <a:solidFill>
                            <a:srgbClr val="0070C0"/>
                          </a:solidFill>
                          <a:effectLst/>
                          <a:latin typeface="Times New Roman" pitchFamily="18" charset="0"/>
                          <a:cs typeface="Times New Roman" pitchFamily="18" charset="0"/>
                        </a:rPr>
                        <a:t> </a:t>
                      </a:r>
                    </a:p>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Ремиссия</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GB" sz="1600" b="1" i="0" u="none" strike="noStrike" cap="none" normalizeH="0" baseline="0" dirty="0" smtClean="0">
                          <a:ln>
                            <a:noFill/>
                          </a:ln>
                          <a:solidFill>
                            <a:srgbClr val="0070C0"/>
                          </a:solidFill>
                          <a:effectLst/>
                          <a:latin typeface="Times New Roman" pitchFamily="18" charset="0"/>
                          <a:cs typeface="Times New Roman" pitchFamily="18" charset="0"/>
                        </a:rPr>
                        <a:t>10–30% </a:t>
                      </a:r>
                      <a:r>
                        <a:rPr kumimoji="0" lang="ru-RU" sz="1600" b="1" i="0" u="none" strike="noStrike" cap="none" normalizeH="0" baseline="0" dirty="0" smtClean="0">
                          <a:ln>
                            <a:noFill/>
                          </a:ln>
                          <a:solidFill>
                            <a:srgbClr val="0070C0"/>
                          </a:solidFill>
                          <a:effectLst/>
                          <a:latin typeface="Times New Roman" pitchFamily="18" charset="0"/>
                          <a:cs typeface="Times New Roman" pitchFamily="18" charset="0"/>
                        </a:rPr>
                        <a:t>пациентов после окончания терапии</a:t>
                      </a:r>
                      <a:endParaRPr kumimoji="0" lang="en-GB" sz="1600" b="1" i="0" u="none" strike="noStrike" cap="none" normalizeH="0" baseline="30000" dirty="0" smtClean="0">
                        <a:ln>
                          <a:noFill/>
                        </a:ln>
                        <a:solidFill>
                          <a:srgbClr val="0070C0"/>
                        </a:solidFill>
                        <a:effectLst/>
                        <a:latin typeface="Times New Roman" pitchFamily="18" charset="0"/>
                        <a:cs typeface="Times New Roman" pitchFamily="18" charset="0"/>
                      </a:endParaRPr>
                    </a:p>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Рецидивы – в большинстве случаев при снижении дозы</a:t>
                      </a:r>
                      <a:endParaRPr kumimoji="0" lang="en-GB" sz="1600" b="0" i="0" u="none" strike="noStrike" cap="none" normalizeH="0" baseline="0" dirty="0" smtClean="0">
                        <a:ln>
                          <a:noFill/>
                        </a:ln>
                        <a:solidFill>
                          <a:srgbClr val="0070C0"/>
                        </a:solidFill>
                        <a:effectLst/>
                        <a:latin typeface="Times New Roman" pitchFamily="18" charset="0"/>
                        <a:cs typeface="Times New Roman" pitchFamily="18" charset="0"/>
                      </a:endParaRPr>
                    </a:p>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err="1" smtClean="0">
                          <a:ln>
                            <a:noFill/>
                          </a:ln>
                          <a:solidFill>
                            <a:srgbClr val="0070C0"/>
                          </a:solidFill>
                          <a:effectLst/>
                          <a:latin typeface="Times New Roman" pitchFamily="18" charset="0"/>
                          <a:cs typeface="Times New Roman" pitchFamily="18" charset="0"/>
                        </a:rPr>
                        <a:t>Дексаметазон</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 в высоких дозах – хорошая эффективность у вновь выявленных пациентов или при рецидивирующей ИТП</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a:t>
                      </a:r>
                      <a:endParaRPr kumimoji="0" lang="ru-RU" sz="1600" b="0" i="0" u="none" strike="noStrike" cap="none" normalizeH="0" baseline="0" dirty="0" smtClean="0">
                        <a:ln>
                          <a:noFill/>
                        </a:ln>
                        <a:solidFill>
                          <a:srgbClr val="0070C0"/>
                        </a:solidFill>
                        <a:effectLst/>
                        <a:latin typeface="Times New Roman" pitchFamily="18" charset="0"/>
                        <a:cs typeface="Times New Roman" pitchFamily="18" charset="0"/>
                      </a:endParaRPr>
                    </a:p>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err="1" smtClean="0">
                          <a:ln>
                            <a:noFill/>
                          </a:ln>
                          <a:solidFill>
                            <a:srgbClr val="0070C0"/>
                          </a:solidFill>
                          <a:effectLst/>
                          <a:latin typeface="Times New Roman" pitchFamily="18" charset="0"/>
                          <a:cs typeface="Times New Roman" pitchFamily="18" charset="0"/>
                        </a:rPr>
                        <a:t>Дексаметазон</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 в высоких дозах в качестве второй линии – меньшая эффекти</a:t>
                      </a:r>
                      <a:r>
                        <a:rPr kumimoji="0" lang="ru-RU" sz="1400" b="0" i="0" u="none" strike="noStrike" cap="none" normalizeH="0" baseline="0" dirty="0" smtClean="0">
                          <a:ln>
                            <a:noFill/>
                          </a:ln>
                          <a:solidFill>
                            <a:srgbClr val="0070C0"/>
                          </a:solidFill>
                          <a:effectLst/>
                          <a:latin typeface="Times New Roman" pitchFamily="18" charset="0"/>
                          <a:cs typeface="Times New Roman" pitchFamily="18" charset="0"/>
                        </a:rPr>
                        <a:t>вность</a:t>
                      </a:r>
                      <a:endParaRPr kumimoji="0" lang="en-GB" sz="1400" b="0" i="0" u="none" strike="noStrike" cap="none" normalizeH="0" baseline="0" dirty="0" smtClean="0">
                        <a:ln>
                          <a:noFill/>
                        </a:ln>
                        <a:solidFill>
                          <a:srgbClr val="0070C0"/>
                        </a:solidFill>
                        <a:effectLst/>
                        <a:latin typeface="Times New Roman" pitchFamily="18" charset="0"/>
                        <a:cs typeface="Times New Roman" pitchFamily="18" charset="0"/>
                      </a:endParaRPr>
                    </a:p>
                  </a:txBody>
                  <a:tcPr marT="91437" marB="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4313">
                <a:tc>
                  <a:txBody>
                    <a:bodyPr/>
                    <a:lstStyle/>
                    <a:p>
                      <a:pPr marL="0" marR="0" lvl="0"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400" b="1" i="0" u="none" strike="noStrike" cap="none" normalizeH="0" baseline="0" smtClean="0">
                          <a:ln>
                            <a:noFill/>
                          </a:ln>
                          <a:solidFill>
                            <a:srgbClr val="0070C0"/>
                          </a:solidFill>
                          <a:effectLst/>
                          <a:latin typeface="Times New Roman" pitchFamily="18" charset="0"/>
                          <a:cs typeface="Times New Roman" pitchFamily="18" charset="0"/>
                        </a:rPr>
                        <a:t>Безопасность / переностимость</a:t>
                      </a:r>
                      <a:r>
                        <a:rPr kumimoji="0" lang="en-GB" sz="1400" b="1" i="0" u="none" strike="noStrike" cap="none" normalizeH="0" baseline="0" smtClean="0">
                          <a:ln>
                            <a:noFill/>
                          </a:ln>
                          <a:solidFill>
                            <a:srgbClr val="0070C0"/>
                          </a:solidFill>
                          <a:effectLst/>
                          <a:latin typeface="Times New Roman" pitchFamily="18" charset="0"/>
                          <a:cs typeface="Times New Roman" pitchFamily="18" charset="0"/>
                        </a:rPr>
                        <a:t> </a:t>
                      </a:r>
                    </a:p>
                  </a:txBody>
                  <a:tcPr marT="91437" marB="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Токсичность лимитирует длительное применение</a:t>
                      </a:r>
                      <a:endParaRPr kumimoji="0" lang="en-GB" sz="1600" b="0" i="0" u="none" strike="noStrike" cap="none" normalizeH="0" baseline="30000" dirty="0" smtClean="0">
                        <a:ln>
                          <a:noFill/>
                        </a:ln>
                        <a:solidFill>
                          <a:srgbClr val="0070C0"/>
                        </a:solidFill>
                        <a:effectLst/>
                        <a:latin typeface="Times New Roman" pitchFamily="18" charset="0"/>
                        <a:cs typeface="Times New Roman" pitchFamily="18" charset="0"/>
                      </a:endParaRPr>
                    </a:p>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Наиболее частые НЯ</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 проблемы со стороны ЖКТ, задержка натрия и жидкости, гипергликемия</a:t>
                      </a:r>
                      <a:endParaRPr kumimoji="0" lang="en-GB" sz="1600" b="0" i="0" u="none" strike="noStrike" cap="none" normalizeH="0" baseline="30000" dirty="0" smtClean="0">
                        <a:ln>
                          <a:noFill/>
                        </a:ln>
                        <a:solidFill>
                          <a:srgbClr val="0070C0"/>
                        </a:solidFill>
                        <a:effectLst/>
                        <a:latin typeface="Times New Roman" pitchFamily="18" charset="0"/>
                        <a:cs typeface="Times New Roman" pitchFamily="18" charset="0"/>
                      </a:endParaRPr>
                    </a:p>
                    <a:p>
                      <a:pPr marL="115888" marR="0" lvl="1" indent="0" algn="l" defTabSz="914400" rtl="0" eaLnBrk="1" fontAlgn="base" latinLnBrk="0" hangingPunct="1">
                        <a:lnSpc>
                          <a:spcPct val="95000"/>
                        </a:lnSpc>
                        <a:spcBef>
                          <a:spcPct val="20000"/>
                        </a:spcBef>
                        <a:spcAft>
                          <a:spcPct val="0"/>
                        </a:spcAft>
                        <a:buClr>
                          <a:schemeClr val="tx1"/>
                        </a:buClr>
                        <a:buSzTx/>
                        <a:buFont typeface="Wingdings 2" pitchFamily="18" charset="2"/>
                        <a:buNone/>
                        <a:tabLst/>
                      </a:pPr>
                      <a:r>
                        <a:rPr kumimoji="0" lang="ru-RU" sz="1600" b="1" i="1" u="none" strike="noStrike" cap="none" normalizeH="0" baseline="0" dirty="0" smtClean="0">
                          <a:ln>
                            <a:noFill/>
                          </a:ln>
                          <a:solidFill>
                            <a:srgbClr val="0070C0"/>
                          </a:solidFill>
                          <a:effectLst/>
                          <a:latin typeface="Times New Roman" pitchFamily="18" charset="0"/>
                          <a:cs typeface="Times New Roman" pitchFamily="18" charset="0"/>
                        </a:rPr>
                        <a:t>Серьезные НЯ </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при длительном применении</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синдром </a:t>
                      </a:r>
                      <a:r>
                        <a:rPr kumimoji="0" lang="ru-RU" sz="1600" b="0" i="0" u="none" strike="noStrike" cap="none" normalizeH="0" baseline="0" dirty="0" err="1" smtClean="0">
                          <a:ln>
                            <a:noFill/>
                          </a:ln>
                          <a:solidFill>
                            <a:srgbClr val="0070C0"/>
                          </a:solidFill>
                          <a:effectLst/>
                          <a:latin typeface="Times New Roman" pitchFamily="18" charset="0"/>
                          <a:cs typeface="Times New Roman" pitchFamily="18" charset="0"/>
                        </a:rPr>
                        <a:t>Кушинга</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070C0"/>
                          </a:solidFill>
                          <a:effectLst/>
                          <a:latin typeface="Times New Roman" pitchFamily="18" charset="0"/>
                          <a:cs typeface="Times New Roman" pitchFamily="18" charset="0"/>
                        </a:rPr>
                        <a:t>остеопороз</a:t>
                      </a:r>
                      <a:r>
                        <a:rPr kumimoji="0" lang="en-GB" sz="1600" b="0" i="0" u="none" strike="noStrike" cap="none" normalizeH="0" baseline="0" dirty="0" smtClean="0">
                          <a:ln>
                            <a:noFill/>
                          </a:ln>
                          <a:solidFill>
                            <a:srgbClr val="0070C0"/>
                          </a:solidFill>
                          <a:effectLst/>
                          <a:latin typeface="Times New Roman" pitchFamily="18" charset="0"/>
                          <a:cs typeface="Times New Roman" pitchFamily="18" charset="0"/>
                        </a:rPr>
                        <a:t>,</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 риск инфекций, недостаточность надпочечников, стероидный диабет, острые психозы, катаракта</a:t>
                      </a:r>
                      <a:r>
                        <a:rPr kumimoji="0" lang="ru-RU" sz="1600" b="0" i="0" u="none" strike="noStrike" cap="none" normalizeH="0" baseline="30000" dirty="0" smtClean="0">
                          <a:ln>
                            <a:noFill/>
                          </a:ln>
                          <a:solidFill>
                            <a:srgbClr val="0070C0"/>
                          </a:solidFill>
                          <a:effectLst/>
                          <a:latin typeface="Times New Roman" pitchFamily="18" charset="0"/>
                          <a:cs typeface="Times New Roman" pitchFamily="18" charset="0"/>
                        </a:rPr>
                        <a:t>,</a:t>
                      </a:r>
                      <a:r>
                        <a:rPr kumimoji="0" lang="ru-RU" sz="1600" b="0" i="0" u="none" strike="noStrike" cap="none" normalizeH="0" baseline="0" dirty="0" smtClean="0">
                          <a:ln>
                            <a:noFill/>
                          </a:ln>
                          <a:solidFill>
                            <a:srgbClr val="0070C0"/>
                          </a:solidFill>
                          <a:effectLst/>
                          <a:latin typeface="Times New Roman" pitchFamily="18" charset="0"/>
                          <a:cs typeface="Times New Roman" pitchFamily="18" charset="0"/>
                        </a:rPr>
                        <a:t> эрозивно-язвенные процессы ЖКТ</a:t>
                      </a:r>
                      <a:endParaRPr kumimoji="0" lang="en-GB" sz="1600" b="0" i="0" u="none" strike="noStrike" cap="none" normalizeH="0" baseline="0" dirty="0" smtClean="0">
                        <a:ln>
                          <a:noFill/>
                        </a:ln>
                        <a:solidFill>
                          <a:srgbClr val="0070C0"/>
                        </a:solidFill>
                        <a:effectLst/>
                        <a:latin typeface="Times New Roman" pitchFamily="18" charset="0"/>
                        <a:cs typeface="Times New Roman" pitchFamily="18" charset="0"/>
                      </a:endParaRPr>
                    </a:p>
                  </a:txBody>
                  <a:tcPr marT="91437" marB="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8" name="Oval 213"/>
          <p:cNvSpPr>
            <a:spLocks noChangeArrowheads="1"/>
          </p:cNvSpPr>
          <p:nvPr/>
        </p:nvSpPr>
        <p:spPr bwMode="auto">
          <a:xfrm>
            <a:off x="2771775" y="357188"/>
            <a:ext cx="3733800" cy="504825"/>
          </a:xfrm>
          <a:prstGeom prst="ellipse">
            <a:avLst/>
          </a:prstGeom>
          <a:noFill/>
          <a:ln w="9525">
            <a:noFill/>
            <a:round/>
            <a:headEnd/>
            <a:tailEnd/>
          </a:ln>
        </p:spPr>
        <p:txBody>
          <a:bodyPr wrap="none" anchor="ctr"/>
          <a:lstStyle/>
          <a:p>
            <a:pPr algn="ctr" eaLnBrk="0" hangingPunct="0"/>
            <a:r>
              <a:rPr lang="ru-RU" sz="2400" b="1" dirty="0" err="1">
                <a:solidFill>
                  <a:srgbClr val="FF0000"/>
                </a:solidFill>
                <a:latin typeface="Times New Roman" pitchFamily="18" charset="0"/>
                <a:cs typeface="Times New Roman" pitchFamily="18" charset="0"/>
              </a:rPr>
              <a:t>Глюкокортикоиды</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78858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85"/>
          <p:cNvSpPr>
            <a:spLocks noChangeArrowheads="1"/>
          </p:cNvSpPr>
          <p:nvPr/>
        </p:nvSpPr>
        <p:spPr bwMode="auto">
          <a:xfrm>
            <a:off x="3635375" y="1268413"/>
            <a:ext cx="1676400" cy="914400"/>
          </a:xfrm>
          <a:prstGeom prst="ellipse">
            <a:avLst/>
          </a:prstGeom>
          <a:noFill/>
          <a:ln w="9525">
            <a:noFill/>
            <a:round/>
            <a:headEnd/>
            <a:tailEnd/>
          </a:ln>
        </p:spPr>
        <p:txBody>
          <a:bodyPr wrap="none" anchor="ctr"/>
          <a:lstStyle/>
          <a:p>
            <a:pPr algn="ctr" eaLnBrk="0" hangingPunct="0"/>
            <a:r>
              <a:rPr lang="en-US" sz="2400" b="1" dirty="0" smtClean="0">
                <a:solidFill>
                  <a:srgbClr val="FF0000"/>
                </a:solidFill>
                <a:latin typeface="Times New Roman" pitchFamily="18" charset="0"/>
                <a:cs typeface="Times New Roman" pitchFamily="18" charset="0"/>
              </a:rPr>
              <a:t>H</a:t>
            </a:r>
            <a:r>
              <a:rPr lang="en-US" sz="2400" b="1" dirty="0" smtClean="0">
                <a:solidFill>
                  <a:srgbClr val="FF0000"/>
                </a:solidFill>
                <a:latin typeface="Times New Roman" pitchFamily="18" charset="0"/>
                <a:cs typeface="Times New Roman" pitchFamily="18" charset="0"/>
              </a:rPr>
              <a:t>igh </a:t>
            </a:r>
            <a:r>
              <a:rPr lang="en-US" sz="2400" b="1" dirty="0" smtClean="0">
                <a:solidFill>
                  <a:srgbClr val="FF0000"/>
                </a:solidFill>
                <a:latin typeface="Times New Roman" pitchFamily="18" charset="0"/>
                <a:cs typeface="Times New Roman" pitchFamily="18" charset="0"/>
              </a:rPr>
              <a:t>Dose </a:t>
            </a:r>
            <a:r>
              <a:rPr lang="en-US" sz="2400" b="1" dirty="0" err="1">
                <a:solidFill>
                  <a:srgbClr val="FF0000"/>
                </a:solidFill>
                <a:latin typeface="Times New Roman" pitchFamily="18" charset="0"/>
                <a:cs typeface="Times New Roman" pitchFamily="18" charset="0"/>
              </a:rPr>
              <a:t>Ig</a:t>
            </a:r>
            <a:r>
              <a:rPr lang="ru-RU" sz="2400" b="1" dirty="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в/</a:t>
            </a:r>
            <a:r>
              <a:rPr lang="ru-RU" sz="2400" b="1" dirty="0" err="1" smtClean="0">
                <a:solidFill>
                  <a:srgbClr val="FF0000"/>
                </a:solidFill>
                <a:latin typeface="Times New Roman" pitchFamily="18" charset="0"/>
                <a:cs typeface="Times New Roman" pitchFamily="18" charset="0"/>
              </a:rPr>
              <a:t>в</a:t>
            </a:r>
            <a:r>
              <a:rPr lang="ru-RU" sz="2400" b="1" dirty="0" smtClean="0">
                <a:solidFill>
                  <a:srgbClr val="FF0000"/>
                </a:solidFill>
                <a:latin typeface="Times New Roman" pitchFamily="18" charset="0"/>
                <a:cs typeface="Times New Roman" pitchFamily="18" charset="0"/>
              </a:rPr>
              <a:t> (ВВИГ)</a:t>
            </a:r>
            <a:endParaRPr lang="en-US" sz="2400" b="1" dirty="0">
              <a:solidFill>
                <a:srgbClr val="FF0000"/>
              </a:solidFill>
              <a:latin typeface="Times New Roman" pitchFamily="18" charset="0"/>
              <a:cs typeface="Times New Roman" pitchFamily="18" charset="0"/>
            </a:endParaRPr>
          </a:p>
        </p:txBody>
      </p:sp>
      <p:sp>
        <p:nvSpPr>
          <p:cNvPr id="41987" name="Rectangle 89"/>
          <p:cNvSpPr>
            <a:spLocks noChangeArrowheads="1"/>
          </p:cNvSpPr>
          <p:nvPr/>
        </p:nvSpPr>
        <p:spPr bwMode="auto">
          <a:xfrm>
            <a:off x="2142829" y="260350"/>
            <a:ext cx="4604209" cy="954107"/>
          </a:xfrm>
          <a:prstGeom prst="rect">
            <a:avLst/>
          </a:prstGeom>
          <a:noFill/>
          <a:ln w="9525">
            <a:noFill/>
            <a:miter lim="800000"/>
            <a:headEnd/>
            <a:tailEnd/>
          </a:ln>
        </p:spPr>
        <p:txBody>
          <a:bodyPr wrap="none">
            <a:spAutoFit/>
          </a:bodyPr>
          <a:lstStyle/>
          <a:p>
            <a:pPr algn="ctr" eaLnBrk="0" hangingPunct="0"/>
            <a:r>
              <a:rPr lang="ru-RU" sz="2800" b="1" dirty="0">
                <a:solidFill>
                  <a:srgbClr val="FF0000"/>
                </a:solidFill>
                <a:latin typeface="Times New Roman" pitchFamily="18" charset="0"/>
                <a:cs typeface="Times New Roman" pitchFamily="18" charset="0"/>
              </a:rPr>
              <a:t>Впервые выявленная ИТП</a:t>
            </a:r>
          </a:p>
          <a:p>
            <a:pPr algn="ctr" eaLnBrk="0" hangingPunct="0"/>
            <a:r>
              <a:rPr lang="ru-RU" sz="2800" b="1" i="1" dirty="0">
                <a:solidFill>
                  <a:srgbClr val="FF0000"/>
                </a:solidFill>
                <a:latin typeface="Times New Roman" pitchFamily="18" charset="0"/>
                <a:cs typeface="Times New Roman" pitchFamily="18" charset="0"/>
              </a:rPr>
              <a:t>Терапия первой линии</a:t>
            </a:r>
            <a:endParaRPr lang="en-US" sz="2800" b="1" i="1" dirty="0">
              <a:solidFill>
                <a:srgbClr val="FF0000"/>
              </a:solidFill>
              <a:latin typeface="Times New Roman" pitchFamily="18" charset="0"/>
              <a:cs typeface="Times New Roman" pitchFamily="18" charset="0"/>
            </a:endParaRPr>
          </a:p>
        </p:txBody>
      </p:sp>
      <p:sp>
        <p:nvSpPr>
          <p:cNvPr id="24934" name="Text Box 358"/>
          <p:cNvSpPr txBox="1">
            <a:spLocks noChangeArrowheads="1"/>
          </p:cNvSpPr>
          <p:nvPr/>
        </p:nvSpPr>
        <p:spPr bwMode="auto">
          <a:xfrm>
            <a:off x="611188" y="2114550"/>
            <a:ext cx="237566" cy="629596"/>
          </a:xfrm>
          <a:prstGeom prst="rect">
            <a:avLst/>
          </a:prstGeom>
          <a:noFill/>
          <a:ln w="9525">
            <a:noFill/>
            <a:miter lim="800000"/>
            <a:headEnd/>
            <a:tailEnd/>
          </a:ln>
        </p:spPr>
        <p:txBody>
          <a:bodyPr wrap="none">
            <a:spAutoFit/>
          </a:bodyPr>
          <a:lstStyle/>
          <a:p>
            <a:pPr eaLnBrk="0" hangingPunct="0">
              <a:lnSpc>
                <a:spcPct val="230000"/>
              </a:lnSpc>
            </a:pPr>
            <a:r>
              <a:rPr lang="ru-RU" dirty="0">
                <a:solidFill>
                  <a:srgbClr val="000099"/>
                </a:solidFill>
              </a:rPr>
              <a:t> </a:t>
            </a:r>
            <a:endParaRPr lang="ru-RU" dirty="0">
              <a:solidFill>
                <a:prstClr val="black"/>
              </a:solidFill>
              <a:latin typeface="Times New Roman" pitchFamily="18" charset="0"/>
              <a:cs typeface="Times New Roman" pitchFamily="18" charset="0"/>
            </a:endParaRPr>
          </a:p>
        </p:txBody>
      </p:sp>
      <p:sp>
        <p:nvSpPr>
          <p:cNvPr id="2" name="Прямоугольник 1"/>
          <p:cNvSpPr/>
          <p:nvPr/>
        </p:nvSpPr>
        <p:spPr>
          <a:xfrm>
            <a:off x="707410" y="2114550"/>
            <a:ext cx="8414029" cy="4819781"/>
          </a:xfrm>
          <a:prstGeom prst="rect">
            <a:avLst/>
          </a:prstGeom>
        </p:spPr>
        <p:txBody>
          <a:bodyPr wrap="square">
            <a:spAutoFit/>
          </a:bodyPr>
          <a:lstStyle/>
          <a:p>
            <a:r>
              <a:rPr lang="ru-RU" sz="2000" dirty="0" smtClean="0">
                <a:solidFill>
                  <a:srgbClr val="0070C0"/>
                </a:solidFill>
                <a:latin typeface="Times New Roman" panose="02020603050405020304" pitchFamily="18" charset="0"/>
                <a:cs typeface="Times New Roman" panose="02020603050405020304" pitchFamily="18" charset="0"/>
              </a:rPr>
              <a:t>-Вызывает </a:t>
            </a:r>
            <a:r>
              <a:rPr lang="ru-RU" sz="2000" i="1" dirty="0">
                <a:solidFill>
                  <a:srgbClr val="0070C0"/>
                </a:solidFill>
                <a:latin typeface="Times New Roman" panose="02020603050405020304" pitchFamily="18" charset="0"/>
                <a:cs typeface="Times New Roman" panose="02020603050405020304" pitchFamily="18" charset="0"/>
              </a:rPr>
              <a:t>быстрый прирост тромбоцит</a:t>
            </a:r>
            <a:r>
              <a:rPr lang="ru-RU" sz="2000" b="1" dirty="0">
                <a:solidFill>
                  <a:srgbClr val="0070C0"/>
                </a:solidFill>
                <a:latin typeface="Times New Roman" panose="02020603050405020304" pitchFamily="18" charset="0"/>
                <a:cs typeface="Times New Roman" panose="02020603050405020304" pitchFamily="18" charset="0"/>
              </a:rPr>
              <a:t>ов</a:t>
            </a:r>
          </a:p>
          <a:p>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-Особенно эффективен при </a:t>
            </a:r>
            <a:r>
              <a:rPr lang="ru-RU" sz="2000" i="1" dirty="0" err="1">
                <a:solidFill>
                  <a:srgbClr val="0070C0"/>
                </a:solidFill>
                <a:latin typeface="Times New Roman" panose="02020603050405020304" pitchFamily="18" charset="0"/>
                <a:cs typeface="Times New Roman" panose="02020603050405020304" pitchFamily="18" charset="0"/>
              </a:rPr>
              <a:t>жизнеугрожающих</a:t>
            </a:r>
            <a:r>
              <a:rPr lang="ru-RU" sz="2000" dirty="0">
                <a:solidFill>
                  <a:srgbClr val="0070C0"/>
                </a:solidFill>
                <a:latin typeface="Times New Roman" panose="02020603050405020304" pitchFamily="18" charset="0"/>
                <a:cs typeface="Times New Roman" panose="02020603050405020304" pitchFamily="18" charset="0"/>
              </a:rPr>
              <a:t> кровотечениях</a:t>
            </a:r>
            <a:r>
              <a:rPr lang="en-GB" sz="2000" dirty="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беременности</a:t>
            </a:r>
            <a:r>
              <a:rPr lang="en-GB" sz="2000" dirty="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перед хирургическим лечением, препарат выбора </a:t>
            </a:r>
            <a:r>
              <a:rPr lang="ru-RU" sz="2000" dirty="0" smtClean="0">
                <a:solidFill>
                  <a:srgbClr val="0070C0"/>
                </a:solidFill>
                <a:latin typeface="Times New Roman" panose="02020603050405020304" pitchFamily="18" charset="0"/>
                <a:cs typeface="Times New Roman" panose="02020603050405020304" pitchFamily="18" charset="0"/>
              </a:rPr>
              <a:t>у новорожденных</a:t>
            </a:r>
            <a:endParaRPr lang="ru-RU" sz="2000" b="1" dirty="0">
              <a:solidFill>
                <a:srgbClr val="0070C0"/>
              </a:solidFill>
              <a:latin typeface="Times New Roman" panose="02020603050405020304" pitchFamily="18" charset="0"/>
              <a:cs typeface="Times New Roman" panose="02020603050405020304" pitchFamily="18" charset="0"/>
            </a:endParaRPr>
          </a:p>
          <a:p>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Меньше </a:t>
            </a:r>
            <a:r>
              <a:rPr lang="ru-RU" sz="2000" i="1" dirty="0">
                <a:solidFill>
                  <a:srgbClr val="0070C0"/>
                </a:solidFill>
                <a:latin typeface="Times New Roman" panose="02020603050405020304" pitchFamily="18" charset="0"/>
                <a:cs typeface="Times New Roman" panose="02020603050405020304" pitchFamily="18" charset="0"/>
              </a:rPr>
              <a:t>серьезных побочных </a:t>
            </a:r>
            <a:r>
              <a:rPr lang="ru-RU" sz="2000" dirty="0">
                <a:solidFill>
                  <a:srgbClr val="0070C0"/>
                </a:solidFill>
                <a:latin typeface="Times New Roman" panose="02020603050405020304" pitchFamily="18" charset="0"/>
                <a:cs typeface="Times New Roman" panose="02020603050405020304" pitchFamily="18" charset="0"/>
              </a:rPr>
              <a:t>эффектов по сравнению с другой терапией</a:t>
            </a:r>
          </a:p>
          <a:p>
            <a:pPr marL="342900" lvl="1" indent="-342900">
              <a:buSzPct val="85000"/>
            </a:pPr>
            <a:r>
              <a:rPr lang="ru-RU" sz="2000" b="1" dirty="0" smtClean="0">
                <a:solidFill>
                  <a:srgbClr val="0070C0"/>
                </a:solidFill>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a:t>
            </a:r>
            <a:r>
              <a:rPr lang="ru-RU" sz="2000" dirty="0">
                <a:solidFill>
                  <a:srgbClr val="0070C0"/>
                </a:solidFill>
                <a:latin typeface="Times New Roman" panose="02020603050405020304" pitchFamily="18" charset="0"/>
                <a:cs typeface="Times New Roman" panose="02020603050405020304" pitchFamily="18" charset="0"/>
              </a:rPr>
              <a:t>При непереносимости </a:t>
            </a:r>
            <a:r>
              <a:rPr lang="ru-RU" sz="2000" dirty="0" smtClean="0">
                <a:solidFill>
                  <a:srgbClr val="0070C0"/>
                </a:solidFill>
                <a:latin typeface="Times New Roman" panose="02020603050405020304" pitchFamily="18" charset="0"/>
                <a:cs typeface="Times New Roman" panose="02020603050405020304" pitchFamily="18" charset="0"/>
              </a:rPr>
              <a:t>стероидов</a:t>
            </a:r>
          </a:p>
          <a:p>
            <a:pPr marL="342900" lvl="1" indent="-342900">
              <a:buSzPct val="85000"/>
            </a:pPr>
            <a:endParaRPr lang="ru-RU" sz="2000" b="1" dirty="0">
              <a:solidFill>
                <a:srgbClr val="0070C0"/>
              </a:solidFill>
              <a:latin typeface="Times New Roman" panose="02020603050405020304" pitchFamily="18" charset="0"/>
              <a:cs typeface="Times New Roman" panose="02020603050405020304" pitchFamily="18" charset="0"/>
            </a:endParaRPr>
          </a:p>
          <a:p>
            <a:pPr algn="ctr">
              <a:lnSpc>
                <a:spcPct val="110000"/>
              </a:lnSpc>
            </a:pPr>
            <a:r>
              <a:rPr lang="ru-RU" sz="2000" dirty="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Современные </a:t>
            </a:r>
            <a:r>
              <a:rPr lang="ru-RU" sz="2400" dirty="0" smtClean="0">
                <a:solidFill>
                  <a:srgbClr val="FF0000"/>
                </a:solidFill>
                <a:latin typeface="Times New Roman" panose="02020603050405020304" pitchFamily="18" charset="0"/>
                <a:cs typeface="Times New Roman" panose="02020603050405020304" pitchFamily="18" charset="0"/>
              </a:rPr>
              <a:t>рекомендации</a:t>
            </a:r>
          </a:p>
          <a:p>
            <a:pPr>
              <a:lnSpc>
                <a:spcPct val="110000"/>
              </a:lnSpc>
            </a:pPr>
            <a:r>
              <a:rPr lang="ru-RU" sz="2000" dirty="0" smtClean="0">
                <a:solidFill>
                  <a:srgbClr val="0070C0"/>
                </a:solidFill>
                <a:latin typeface="Times New Roman" pitchFamily="18" charset="0"/>
                <a:cs typeface="Times New Roman" pitchFamily="18" charset="0"/>
              </a:rPr>
              <a:t>  800 </a:t>
            </a:r>
            <a:r>
              <a:rPr lang="ru-RU" sz="2000" dirty="0">
                <a:solidFill>
                  <a:srgbClr val="0070C0"/>
                </a:solidFill>
                <a:latin typeface="Times New Roman" pitchFamily="18" charset="0"/>
                <a:cs typeface="Times New Roman" pitchFamily="18" charset="0"/>
              </a:rPr>
              <a:t>– 1000 мг/кг  х 1 день (8-10 часов)</a:t>
            </a:r>
          </a:p>
          <a:p>
            <a:pPr>
              <a:lnSpc>
                <a:spcPct val="110000"/>
              </a:lnSpc>
            </a:pPr>
            <a:r>
              <a:rPr lang="ru-RU" sz="2000" dirty="0">
                <a:solidFill>
                  <a:srgbClr val="0070C0"/>
                </a:solidFill>
                <a:latin typeface="Times New Roman" pitchFamily="18" charset="0"/>
                <a:cs typeface="Times New Roman" pitchFamily="18" charset="0"/>
              </a:rPr>
              <a:t>  1000мг/кг   х 2 дня</a:t>
            </a:r>
          </a:p>
          <a:p>
            <a:pPr>
              <a:lnSpc>
                <a:spcPct val="110000"/>
              </a:lnSpc>
            </a:pPr>
            <a:r>
              <a:rPr lang="ru-RU" sz="2000" dirty="0" smtClean="0">
                <a:solidFill>
                  <a:srgbClr val="0070C0"/>
                </a:solidFill>
                <a:latin typeface="Times New Roman" panose="02020603050405020304" pitchFamily="18" charset="0"/>
                <a:cs typeface="Times New Roman" panose="02020603050405020304" pitchFamily="18" charset="0"/>
              </a:rPr>
              <a:t>  400 </a:t>
            </a:r>
            <a:r>
              <a:rPr lang="ru-RU" sz="2000" dirty="0">
                <a:solidFill>
                  <a:srgbClr val="0070C0"/>
                </a:solidFill>
                <a:latin typeface="Times New Roman" panose="02020603050405020304" pitchFamily="18" charset="0"/>
                <a:cs typeface="Times New Roman" panose="02020603050405020304" pitchFamily="18" charset="0"/>
              </a:rPr>
              <a:t>мг/кг*4-5 </a:t>
            </a:r>
            <a:r>
              <a:rPr lang="ru-RU" sz="2000" dirty="0" smtClean="0">
                <a:solidFill>
                  <a:srgbClr val="0070C0"/>
                </a:solidFill>
                <a:latin typeface="Times New Roman" panose="02020603050405020304" pitchFamily="18" charset="0"/>
                <a:cs typeface="Times New Roman" panose="02020603050405020304" pitchFamily="18" charset="0"/>
              </a:rPr>
              <a:t>дней</a:t>
            </a:r>
          </a:p>
          <a:p>
            <a:pPr>
              <a:lnSpc>
                <a:spcPct val="110000"/>
              </a:lnSpc>
            </a:pPr>
            <a:r>
              <a:rPr lang="ru-RU" sz="2000" dirty="0" smtClean="0">
                <a:solidFill>
                  <a:srgbClr val="0070C0"/>
                </a:solidFill>
                <a:latin typeface="Times New Roman" panose="02020603050405020304" pitchFamily="18" charset="0"/>
                <a:cs typeface="Times New Roman" panose="02020603050405020304" pitchFamily="18" charset="0"/>
              </a:rPr>
              <a:t>Минимальная доза ВВИГ, при которой ожидается ответ-300 мг\кг</a:t>
            </a:r>
            <a:endParaRPr lang="ru-RU" sz="2000" dirty="0">
              <a:solidFill>
                <a:srgbClr val="0070C0"/>
              </a:solidFill>
              <a:latin typeface="Times New Roman" panose="02020603050405020304" pitchFamily="18" charset="0"/>
              <a:cs typeface="Times New Roman" panose="02020603050405020304" pitchFamily="18" charset="0"/>
            </a:endParaRPr>
          </a:p>
          <a:p>
            <a:pPr>
              <a:lnSpc>
                <a:spcPct val="110000"/>
              </a:lnSpc>
            </a:pPr>
            <a:endParaRPr lang="ru-RU" sz="2400" dirty="0">
              <a:solidFill>
                <a:prstClr val="black"/>
              </a:solidFill>
              <a:latin typeface="Times New Roman" pitchFamily="18" charset="0"/>
              <a:cs typeface="Times New Roman" pitchFamily="18" charset="0"/>
            </a:endParaRPr>
          </a:p>
          <a:p>
            <a:pPr>
              <a:lnSpc>
                <a:spcPct val="110000"/>
              </a:lnSpc>
            </a:pPr>
            <a:r>
              <a:rPr lang="ru-RU" sz="2400" b="1" dirty="0">
                <a:solidFill>
                  <a:prstClr val="black"/>
                </a:solidFill>
              </a:rPr>
              <a:t> </a:t>
            </a:r>
          </a:p>
        </p:txBody>
      </p:sp>
    </p:spTree>
    <p:extLst>
      <p:ext uri="{BB962C8B-B14F-4D97-AF65-F5344CB8AC3E}">
        <p14:creationId xmlns:p14="http://schemas.microsoft.com/office/powerpoint/2010/main" xmlns="" val="899889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4"/>
          <p:cNvSpPr>
            <a:spLocks noChangeArrowheads="1"/>
          </p:cNvSpPr>
          <p:nvPr/>
        </p:nvSpPr>
        <p:spPr bwMode="auto">
          <a:xfrm>
            <a:off x="1692275" y="260350"/>
            <a:ext cx="5976938" cy="523220"/>
          </a:xfrm>
          <a:prstGeom prst="rect">
            <a:avLst/>
          </a:prstGeom>
          <a:noFill/>
          <a:ln w="9525">
            <a:noFill/>
            <a:miter lim="800000"/>
            <a:headEnd/>
            <a:tailEnd/>
          </a:ln>
        </p:spPr>
        <p:txBody>
          <a:bodyPr>
            <a:spAutoFit/>
          </a:bodyPr>
          <a:lstStyle/>
          <a:p>
            <a:pPr algn="ctr" eaLnBrk="0" hangingPunct="0"/>
            <a:r>
              <a:rPr lang="ru-RU" sz="2800" b="1" dirty="0" smtClean="0">
                <a:solidFill>
                  <a:srgbClr val="C00000"/>
                </a:solidFill>
                <a:latin typeface="Times New Roman" pitchFamily="18" charset="0"/>
                <a:cs typeface="Times New Roman" pitchFamily="18" charset="0"/>
              </a:rPr>
              <a:t> </a:t>
            </a:r>
            <a:endParaRPr lang="en-US" sz="2800" b="1" dirty="0">
              <a:solidFill>
                <a:srgbClr val="C00000"/>
              </a:solidFill>
              <a:latin typeface="Times New Roman" pitchFamily="18" charset="0"/>
              <a:cs typeface="Times New Roman" pitchFamily="18" charset="0"/>
            </a:endParaRPr>
          </a:p>
        </p:txBody>
      </p:sp>
      <p:sp>
        <p:nvSpPr>
          <p:cNvPr id="51203" name="Text Box 1523"/>
          <p:cNvSpPr txBox="1">
            <a:spLocks noChangeArrowheads="1"/>
          </p:cNvSpPr>
          <p:nvPr/>
        </p:nvSpPr>
        <p:spPr bwMode="auto">
          <a:xfrm>
            <a:off x="1259632" y="836612"/>
            <a:ext cx="7344816" cy="2123658"/>
          </a:xfrm>
          <a:prstGeom prst="rect">
            <a:avLst/>
          </a:prstGeom>
          <a:noFill/>
          <a:ln w="9525">
            <a:noFill/>
            <a:miter lim="800000"/>
            <a:headEnd/>
            <a:tailEnd/>
          </a:ln>
        </p:spPr>
        <p:txBody>
          <a:bodyPr wrap="square">
            <a:spAutoFit/>
          </a:bodyPr>
          <a:lstStyle/>
          <a:p>
            <a:pPr algn="ctr" eaLnBrk="0" hangingPunct="0"/>
            <a:r>
              <a:rPr lang="ru-RU" sz="2800" b="1" dirty="0">
                <a:solidFill>
                  <a:srgbClr val="FF0000"/>
                </a:solidFill>
                <a:latin typeface="Times New Roman" pitchFamily="18" charset="0"/>
                <a:cs typeface="Times New Roman" pitchFamily="18" charset="0"/>
              </a:rPr>
              <a:t>Впервые выявленная ИТП</a:t>
            </a:r>
          </a:p>
          <a:p>
            <a:pPr algn="ctr" eaLnBrk="0" hangingPunct="0"/>
            <a:r>
              <a:rPr lang="ru-RU" sz="2800" b="1" i="1" dirty="0">
                <a:solidFill>
                  <a:srgbClr val="FF0000"/>
                </a:solidFill>
                <a:latin typeface="Times New Roman" pitchFamily="18" charset="0"/>
                <a:cs typeface="Times New Roman" pitchFamily="18" charset="0"/>
              </a:rPr>
              <a:t>Терапия первой </a:t>
            </a:r>
            <a:r>
              <a:rPr lang="ru-RU" sz="2800" b="1" i="1" dirty="0" smtClean="0">
                <a:solidFill>
                  <a:srgbClr val="FF0000"/>
                </a:solidFill>
                <a:latin typeface="Times New Roman" pitchFamily="18" charset="0"/>
                <a:cs typeface="Times New Roman" pitchFamily="18" charset="0"/>
              </a:rPr>
              <a:t>линии</a:t>
            </a:r>
          </a:p>
          <a:p>
            <a:pPr algn="ctr" eaLnBrk="0" hangingPunct="0"/>
            <a:endParaRPr lang="en-US" sz="2800" b="1" i="1" dirty="0">
              <a:solidFill>
                <a:srgbClr val="FF0000"/>
              </a:solidFill>
              <a:latin typeface="Times New Roman" pitchFamily="18" charset="0"/>
              <a:cs typeface="Times New Roman" pitchFamily="18" charset="0"/>
            </a:endParaRPr>
          </a:p>
          <a:p>
            <a:pPr algn="ctr" eaLnBrk="0" hangingPunct="0"/>
            <a:r>
              <a:rPr lang="ru-RU" sz="2400" b="1" dirty="0" smtClean="0">
                <a:solidFill>
                  <a:srgbClr val="FF0000"/>
                </a:solidFill>
                <a:latin typeface="Times New Roman" pitchFamily="18" charset="0"/>
                <a:cs typeface="Times New Roman" pitchFamily="18" charset="0"/>
              </a:rPr>
              <a:t>Анти </a:t>
            </a:r>
            <a:r>
              <a:rPr lang="en-US" sz="2400" b="1" dirty="0">
                <a:solidFill>
                  <a:srgbClr val="FF0000"/>
                </a:solidFill>
                <a:latin typeface="Times New Roman" pitchFamily="18" charset="0"/>
                <a:cs typeface="Times New Roman" pitchFamily="18" charset="0"/>
              </a:rPr>
              <a:t>D </a:t>
            </a:r>
            <a:r>
              <a:rPr lang="ru-RU" sz="2400" b="1" dirty="0">
                <a:solidFill>
                  <a:srgbClr val="FF0000"/>
                </a:solidFill>
                <a:latin typeface="Times New Roman" pitchFamily="18" charset="0"/>
                <a:cs typeface="Times New Roman" pitchFamily="18" charset="0"/>
              </a:rPr>
              <a:t>иммуноглобулин</a:t>
            </a:r>
          </a:p>
          <a:p>
            <a:pPr eaLnBrk="0" hangingPunct="0"/>
            <a:endParaRPr lang="ru-RU" sz="2400" b="1" dirty="0">
              <a:solidFill>
                <a:srgbClr val="660033"/>
              </a:solidFill>
            </a:endParaRPr>
          </a:p>
        </p:txBody>
      </p:sp>
      <p:sp>
        <p:nvSpPr>
          <p:cNvPr id="51204" name="Text Box 2040"/>
          <p:cNvSpPr txBox="1">
            <a:spLocks noChangeArrowheads="1"/>
          </p:cNvSpPr>
          <p:nvPr/>
        </p:nvSpPr>
        <p:spPr bwMode="auto">
          <a:xfrm>
            <a:off x="395536" y="2445961"/>
            <a:ext cx="7920880" cy="3539430"/>
          </a:xfrm>
          <a:prstGeom prst="rect">
            <a:avLst/>
          </a:prstGeom>
          <a:noFill/>
          <a:ln w="9525">
            <a:noFill/>
            <a:miter lim="800000"/>
            <a:headEnd/>
            <a:tailEnd/>
          </a:ln>
        </p:spPr>
        <p:txBody>
          <a:bodyPr wrap="square">
            <a:spAutoFit/>
          </a:bodyPr>
          <a:lstStyle/>
          <a:p>
            <a:pPr eaLnBrk="0" hangingPunct="0">
              <a:lnSpc>
                <a:spcPct val="160000"/>
              </a:lnSpc>
            </a:pPr>
            <a:r>
              <a:rPr lang="ru-RU" b="1" dirty="0">
                <a:solidFill>
                  <a:srgbClr val="000099"/>
                </a:solidFill>
              </a:rPr>
              <a:t>		</a:t>
            </a:r>
            <a:endParaRPr lang="ru-RU" b="1" dirty="0">
              <a:solidFill>
                <a:prstClr val="black"/>
              </a:solidFill>
              <a:latin typeface="Times New Roman" pitchFamily="18" charset="0"/>
              <a:cs typeface="Times New Roman" pitchFamily="18" charset="0"/>
            </a:endParaRPr>
          </a:p>
          <a:p>
            <a:pPr eaLnBrk="0" hangingPunct="0">
              <a:lnSpc>
                <a:spcPct val="160000"/>
              </a:lnSpc>
            </a:pPr>
            <a:r>
              <a:rPr lang="ru-RU" sz="2400" dirty="0" smtClean="0">
                <a:solidFill>
                  <a:srgbClr val="0070C0"/>
                </a:solidFill>
                <a:latin typeface="Times New Roman" pitchFamily="18" charset="0"/>
                <a:cs typeface="Times New Roman" pitchFamily="18" charset="0"/>
              </a:rPr>
              <a:t>Доза</a:t>
            </a:r>
            <a:r>
              <a:rPr lang="ru-RU" sz="2400" b="1" dirty="0" smtClean="0">
                <a:solidFill>
                  <a:srgbClr val="0070C0"/>
                </a:solidFill>
                <a:latin typeface="Times New Roman" pitchFamily="18" charset="0"/>
                <a:cs typeface="Times New Roman" pitchFamily="18" charset="0"/>
              </a:rPr>
              <a:t> 50-75 </a:t>
            </a:r>
            <a:r>
              <a:rPr lang="ru-RU" sz="2400" b="1" dirty="0">
                <a:solidFill>
                  <a:srgbClr val="0070C0"/>
                </a:solidFill>
                <a:latin typeface="Times New Roman" pitchFamily="18" charset="0"/>
                <a:cs typeface="Times New Roman" pitchFamily="18" charset="0"/>
              </a:rPr>
              <a:t>мкг/кг </a:t>
            </a:r>
            <a:r>
              <a:rPr lang="ru-RU" sz="2400" dirty="0">
                <a:solidFill>
                  <a:srgbClr val="0070C0"/>
                </a:solidFill>
                <a:latin typeface="Times New Roman" pitchFamily="18" charset="0"/>
                <a:cs typeface="Times New Roman" pitchFamily="18" charset="0"/>
              </a:rPr>
              <a:t>за 1 час в/в </a:t>
            </a:r>
            <a:r>
              <a:rPr lang="ru-RU" sz="2400" dirty="0" err="1">
                <a:solidFill>
                  <a:srgbClr val="0070C0"/>
                </a:solidFill>
                <a:latin typeface="Times New Roman" pitchFamily="18" charset="0"/>
                <a:cs typeface="Times New Roman" pitchFamily="18" charset="0"/>
              </a:rPr>
              <a:t>капельно</a:t>
            </a:r>
            <a:endParaRPr lang="ru-RU" sz="2400" dirty="0">
              <a:solidFill>
                <a:srgbClr val="0070C0"/>
              </a:solidFill>
              <a:latin typeface="Times New Roman" pitchFamily="18" charset="0"/>
              <a:cs typeface="Times New Roman" pitchFamily="18" charset="0"/>
            </a:endParaRPr>
          </a:p>
          <a:p>
            <a:pPr eaLnBrk="0" hangingPunct="0">
              <a:lnSpc>
                <a:spcPct val="160000"/>
              </a:lnSpc>
            </a:pPr>
            <a:r>
              <a:rPr lang="ru-RU" sz="2400" dirty="0" smtClean="0">
                <a:solidFill>
                  <a:srgbClr val="0070C0"/>
                </a:solidFill>
                <a:latin typeface="Times New Roman" pitchFamily="18" charset="0"/>
                <a:cs typeface="Times New Roman" pitchFamily="18" charset="0"/>
              </a:rPr>
              <a:t>Повышение </a:t>
            </a:r>
            <a:r>
              <a:rPr lang="ru-RU" sz="2400" dirty="0">
                <a:solidFill>
                  <a:srgbClr val="0070C0"/>
                </a:solidFill>
                <a:latin typeface="Times New Roman" pitchFamily="18" charset="0"/>
                <a:cs typeface="Times New Roman" pitchFamily="18" charset="0"/>
              </a:rPr>
              <a:t>тромбоцитов через 24-72 часа</a:t>
            </a:r>
          </a:p>
          <a:p>
            <a:pPr eaLnBrk="0" hangingPunct="0">
              <a:lnSpc>
                <a:spcPct val="160000"/>
              </a:lnSpc>
            </a:pPr>
            <a:r>
              <a:rPr lang="ru-RU" sz="2400" dirty="0">
                <a:solidFill>
                  <a:srgbClr val="0070C0"/>
                </a:solidFill>
                <a:latin typeface="Times New Roman" pitchFamily="18" charset="0"/>
                <a:cs typeface="Times New Roman" pitchFamily="18" charset="0"/>
              </a:rPr>
              <a:t>Не работает у </a:t>
            </a:r>
            <a:r>
              <a:rPr lang="en-US" sz="2400" dirty="0" err="1">
                <a:solidFill>
                  <a:srgbClr val="0070C0"/>
                </a:solidFill>
                <a:latin typeface="Times New Roman" pitchFamily="18" charset="0"/>
                <a:cs typeface="Times New Roman" pitchFamily="18" charset="0"/>
              </a:rPr>
              <a:t>Rh</a:t>
            </a:r>
            <a:r>
              <a:rPr lang="en-US" sz="2400" dirty="0">
                <a:solidFill>
                  <a:srgbClr val="0070C0"/>
                </a:solidFill>
                <a:latin typeface="Times New Roman" pitchFamily="18" charset="0"/>
                <a:cs typeface="Times New Roman" pitchFamily="18" charset="0"/>
              </a:rPr>
              <a:t>(-)</a:t>
            </a:r>
          </a:p>
          <a:p>
            <a:pPr eaLnBrk="0" hangingPunct="0">
              <a:lnSpc>
                <a:spcPct val="160000"/>
              </a:lnSpc>
            </a:pPr>
            <a:r>
              <a:rPr lang="ru-RU" sz="2400" dirty="0">
                <a:solidFill>
                  <a:srgbClr val="0070C0"/>
                </a:solidFill>
                <a:latin typeface="Times New Roman" pitchFamily="18" charset="0"/>
                <a:cs typeface="Times New Roman" pitchFamily="18" charset="0"/>
              </a:rPr>
              <a:t>Не работает после </a:t>
            </a:r>
            <a:r>
              <a:rPr lang="ru-RU" sz="2400" dirty="0" err="1">
                <a:solidFill>
                  <a:srgbClr val="0070C0"/>
                </a:solidFill>
                <a:latin typeface="Times New Roman" pitchFamily="18" charset="0"/>
                <a:cs typeface="Times New Roman" pitchFamily="18" charset="0"/>
              </a:rPr>
              <a:t>спленэктомии</a:t>
            </a:r>
            <a:endParaRPr lang="en-US" sz="2400" dirty="0">
              <a:solidFill>
                <a:srgbClr val="0070C0"/>
              </a:solidFill>
              <a:latin typeface="Times New Roman" pitchFamily="18" charset="0"/>
              <a:cs typeface="Times New Roman" pitchFamily="18" charset="0"/>
            </a:endParaRPr>
          </a:p>
          <a:p>
            <a:pPr eaLnBrk="0" hangingPunct="0">
              <a:lnSpc>
                <a:spcPct val="160000"/>
              </a:lnSpc>
            </a:pPr>
            <a:r>
              <a:rPr lang="ru-RU" sz="2600" i="1" dirty="0">
                <a:solidFill>
                  <a:srgbClr val="FF0000"/>
                </a:solidFill>
                <a:latin typeface="Times New Roman" pitchFamily="18" charset="0"/>
                <a:cs typeface="Times New Roman" pitchFamily="18" charset="0"/>
              </a:rPr>
              <a:t>Не зарегистрирован для в/</a:t>
            </a:r>
            <a:r>
              <a:rPr lang="ru-RU" sz="2600" i="1" dirty="0" err="1">
                <a:solidFill>
                  <a:srgbClr val="FF0000"/>
                </a:solidFill>
                <a:latin typeface="Times New Roman" pitchFamily="18" charset="0"/>
                <a:cs typeface="Times New Roman" pitchFamily="18" charset="0"/>
              </a:rPr>
              <a:t>в</a:t>
            </a:r>
            <a:r>
              <a:rPr lang="ru-RU" sz="2600" i="1" dirty="0">
                <a:solidFill>
                  <a:srgbClr val="FF0000"/>
                </a:solidFill>
                <a:latin typeface="Times New Roman" pitchFamily="18" charset="0"/>
                <a:cs typeface="Times New Roman" pitchFamily="18" charset="0"/>
              </a:rPr>
              <a:t> введения</a:t>
            </a:r>
          </a:p>
        </p:txBody>
      </p:sp>
    </p:spTree>
    <p:extLst>
      <p:ext uri="{BB962C8B-B14F-4D97-AF65-F5344CB8AC3E}">
        <p14:creationId xmlns:p14="http://schemas.microsoft.com/office/powerpoint/2010/main" xmlns="" val="4088868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9" name="Group 3"/>
          <p:cNvGraphicFramePr>
            <a:graphicFrameLocks noGrp="1"/>
          </p:cNvGraphicFramePr>
          <p:nvPr>
            <p:ph idx="4294967295"/>
            <p:extLst>
              <p:ext uri="{D42A27DB-BD31-4B8C-83A1-F6EECF244321}">
                <p14:modId xmlns:p14="http://schemas.microsoft.com/office/powerpoint/2010/main" xmlns="" val="63220264"/>
              </p:ext>
            </p:extLst>
          </p:nvPr>
        </p:nvGraphicFramePr>
        <p:xfrm>
          <a:off x="428596" y="1000365"/>
          <a:ext cx="8277225" cy="5894719"/>
        </p:xfrm>
        <a:graphic>
          <a:graphicData uri="http://schemas.openxmlformats.org/drawingml/2006/table">
            <a:tbl>
              <a:tblPr/>
              <a:tblGrid>
                <a:gridCol w="8277225"/>
              </a:tblGrid>
              <a:tr h="420688">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Лечение 1 линии</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255713">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ru-RU" sz="2400" b="0" i="0" u="none" strike="noStrike" cap="none" normalizeH="0" baseline="0" dirty="0" err="1" smtClean="0">
                          <a:ln>
                            <a:noFill/>
                          </a:ln>
                          <a:solidFill>
                            <a:srgbClr val="0070C0"/>
                          </a:solidFill>
                          <a:effectLst/>
                          <a:latin typeface="Times New Roman" pitchFamily="18" charset="0"/>
                          <a:cs typeface="Times New Roman" pitchFamily="18" charset="0"/>
                        </a:rPr>
                        <a:t>Глюкокортикоиды</a:t>
                      </a:r>
                      <a:endParaRPr kumimoji="0" lang="ru-RU" sz="24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90000"/>
                        </a:lnSpc>
                        <a:spcBef>
                          <a:spcPct val="20000"/>
                        </a:spcBef>
                        <a:spcAft>
                          <a:spcPct val="0"/>
                        </a:spcAft>
                        <a:buClrTx/>
                        <a:buSzTx/>
                        <a:buFontTx/>
                        <a:buNone/>
                        <a:tabLst/>
                      </a:pPr>
                      <a:r>
                        <a:rPr kumimoji="0" lang="ru-RU" sz="2400" b="0" i="0" u="none" strike="noStrike" cap="none" normalizeH="0" baseline="0" dirty="0" smtClean="0">
                          <a:ln>
                            <a:noFill/>
                          </a:ln>
                          <a:solidFill>
                            <a:srgbClr val="0070C0"/>
                          </a:solidFill>
                          <a:effectLst/>
                          <a:latin typeface="Times New Roman" pitchFamily="18" charset="0"/>
                          <a:cs typeface="Times New Roman" pitchFamily="18" charset="0"/>
                        </a:rPr>
                        <a:t>ВВИГ</a:t>
                      </a:r>
                      <a:endParaRPr kumimoji="0" lang="en-US" sz="24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90000"/>
                        </a:lnSpc>
                        <a:spcBef>
                          <a:spcPct val="20000"/>
                        </a:spcBef>
                        <a:spcAft>
                          <a:spcPct val="0"/>
                        </a:spcAft>
                        <a:buClrTx/>
                        <a:buSzTx/>
                        <a:buFontTx/>
                        <a:buNone/>
                        <a:tabLst/>
                      </a:pPr>
                      <a:r>
                        <a:rPr kumimoji="0" lang="ru-RU" sz="2400" b="0" i="0" u="none" strike="noStrike" cap="none" normalizeH="0" baseline="0" dirty="0" smtClean="0">
                          <a:ln>
                            <a:noFill/>
                          </a:ln>
                          <a:solidFill>
                            <a:srgbClr val="0070C0"/>
                          </a:solidFill>
                          <a:effectLst/>
                          <a:latin typeface="Times New Roman" pitchFamily="18" charset="0"/>
                          <a:cs typeface="Times New Roman" pitchFamily="18" charset="0"/>
                        </a:rPr>
                        <a:t>Анти </a:t>
                      </a:r>
                      <a:r>
                        <a:rPr kumimoji="0" lang="en-US" sz="2400" b="0" i="0" u="none" strike="noStrike" cap="none" normalizeH="0" baseline="0" dirty="0" smtClean="0">
                          <a:ln>
                            <a:noFill/>
                          </a:ln>
                          <a:solidFill>
                            <a:srgbClr val="0070C0"/>
                          </a:solidFill>
                          <a:effectLst/>
                          <a:latin typeface="Times New Roman" pitchFamily="18" charset="0"/>
                          <a:cs typeface="Times New Roman" pitchFamily="18" charset="0"/>
                        </a:rPr>
                        <a:t>D</a:t>
                      </a:r>
                      <a:endParaRPr kumimoji="0" lang="ru-RU" sz="2400" b="0" i="0" u="none" strike="noStrike" cap="none" normalizeH="0" baseline="0" dirty="0" smtClean="0">
                        <a:ln>
                          <a:noFill/>
                        </a:ln>
                        <a:solidFill>
                          <a:srgbClr val="0070C0"/>
                        </a:solidFill>
                        <a:effectLst/>
                        <a:latin typeface="Times New Roman" pitchFamily="18" charset="0"/>
                        <a:cs typeface="Times New Roman" pitchFamily="18" charset="0"/>
                      </a:endParaRPr>
                    </a:p>
                  </a:txBody>
                  <a:tcPr marT="45726" marB="4572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Лечение </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2</a:t>
                      </a: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 линии</a:t>
                      </a:r>
                    </a:p>
                  </a:txBody>
                  <a:tcPr marT="45726" marB="4572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0575">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ru-RU" sz="2400" b="1" i="0" u="none" strike="noStrike" cap="none" normalizeH="0" baseline="0" dirty="0" err="1" smtClean="0">
                          <a:ln>
                            <a:noFill/>
                          </a:ln>
                          <a:solidFill>
                            <a:srgbClr val="0070C0"/>
                          </a:solidFill>
                          <a:effectLst/>
                          <a:latin typeface="Times New Roman" pitchFamily="18" charset="0"/>
                          <a:cs typeface="Times New Roman" pitchFamily="18" charset="0"/>
                        </a:rPr>
                        <a:t>Ритуксимаб</a:t>
                      </a:r>
                      <a:r>
                        <a:rPr kumimoji="0" lang="ru-RU" sz="2400" b="1"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ru-RU"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sym typeface="Symbol" pitchFamily="18" charset="2"/>
                        </a:rPr>
                        <a:t>375 мг/м</a:t>
                      </a:r>
                      <a:r>
                        <a:rPr kumimoji="0" lang="ru-RU" sz="2400" b="0" i="0" u="none" strike="noStrike" kern="1200" cap="none" spc="0" normalizeH="0" baseline="30000" noProof="0" dirty="0" smtClean="0">
                          <a:ln>
                            <a:noFill/>
                          </a:ln>
                          <a:solidFill>
                            <a:srgbClr val="0070C0"/>
                          </a:solidFill>
                          <a:effectLst/>
                          <a:uLnTx/>
                          <a:uFillTx/>
                          <a:latin typeface="Times New Roman" pitchFamily="18" charset="0"/>
                          <a:ea typeface="+mn-ea"/>
                          <a:cs typeface="Times New Roman" pitchFamily="18" charset="0"/>
                          <a:sym typeface="Symbol" pitchFamily="18" charset="2"/>
                        </a:rPr>
                        <a:t>2 </a:t>
                      </a:r>
                      <a:r>
                        <a:rPr kumimoji="0" lang="ru-RU"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sym typeface="Symbol" pitchFamily="18" charset="2"/>
                        </a:rPr>
                        <a:t>1 раз в 1-2 </a:t>
                      </a:r>
                      <a:r>
                        <a:rPr kumimoji="0" lang="ru-RU" sz="24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sym typeface="Symbol" pitchFamily="18" charset="2"/>
                        </a:rPr>
                        <a:t>нед</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sym typeface="Symbol" pitchFamily="18" charset="2"/>
                        </a:rPr>
                        <a:t> </a:t>
                      </a:r>
                      <a:r>
                        <a:rPr kumimoji="0" lang="ru-RU"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sym typeface="Symbol" pitchFamily="18" charset="2"/>
                        </a:rPr>
                        <a:t>-2-8 введений </a:t>
                      </a:r>
                    </a:p>
                    <a:p>
                      <a:pPr marL="0" marR="0" lvl="0" indent="0" algn="l" defTabSz="914400" rtl="0" eaLnBrk="0" fontAlgn="base" latinLnBrk="0" hangingPunct="0">
                        <a:lnSpc>
                          <a:spcPct val="90000"/>
                        </a:lnSpc>
                        <a:spcBef>
                          <a:spcPct val="20000"/>
                        </a:spcBef>
                        <a:spcAft>
                          <a:spcPct val="0"/>
                        </a:spcAft>
                        <a:buClrTx/>
                        <a:buSzTx/>
                        <a:buFontTx/>
                        <a:buNone/>
                        <a:tabLst/>
                      </a:pPr>
                      <a:r>
                        <a:rPr kumimoji="0" lang="ru-RU" sz="2400" b="0" i="0" u="none" strike="noStrike" cap="none" normalizeH="0" baseline="0" dirty="0" err="1" smtClean="0">
                          <a:ln>
                            <a:noFill/>
                          </a:ln>
                          <a:solidFill>
                            <a:srgbClr val="0070C0"/>
                          </a:solidFill>
                          <a:effectLst/>
                          <a:latin typeface="Times New Roman" pitchFamily="18" charset="0"/>
                          <a:cs typeface="Times New Roman" pitchFamily="18" charset="0"/>
                        </a:rPr>
                        <a:t>Циклоспорин</a:t>
                      </a:r>
                      <a:r>
                        <a:rPr kumimoji="0" lang="ru-RU" sz="2400" b="0" i="0" u="none" strike="noStrike" cap="none" normalizeH="0" baseline="0" dirty="0" smtClean="0">
                          <a:ln>
                            <a:noFill/>
                          </a:ln>
                          <a:solidFill>
                            <a:srgbClr val="0070C0"/>
                          </a:solidFill>
                          <a:effectLst/>
                          <a:latin typeface="Times New Roman" pitchFamily="18" charset="0"/>
                          <a:cs typeface="Times New Roman" pitchFamily="18" charset="0"/>
                        </a:rPr>
                        <a:t> А </a:t>
                      </a:r>
                    </a:p>
                    <a:p>
                      <a:pPr marL="0" marR="0" lvl="0" indent="0" algn="l" defTabSz="914400" rtl="0" eaLnBrk="0" fontAlgn="base" latinLnBrk="0" hangingPunct="0">
                        <a:lnSpc>
                          <a:spcPct val="90000"/>
                        </a:lnSpc>
                        <a:spcBef>
                          <a:spcPct val="20000"/>
                        </a:spcBef>
                        <a:spcAft>
                          <a:spcPct val="0"/>
                        </a:spcAft>
                        <a:buClrTx/>
                        <a:buSzTx/>
                        <a:buFontTx/>
                        <a:buNone/>
                        <a:tabLst/>
                      </a:pPr>
                      <a:r>
                        <a:rPr kumimoji="0" lang="ru-RU" sz="2400" b="0" i="0" u="none" strike="noStrike" cap="none" normalizeH="0" baseline="0" dirty="0" smtClean="0">
                          <a:ln>
                            <a:noFill/>
                          </a:ln>
                          <a:solidFill>
                            <a:srgbClr val="0070C0"/>
                          </a:solidFill>
                          <a:effectLst/>
                          <a:latin typeface="Times New Roman" pitchFamily="18" charset="0"/>
                          <a:cs typeface="Times New Roman" pitchFamily="18" charset="0"/>
                        </a:rPr>
                        <a:t>Агонисты </a:t>
                      </a:r>
                      <a:r>
                        <a:rPr kumimoji="0" lang="en-US" sz="2400" b="0" i="0" u="none" strike="noStrike" cap="none" normalizeH="0" baseline="0" dirty="0" smtClean="0">
                          <a:ln>
                            <a:noFill/>
                          </a:ln>
                          <a:solidFill>
                            <a:srgbClr val="0070C0"/>
                          </a:solidFill>
                          <a:effectLst/>
                          <a:latin typeface="Times New Roman" pitchFamily="18" charset="0"/>
                          <a:cs typeface="Times New Roman" pitchFamily="18" charset="0"/>
                        </a:rPr>
                        <a:t>R-TPO</a:t>
                      </a:r>
                      <a:endParaRPr kumimoji="0" lang="ru-RU" sz="24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ru-RU" sz="2400" b="1"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Спленэктомия</a:t>
                      </a:r>
                      <a:endParaRPr kumimoji="0" lang="ru-RU" sz="24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90000"/>
                        </a:lnSpc>
                        <a:spcBef>
                          <a:spcPct val="20000"/>
                        </a:spcBef>
                        <a:spcAft>
                          <a:spcPct val="0"/>
                        </a:spcAft>
                        <a:buClrTx/>
                        <a:buSzTx/>
                        <a:buFontTx/>
                        <a:buNone/>
                        <a:tabLst/>
                      </a:pPr>
                      <a:endParaRPr kumimoji="0" lang="ru-RU" sz="24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90000"/>
                        </a:lnSpc>
                        <a:spcBef>
                          <a:spcPct val="20000"/>
                        </a:spcBef>
                        <a:spcAft>
                          <a:spcPct val="0"/>
                        </a:spcAft>
                        <a:buClrTx/>
                        <a:buSzTx/>
                        <a:buFontTx/>
                        <a:buNone/>
                        <a:tabLst/>
                      </a:pPr>
                      <a:endParaRPr kumimoji="0" lang="ru-RU" sz="24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T="45726" marB="4572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Лечение 3 (2?) линии</a:t>
                      </a:r>
                    </a:p>
                  </a:txBody>
                  <a:tcPr marT="45726" marB="4572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90000"/>
                        </a:lnSpc>
                        <a:spcBef>
                          <a:spcPct val="20000"/>
                        </a:spcBef>
                        <a:spcAft>
                          <a:spcPct val="0"/>
                        </a:spcAft>
                        <a:buClrTx/>
                        <a:buSzTx/>
                        <a:buFontTx/>
                        <a:buNone/>
                        <a:tabLst/>
                        <a:defRPr/>
                      </a:pPr>
                      <a:r>
                        <a:rPr kumimoji="0" lang="ru-RU" sz="2400" b="0" i="0" u="none" strike="noStrike" cap="none" normalizeH="0" baseline="0" dirty="0" err="1" smtClean="0">
                          <a:ln>
                            <a:noFill/>
                          </a:ln>
                          <a:solidFill>
                            <a:srgbClr val="0070C0"/>
                          </a:solidFill>
                          <a:effectLst/>
                          <a:latin typeface="Times New Roman" pitchFamily="18" charset="0"/>
                          <a:cs typeface="Times New Roman" pitchFamily="18" charset="0"/>
                        </a:rPr>
                        <a:t>Агонисты</a:t>
                      </a:r>
                      <a:r>
                        <a:rPr kumimoji="0" lang="ru-RU" sz="24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2400" b="0" i="0" u="none" strike="noStrike" cap="none" normalizeH="0" baseline="0" dirty="0" smtClean="0">
                          <a:ln>
                            <a:noFill/>
                          </a:ln>
                          <a:solidFill>
                            <a:srgbClr val="0070C0"/>
                          </a:solidFill>
                          <a:effectLst/>
                          <a:latin typeface="Times New Roman" pitchFamily="18" charset="0"/>
                          <a:cs typeface="Times New Roman" pitchFamily="18" charset="0"/>
                        </a:rPr>
                        <a:t>R-TPO</a:t>
                      </a:r>
                      <a:r>
                        <a:rPr kumimoji="0" lang="ru-RU" sz="24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0070C0"/>
                          </a:solidFill>
                          <a:effectLst/>
                          <a:latin typeface="Times New Roman" pitchFamily="18" charset="0"/>
                          <a:cs typeface="Times New Roman" pitchFamily="18" charset="0"/>
                        </a:rPr>
                        <a:t>Ромиплостим</a:t>
                      </a:r>
                      <a:r>
                        <a:rPr kumimoji="0" lang="ru-RU" sz="24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0070C0"/>
                          </a:solidFill>
                          <a:effectLst/>
                          <a:latin typeface="Times New Roman" pitchFamily="18" charset="0"/>
                          <a:cs typeface="Times New Roman" pitchFamily="18" charset="0"/>
                        </a:rPr>
                        <a:t>Элтромбопаг</a:t>
                      </a:r>
                      <a:r>
                        <a:rPr kumimoji="0" lang="ru-RU" sz="2400" b="0" i="0" u="none" strike="noStrike" cap="none" normalizeH="0" baseline="0" dirty="0" smtClean="0">
                          <a:ln>
                            <a:noFill/>
                          </a:ln>
                          <a:solidFill>
                            <a:srgbClr val="0070C0"/>
                          </a:solidFill>
                          <a:effectLst/>
                          <a:latin typeface="Times New Roman" pitchFamily="18" charset="0"/>
                          <a:cs typeface="Times New Roman" pitchFamily="18" charset="0"/>
                        </a:rPr>
                        <a:t>)</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55310" name="Oval 3"/>
          <p:cNvSpPr>
            <a:spLocks noChangeArrowheads="1"/>
          </p:cNvSpPr>
          <p:nvPr/>
        </p:nvSpPr>
        <p:spPr bwMode="auto">
          <a:xfrm>
            <a:off x="684213" y="0"/>
            <a:ext cx="7772400" cy="515938"/>
          </a:xfrm>
          <a:prstGeom prst="ellipse">
            <a:avLst/>
          </a:prstGeom>
          <a:noFill/>
          <a:ln w="9525">
            <a:noFill/>
            <a:round/>
            <a:headEnd/>
            <a:tailEnd/>
          </a:ln>
        </p:spPr>
        <p:txBody>
          <a:bodyPr/>
          <a:lstStyle/>
          <a:p>
            <a:pPr algn="ctr" eaLnBrk="0" hangingPunct="0"/>
            <a:r>
              <a:rPr lang="ru-RU" sz="2800" b="1" dirty="0">
                <a:solidFill>
                  <a:srgbClr val="FF0000"/>
                </a:solidFill>
                <a:latin typeface="Times New Roman" pitchFamily="18" charset="0"/>
                <a:cs typeface="Times New Roman" pitchFamily="18" charset="0"/>
              </a:rPr>
              <a:t>Хроническая</a:t>
            </a:r>
            <a:br>
              <a:rPr lang="ru-RU" sz="2800" b="1" dirty="0">
                <a:solidFill>
                  <a:srgbClr val="FF0000"/>
                </a:solidFill>
                <a:latin typeface="Times New Roman" pitchFamily="18" charset="0"/>
                <a:cs typeface="Times New Roman" pitchFamily="18" charset="0"/>
              </a:rPr>
            </a:br>
            <a:r>
              <a:rPr lang="ru-RU" sz="2800" b="1" dirty="0">
                <a:solidFill>
                  <a:srgbClr val="FF0000"/>
                </a:solidFill>
                <a:latin typeface="Times New Roman" pitchFamily="18" charset="0"/>
                <a:cs typeface="Times New Roman" pitchFamily="18" charset="0"/>
              </a:rPr>
              <a:t>ИТП</a:t>
            </a:r>
          </a:p>
        </p:txBody>
      </p:sp>
    </p:spTree>
    <p:extLst>
      <p:ext uri="{BB962C8B-B14F-4D97-AF65-F5344CB8AC3E}">
        <p14:creationId xmlns:p14="http://schemas.microsoft.com/office/powerpoint/2010/main" xmlns="" val="3001149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Отдельные наследственные формы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600200"/>
            <a:ext cx="8229600" cy="5069160"/>
          </a:xfrm>
        </p:spPr>
        <p:txBody>
          <a:bodyPr>
            <a:normAutofit fontScale="62500" lnSpcReduction="20000"/>
          </a:bodyPr>
          <a:lstStyle/>
          <a:p>
            <a:pPr marL="0" indent="0" algn="ctr">
              <a:buNone/>
            </a:pPr>
            <a:r>
              <a:rPr lang="ru-RU" sz="4000" i="1" dirty="0" err="1">
                <a:solidFill>
                  <a:srgbClr val="FF0000"/>
                </a:solidFill>
                <a:latin typeface="Times New Roman" panose="02020603050405020304" pitchFamily="18" charset="0"/>
                <a:cs typeface="Times New Roman" panose="02020603050405020304" pitchFamily="18" charset="0"/>
              </a:rPr>
              <a:t>Тромбоцитопатии</a:t>
            </a:r>
            <a:r>
              <a:rPr lang="ru-RU" sz="4000" i="1" dirty="0">
                <a:solidFill>
                  <a:srgbClr val="FF0000"/>
                </a:solidFill>
                <a:latin typeface="Times New Roman" panose="02020603050405020304" pitchFamily="18" charset="0"/>
                <a:cs typeface="Times New Roman" panose="02020603050405020304" pitchFamily="18" charset="0"/>
              </a:rPr>
              <a:t> с преимущественным нарушением </a:t>
            </a:r>
            <a:r>
              <a:rPr lang="ru-RU" sz="4000" i="1" dirty="0" err="1">
                <a:solidFill>
                  <a:srgbClr val="FF0000"/>
                </a:solidFill>
                <a:latin typeface="Times New Roman" panose="02020603050405020304" pitchFamily="18" charset="0"/>
                <a:cs typeface="Times New Roman" panose="02020603050405020304" pitchFamily="18" charset="0"/>
              </a:rPr>
              <a:t>адгезивности</a:t>
            </a:r>
            <a:r>
              <a:rPr lang="ru-RU" sz="4000" i="1" dirty="0">
                <a:solidFill>
                  <a:srgbClr val="FF0000"/>
                </a:solidFill>
                <a:latin typeface="Times New Roman" panose="02020603050405020304" pitchFamily="18" charset="0"/>
                <a:cs typeface="Times New Roman" panose="02020603050405020304" pitchFamily="18" charset="0"/>
              </a:rPr>
              <a:t> и агрегации тромбоцитов</a:t>
            </a:r>
            <a:r>
              <a:rPr lang="ru-RU" sz="4000" dirty="0">
                <a:solidFill>
                  <a:srgbClr val="FF0000"/>
                </a:solidFill>
                <a:latin typeface="Times New Roman" panose="02020603050405020304" pitchFamily="18" charset="0"/>
                <a:cs typeface="Times New Roman" panose="02020603050405020304" pitchFamily="18" charset="0"/>
              </a:rPr>
              <a:t> </a:t>
            </a:r>
          </a:p>
          <a:p>
            <a:pPr marL="0" indent="0" algn="ctr">
              <a:buNone/>
            </a:pPr>
            <a:endParaRPr lang="ru-RU" altLang="ru-RU" sz="3800" b="1" i="1" dirty="0" smtClean="0">
              <a:solidFill>
                <a:srgbClr val="0070C0"/>
              </a:solidFill>
              <a:latin typeface="Times New Roman" panose="02020603050405020304" pitchFamily="18" charset="0"/>
              <a:cs typeface="Times New Roman" panose="02020603050405020304" pitchFamily="18" charset="0"/>
            </a:endParaRPr>
          </a:p>
          <a:p>
            <a:pPr marL="0" indent="0" algn="ctr">
              <a:buNone/>
            </a:pPr>
            <a:r>
              <a:rPr lang="ru-RU" altLang="ru-RU" sz="3800" b="1" i="1" dirty="0" smtClean="0">
                <a:solidFill>
                  <a:srgbClr val="0070C0"/>
                </a:solidFill>
                <a:latin typeface="Times New Roman" panose="02020603050405020304" pitchFamily="18" charset="0"/>
                <a:cs typeface="Times New Roman" panose="02020603050405020304" pitchFamily="18" charset="0"/>
              </a:rPr>
              <a:t>БОЛЕЗНЬ ВИЛЛЕБРАНДА</a:t>
            </a:r>
            <a:r>
              <a:rPr lang="ru-RU" altLang="ru-RU" sz="4400" b="1" i="1" dirty="0" smtClean="0">
                <a:solidFill>
                  <a:srgbClr val="0070C0"/>
                </a:solidFill>
                <a:latin typeface="Times New Roman" panose="02020603050405020304" pitchFamily="18" charset="0"/>
                <a:cs typeface="Times New Roman" panose="02020603050405020304" pitchFamily="18" charset="0"/>
              </a:rPr>
              <a:t>-геморрагическое заболевание, возникающее вследствие генетически обусловленного качественного или количественного нарушения фактора </a:t>
            </a:r>
            <a:r>
              <a:rPr lang="ru-RU" altLang="ru-RU" sz="4400" b="1" i="1" dirty="0" err="1" smtClean="0">
                <a:solidFill>
                  <a:srgbClr val="0070C0"/>
                </a:solidFill>
                <a:latin typeface="Times New Roman" panose="02020603050405020304" pitchFamily="18" charset="0"/>
                <a:cs typeface="Times New Roman" panose="02020603050405020304" pitchFamily="18" charset="0"/>
              </a:rPr>
              <a:t>Виллебрандта</a:t>
            </a:r>
            <a:endParaRPr lang="ru-RU" altLang="ru-RU" sz="4400" b="1" i="1" dirty="0">
              <a:solidFill>
                <a:srgbClr val="0070C0"/>
              </a:solidFill>
              <a:latin typeface="Times New Roman" panose="02020603050405020304" pitchFamily="18" charset="0"/>
              <a:cs typeface="Times New Roman" panose="02020603050405020304" pitchFamily="18" charset="0"/>
            </a:endParaRPr>
          </a:p>
          <a:p>
            <a:pPr>
              <a:lnSpc>
                <a:spcPct val="130000"/>
              </a:lnSpc>
            </a:pPr>
            <a:r>
              <a:rPr lang="ru-RU" altLang="ru-RU" sz="3800" dirty="0" smtClean="0">
                <a:solidFill>
                  <a:srgbClr val="0070C0"/>
                </a:solidFill>
                <a:latin typeface="Times New Roman" panose="02020603050405020304" pitchFamily="18" charset="0"/>
                <a:cs typeface="Times New Roman" panose="02020603050405020304" pitchFamily="18" charset="0"/>
              </a:rPr>
              <a:t>встречается </a:t>
            </a:r>
            <a:r>
              <a:rPr lang="ru-RU" altLang="ru-RU" sz="3800" dirty="0">
                <a:solidFill>
                  <a:srgbClr val="0070C0"/>
                </a:solidFill>
                <a:latin typeface="Times New Roman" panose="02020603050405020304" pitchFamily="18" charset="0"/>
                <a:cs typeface="Times New Roman" panose="02020603050405020304" pitchFamily="18" charset="0"/>
              </a:rPr>
              <a:t>примерно с частотой </a:t>
            </a:r>
            <a:r>
              <a:rPr lang="ru-RU" altLang="ru-RU" sz="3800" dirty="0" smtClean="0">
                <a:solidFill>
                  <a:srgbClr val="0070C0"/>
                </a:solidFill>
                <a:latin typeface="Times New Roman" panose="02020603050405020304" pitchFamily="18" charset="0"/>
                <a:cs typeface="Times New Roman" panose="02020603050405020304" pitchFamily="18" charset="0"/>
              </a:rPr>
              <a:t>1-2:10000. </a:t>
            </a:r>
            <a:endParaRPr lang="ru-RU" altLang="ru-RU" sz="3800" dirty="0">
              <a:solidFill>
                <a:srgbClr val="0070C0"/>
              </a:solidFill>
              <a:latin typeface="Times New Roman" panose="02020603050405020304" pitchFamily="18" charset="0"/>
              <a:cs typeface="Times New Roman" panose="02020603050405020304" pitchFamily="18" charset="0"/>
            </a:endParaRPr>
          </a:p>
          <a:p>
            <a:pPr>
              <a:lnSpc>
                <a:spcPct val="130000"/>
              </a:lnSpc>
            </a:pPr>
            <a:r>
              <a:rPr lang="ru-RU" altLang="ru-RU" sz="3800" dirty="0" smtClean="0">
                <a:solidFill>
                  <a:srgbClr val="0070C0"/>
                </a:solidFill>
                <a:latin typeface="Times New Roman" panose="02020603050405020304" pitchFamily="18" charset="0"/>
                <a:cs typeface="Times New Roman" panose="02020603050405020304" pitchFamily="18" charset="0"/>
              </a:rPr>
              <a:t>наследуется </a:t>
            </a:r>
            <a:r>
              <a:rPr lang="ru-RU" altLang="ru-RU" sz="3800" dirty="0">
                <a:solidFill>
                  <a:srgbClr val="0070C0"/>
                </a:solidFill>
                <a:latin typeface="Times New Roman" panose="02020603050405020304" pitchFamily="18" charset="0"/>
                <a:cs typeface="Times New Roman" panose="02020603050405020304" pitchFamily="18" charset="0"/>
              </a:rPr>
              <a:t>по аутосомно-доминантному </a:t>
            </a:r>
            <a:r>
              <a:rPr lang="ru-RU" altLang="ru-RU" sz="3800" dirty="0" smtClean="0">
                <a:solidFill>
                  <a:srgbClr val="0070C0"/>
                </a:solidFill>
                <a:latin typeface="Times New Roman" panose="02020603050405020304" pitchFamily="18" charset="0"/>
                <a:cs typeface="Times New Roman" panose="02020603050405020304" pitchFamily="18" charset="0"/>
              </a:rPr>
              <a:t>типу с неполной пенетрантностью, </a:t>
            </a:r>
            <a:r>
              <a:rPr lang="ru-RU" altLang="ru-RU" sz="3800" dirty="0">
                <a:solidFill>
                  <a:srgbClr val="0070C0"/>
                </a:solidFill>
                <a:latin typeface="Times New Roman" panose="02020603050405020304" pitchFamily="18" charset="0"/>
                <a:cs typeface="Times New Roman" panose="02020603050405020304" pitchFamily="18" charset="0"/>
              </a:rPr>
              <a:t>но может отмечаться и рецессивное </a:t>
            </a:r>
            <a:r>
              <a:rPr lang="ru-RU" altLang="ru-RU" sz="3800" dirty="0" smtClean="0">
                <a:solidFill>
                  <a:srgbClr val="0070C0"/>
                </a:solidFill>
                <a:latin typeface="Times New Roman" panose="02020603050405020304" pitchFamily="18" charset="0"/>
                <a:cs typeface="Times New Roman" panose="02020603050405020304" pitchFamily="18" charset="0"/>
              </a:rPr>
              <a:t>наследование </a:t>
            </a:r>
            <a:r>
              <a:rPr lang="ru-RU" altLang="ru-RU" sz="3400" dirty="0" smtClean="0">
                <a:solidFill>
                  <a:srgbClr val="0070C0"/>
                </a:solidFill>
                <a:latin typeface="Times New Roman" panose="02020603050405020304" pitchFamily="18" charset="0"/>
                <a:cs typeface="Times New Roman" panose="02020603050405020304" pitchFamily="18" charset="0"/>
              </a:rPr>
              <a:t>(3 тип </a:t>
            </a:r>
            <a:r>
              <a:rPr lang="ru-RU" altLang="ru-RU" sz="3400" dirty="0" err="1" smtClean="0">
                <a:solidFill>
                  <a:srgbClr val="0070C0"/>
                </a:solidFill>
                <a:latin typeface="Times New Roman" panose="02020603050405020304" pitchFamily="18" charset="0"/>
                <a:cs typeface="Times New Roman" panose="02020603050405020304" pitchFamily="18" charset="0"/>
              </a:rPr>
              <a:t>бВ</a:t>
            </a:r>
            <a:r>
              <a:rPr lang="ru-RU" altLang="ru-RU" sz="3400" dirty="0" smtClean="0">
                <a:solidFill>
                  <a:srgbClr val="0070C0"/>
                </a:solidFill>
                <a:latin typeface="Times New Roman" panose="02020603050405020304" pitchFamily="18" charset="0"/>
                <a:cs typeface="Times New Roman" panose="02020603050405020304" pitchFamily="18" charset="0"/>
              </a:rPr>
              <a:t>). </a:t>
            </a:r>
            <a:endParaRPr lang="ru-RU" altLang="ru-RU" sz="3400" dirty="0">
              <a:solidFill>
                <a:srgbClr val="0070C0"/>
              </a:solidFill>
              <a:latin typeface="Times New Roman" panose="02020603050405020304" pitchFamily="18" charset="0"/>
              <a:cs typeface="Times New Roman" panose="02020603050405020304" pitchFamily="18" charset="0"/>
            </a:endParaRPr>
          </a:p>
          <a:p>
            <a:endParaRPr lang="ru-RU" sz="5000" dirty="0">
              <a:solidFill>
                <a:srgbClr val="0070C0"/>
              </a:solidFill>
            </a:endParaRPr>
          </a:p>
        </p:txBody>
      </p:sp>
    </p:spTree>
    <p:extLst>
      <p:ext uri="{BB962C8B-B14F-4D97-AF65-F5344CB8AC3E}">
        <p14:creationId xmlns:p14="http://schemas.microsoft.com/office/powerpoint/2010/main" xmlns="" val="389060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noAutofit/>
          </a:bodyPr>
          <a:lstStyle/>
          <a:p>
            <a:pPr marL="484632" indent="0" algn="ctr" eaLnBrk="1" fontAlgn="auto" hangingPunct="1">
              <a:spcAft>
                <a:spcPts val="0"/>
              </a:spcAft>
              <a:defRPr/>
            </a:pPr>
            <a:r>
              <a:rPr lang="ru-RU" sz="2800" b="1" dirty="0" smtClean="0">
                <a:solidFill>
                  <a:srgbClr val="FF0000"/>
                </a:solidFill>
                <a:latin typeface="Times New Roman" panose="02020603050405020304" pitchFamily="18" charset="0"/>
                <a:cs typeface="Times New Roman" panose="02020603050405020304" pitchFamily="18" charset="0"/>
              </a:rPr>
              <a:t>Классификация болезни фон </a:t>
            </a:r>
            <a:r>
              <a:rPr lang="ru-RU" sz="2800" b="1" dirty="0" err="1" smtClean="0">
                <a:solidFill>
                  <a:srgbClr val="FF0000"/>
                </a:solidFill>
                <a:latin typeface="Times New Roman" panose="02020603050405020304" pitchFamily="18" charset="0"/>
                <a:cs typeface="Times New Roman" panose="02020603050405020304" pitchFamily="18" charset="0"/>
              </a:rPr>
              <a:t>Виллебранда</a:t>
            </a:r>
            <a:r>
              <a:rPr lang="ru-RU" sz="2800" b="1" dirty="0" smtClean="0">
                <a:solidFill>
                  <a:srgbClr val="FF0000"/>
                </a:solidFill>
                <a:latin typeface="Times New Roman" panose="02020603050405020304" pitchFamily="18" charset="0"/>
                <a:cs typeface="Times New Roman" panose="02020603050405020304" pitchFamily="18" charset="0"/>
              </a:rPr>
              <a:t>.</a:t>
            </a:r>
            <a:br>
              <a:rPr lang="ru-RU" sz="2800" b="1" dirty="0" smtClean="0">
                <a:solidFill>
                  <a:srgbClr val="FF0000"/>
                </a:solidFill>
                <a:latin typeface="Times New Roman" panose="02020603050405020304" pitchFamily="18" charset="0"/>
                <a:cs typeface="Times New Roman" panose="02020603050405020304" pitchFamily="18" charset="0"/>
              </a:rPr>
            </a:b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1412776"/>
            <a:ext cx="8229600" cy="4713387"/>
          </a:xfrm>
        </p:spPr>
        <p:txBody>
          <a:bodyPr>
            <a:normAutofit lnSpcReduction="10000"/>
          </a:bodyPr>
          <a:lstStyle/>
          <a:p>
            <a:pPr marL="448056" indent="-384048" eaLnBrk="1" fontAlgn="auto" hangingPunct="1">
              <a:spcAft>
                <a:spcPts val="0"/>
              </a:spcAft>
              <a:buFont typeface="Wingdings 2"/>
              <a:buNone/>
              <a:defRPr/>
            </a:pPr>
            <a:endParaRPr lang="ru-RU" dirty="0" smtClean="0"/>
          </a:p>
          <a:p>
            <a:pPr marL="64008" indent="0">
              <a:buNone/>
              <a:defRPr/>
            </a:pPr>
            <a:r>
              <a:rPr lang="ru-RU" sz="2800" b="1" i="1" dirty="0">
                <a:solidFill>
                  <a:srgbClr val="FF0000"/>
                </a:solidFill>
                <a:latin typeface="Times New Roman" panose="02020603050405020304" pitchFamily="18" charset="0"/>
                <a:cs typeface="Times New Roman" panose="02020603050405020304" pitchFamily="18" charset="0"/>
              </a:rPr>
              <a:t>тип </a:t>
            </a:r>
            <a:r>
              <a:rPr lang="ru-RU" sz="2800" b="1" i="1" dirty="0" smtClean="0">
                <a:solidFill>
                  <a:srgbClr val="FF0000"/>
                </a:solidFill>
                <a:latin typeface="Times New Roman" panose="02020603050405020304" pitchFamily="18" charset="0"/>
                <a:cs typeface="Times New Roman" panose="02020603050405020304" pitchFamily="18" charset="0"/>
              </a:rPr>
              <a:t>1 </a:t>
            </a:r>
            <a:r>
              <a:rPr lang="ru-RU" sz="2800" dirty="0" smtClean="0">
                <a:solidFill>
                  <a:srgbClr val="0070C0"/>
                </a:solidFill>
                <a:latin typeface="Times New Roman" panose="02020603050405020304" pitchFamily="18" charset="0"/>
                <a:cs typeface="Times New Roman" panose="02020603050405020304" pitchFamily="18" charset="0"/>
              </a:rPr>
              <a:t>обусловлен частичным количественным дефицитом фактора </a:t>
            </a:r>
            <a:r>
              <a:rPr lang="ru-RU" sz="2800" dirty="0" err="1" smtClean="0">
                <a:solidFill>
                  <a:srgbClr val="0070C0"/>
                </a:solidFill>
                <a:latin typeface="Times New Roman" panose="02020603050405020304" pitchFamily="18" charset="0"/>
                <a:cs typeface="Times New Roman" panose="02020603050405020304" pitchFamily="18" charset="0"/>
              </a:rPr>
              <a:t>Виллебранда</a:t>
            </a:r>
            <a:r>
              <a:rPr lang="ru-RU" sz="2800" dirty="0" smtClean="0">
                <a:solidFill>
                  <a:srgbClr val="0070C0"/>
                </a:solidFill>
                <a:latin typeface="Times New Roman" panose="02020603050405020304" pitchFamily="18" charset="0"/>
                <a:cs typeface="Times New Roman" panose="02020603050405020304" pitchFamily="18" charset="0"/>
              </a:rPr>
              <a:t>. При этом </a:t>
            </a:r>
            <a:r>
              <a:rPr lang="ru-RU" sz="2800" dirty="0" err="1" smtClean="0">
                <a:solidFill>
                  <a:srgbClr val="0070C0"/>
                </a:solidFill>
                <a:latin typeface="Times New Roman" panose="02020603050405020304" pitchFamily="18" charset="0"/>
                <a:cs typeface="Times New Roman" panose="02020603050405020304" pitchFamily="18" charset="0"/>
              </a:rPr>
              <a:t>мультимерная</a:t>
            </a:r>
            <a:r>
              <a:rPr lang="ru-RU" sz="2800" dirty="0" smtClean="0">
                <a:solidFill>
                  <a:srgbClr val="0070C0"/>
                </a:solidFill>
                <a:latin typeface="Times New Roman" panose="02020603050405020304" pitchFamily="18" charset="0"/>
                <a:cs typeface="Times New Roman" panose="02020603050405020304" pitchFamily="18" charset="0"/>
              </a:rPr>
              <a:t> структура его сохранена. Имеется снижение </a:t>
            </a:r>
            <a:r>
              <a:rPr lang="ru-RU" sz="2800" dirty="0" err="1" smtClean="0">
                <a:solidFill>
                  <a:srgbClr val="0070C0"/>
                </a:solidFill>
                <a:latin typeface="Times New Roman" panose="02020603050405020304" pitchFamily="18" charset="0"/>
                <a:cs typeface="Times New Roman" panose="02020603050405020304" pitchFamily="18" charset="0"/>
              </a:rPr>
              <a:t>прокоагулянтной</a:t>
            </a:r>
            <a:r>
              <a:rPr lang="ru-RU" sz="2800" dirty="0" smtClean="0">
                <a:solidFill>
                  <a:srgbClr val="0070C0"/>
                </a:solidFill>
                <a:latin typeface="Times New Roman" panose="02020603050405020304" pitchFamily="18" charset="0"/>
                <a:cs typeface="Times New Roman" panose="02020603050405020304" pitchFamily="18" charset="0"/>
              </a:rPr>
              <a:t> активности фактора VIII, агрегации тромбоцитов, индуцированной </a:t>
            </a:r>
            <a:r>
              <a:rPr lang="ru-RU" sz="2800" dirty="0" err="1" smtClean="0">
                <a:solidFill>
                  <a:srgbClr val="0070C0"/>
                </a:solidFill>
                <a:latin typeface="Times New Roman" panose="02020603050405020304" pitchFamily="18" charset="0"/>
                <a:cs typeface="Times New Roman" panose="02020603050405020304" pitchFamily="18" charset="0"/>
              </a:rPr>
              <a:t>ристоцетином</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800" dirty="0" err="1" smtClean="0">
                <a:solidFill>
                  <a:srgbClr val="0070C0"/>
                </a:solidFill>
                <a:latin typeface="Times New Roman" panose="02020603050405020304" pitchFamily="18" charset="0"/>
                <a:cs typeface="Times New Roman" panose="02020603050405020304" pitchFamily="18" charset="0"/>
              </a:rPr>
              <a:t>ристоцетинкофакторной</a:t>
            </a:r>
            <a:r>
              <a:rPr lang="ru-RU" sz="2800" dirty="0" smtClean="0">
                <a:solidFill>
                  <a:srgbClr val="0070C0"/>
                </a:solidFill>
                <a:latin typeface="Times New Roman" panose="02020603050405020304" pitchFamily="18" charset="0"/>
                <a:cs typeface="Times New Roman" panose="02020603050405020304" pitchFamily="18" charset="0"/>
              </a:rPr>
              <a:t> активности, антигена фактора </a:t>
            </a:r>
            <a:r>
              <a:rPr lang="ru-RU" sz="2800" dirty="0" err="1" smtClean="0">
                <a:solidFill>
                  <a:srgbClr val="0070C0"/>
                </a:solidFill>
                <a:latin typeface="Times New Roman" panose="02020603050405020304" pitchFamily="18" charset="0"/>
                <a:cs typeface="Times New Roman" panose="02020603050405020304" pitchFamily="18" charset="0"/>
              </a:rPr>
              <a:t>Виллебранда</a:t>
            </a:r>
            <a:r>
              <a:rPr lang="ru-RU" sz="2800" dirty="0" smtClean="0">
                <a:solidFill>
                  <a:srgbClr val="0070C0"/>
                </a:solidFill>
                <a:latin typeface="Times New Roman" panose="02020603050405020304" pitchFamily="18" charset="0"/>
                <a:cs typeface="Times New Roman" panose="02020603050405020304" pitchFamily="18" charset="0"/>
              </a:rPr>
              <a:t>. Частота данной формы составляет около 70 % всех случаев болезни </a:t>
            </a:r>
            <a:r>
              <a:rPr lang="ru-RU" sz="2800" dirty="0" err="1" smtClean="0">
                <a:solidFill>
                  <a:srgbClr val="0070C0"/>
                </a:solidFill>
                <a:latin typeface="Times New Roman" panose="02020603050405020304" pitchFamily="18" charset="0"/>
                <a:cs typeface="Times New Roman" panose="02020603050405020304" pitchFamily="18" charset="0"/>
              </a:rPr>
              <a:t>Виллебранда</a:t>
            </a:r>
            <a:r>
              <a:rPr lang="ru-RU" sz="2800" dirty="0" smtClean="0">
                <a:solidFill>
                  <a:srgbClr val="0070C0"/>
                </a:solidFill>
                <a:latin typeface="Times New Roman" panose="02020603050405020304" pitchFamily="18" charset="0"/>
                <a:cs typeface="Times New Roman" panose="02020603050405020304" pitchFamily="18" charset="0"/>
              </a:rPr>
              <a:t>. Наследование аутосомно-доминантное.</a:t>
            </a:r>
          </a:p>
          <a:p>
            <a:pPr marL="448056" indent="-384048" eaLnBrk="1" fontAlgn="auto" hangingPunct="1">
              <a:spcAft>
                <a:spcPts val="0"/>
              </a:spcAft>
              <a:buFont typeface="Wingdings 2"/>
              <a:buChar char=""/>
              <a:defRPr/>
            </a:pPr>
            <a:endParaRPr lang="ru-RU" dirty="0"/>
          </a:p>
        </p:txBody>
      </p:sp>
    </p:spTree>
    <p:extLst>
      <p:ext uri="{BB962C8B-B14F-4D97-AF65-F5344CB8AC3E}">
        <p14:creationId xmlns:p14="http://schemas.microsoft.com/office/powerpoint/2010/main" xmlns="" val="361815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FF0000"/>
                </a:solidFill>
                <a:latin typeface="Times New Roman" panose="02020603050405020304" pitchFamily="18" charset="0"/>
                <a:cs typeface="Times New Roman" panose="02020603050405020304" pitchFamily="18" charset="0"/>
              </a:rPr>
              <a:t>Современная теория гемостаза</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lstStyle/>
          <a:p>
            <a:pPr algn="ctr">
              <a:buNone/>
            </a:pPr>
            <a:r>
              <a:rPr lang="ru-RU" sz="2400" i="1" dirty="0" smtClean="0">
                <a:solidFill>
                  <a:srgbClr val="FF0000"/>
                </a:solidFill>
                <a:latin typeface="Times New Roman" panose="02020603050405020304" pitchFamily="18" charset="0"/>
                <a:cs typeface="Times New Roman" panose="02020603050405020304" pitchFamily="18" charset="0"/>
              </a:rPr>
              <a:t>Повреждение сосудистой стенки</a:t>
            </a:r>
          </a:p>
          <a:p>
            <a:pPr>
              <a:buNone/>
            </a:pP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b="1" dirty="0" smtClean="0">
                <a:solidFill>
                  <a:srgbClr val="0070C0"/>
                </a:solidFill>
                <a:latin typeface="Times New Roman" panose="02020603050405020304" pitchFamily="18" charset="0"/>
                <a:cs typeface="Times New Roman" panose="02020603050405020304" pitchFamily="18" charset="0"/>
              </a:rPr>
              <a:t>Первичный гемостаз                   Вторичный гемостаз          </a:t>
            </a:r>
            <a:r>
              <a:rPr lang="ru-RU" sz="1800" b="1" dirty="0" err="1" smtClean="0">
                <a:solidFill>
                  <a:srgbClr val="0070C0"/>
                </a:solidFill>
                <a:latin typeface="Times New Roman" panose="02020603050405020304" pitchFamily="18" charset="0"/>
                <a:cs typeface="Times New Roman" panose="02020603050405020304" pitchFamily="18" charset="0"/>
              </a:rPr>
              <a:t>Фибринолиз</a:t>
            </a:r>
            <a:endParaRPr lang="ru-RU" sz="1800" b="1" dirty="0" smtClean="0">
              <a:solidFill>
                <a:srgbClr val="0070C0"/>
              </a:solidFill>
              <a:latin typeface="Times New Roman" panose="02020603050405020304" pitchFamily="18" charset="0"/>
              <a:cs typeface="Times New Roman" panose="02020603050405020304" pitchFamily="18" charset="0"/>
            </a:endParaRPr>
          </a:p>
          <a:p>
            <a:pPr>
              <a:buNone/>
            </a:pPr>
            <a:r>
              <a:rPr lang="ru-RU" sz="1800" b="1" dirty="0" smtClean="0">
                <a:solidFill>
                  <a:srgbClr val="0070C0"/>
                </a:solidFill>
                <a:latin typeface="Times New Roman" panose="02020603050405020304" pitchFamily="18" charset="0"/>
                <a:cs typeface="Times New Roman" panose="02020603050405020304" pitchFamily="18" charset="0"/>
              </a:rPr>
              <a:t>(</a:t>
            </a:r>
            <a:r>
              <a:rPr lang="ru-RU" sz="1800" b="1" dirty="0" err="1" smtClean="0">
                <a:solidFill>
                  <a:srgbClr val="0070C0"/>
                </a:solidFill>
                <a:latin typeface="Times New Roman" panose="02020603050405020304" pitchFamily="18" charset="0"/>
                <a:cs typeface="Times New Roman" panose="02020603050405020304" pitchFamily="18" charset="0"/>
              </a:rPr>
              <a:t>сосудисто-тромбоцитарный</a:t>
            </a:r>
            <a:r>
              <a:rPr lang="ru-RU" sz="1800" b="1" dirty="0" smtClean="0">
                <a:solidFill>
                  <a:srgbClr val="0070C0"/>
                </a:solidFill>
                <a:latin typeface="Times New Roman" panose="02020603050405020304" pitchFamily="18" charset="0"/>
                <a:cs typeface="Times New Roman" panose="02020603050405020304" pitchFamily="18" charset="0"/>
              </a:rPr>
              <a:t>)               (плазменный)</a:t>
            </a:r>
          </a:p>
          <a:p>
            <a:pPr>
              <a:buNone/>
            </a:pPr>
            <a:r>
              <a:rPr lang="ru-RU" sz="1800" b="1" dirty="0" smtClean="0">
                <a:solidFill>
                  <a:srgbClr val="0070C0"/>
                </a:solidFill>
                <a:latin typeface="Times New Roman" panose="02020603050405020304" pitchFamily="18" charset="0"/>
                <a:cs typeface="Times New Roman" panose="02020603050405020304" pitchFamily="18" charset="0"/>
              </a:rPr>
              <a:t>                                                                                                                    </a:t>
            </a:r>
          </a:p>
          <a:p>
            <a:pPr>
              <a:buNone/>
            </a:pPr>
            <a:r>
              <a:rPr lang="ru-RU" sz="1800" dirty="0" smtClean="0">
                <a:solidFill>
                  <a:srgbClr val="0070C0"/>
                </a:solidFill>
                <a:latin typeface="Times New Roman" panose="02020603050405020304" pitchFamily="18" charset="0"/>
                <a:cs typeface="Times New Roman" panose="02020603050405020304" pitchFamily="18" charset="0"/>
              </a:rPr>
              <a:t>*</a:t>
            </a:r>
            <a:r>
              <a:rPr lang="ru-RU" sz="1800" dirty="0" err="1" smtClean="0">
                <a:solidFill>
                  <a:srgbClr val="0070C0"/>
                </a:solidFill>
                <a:latin typeface="Times New Roman" panose="02020603050405020304" pitchFamily="18" charset="0"/>
                <a:cs typeface="Times New Roman" panose="02020603050405020304" pitchFamily="18" charset="0"/>
              </a:rPr>
              <a:t>вазоконстрикция</a:t>
            </a:r>
            <a:r>
              <a:rPr lang="ru-RU" sz="1800" dirty="0" smtClean="0">
                <a:solidFill>
                  <a:srgbClr val="0070C0"/>
                </a:solidFill>
                <a:latin typeface="Times New Roman" panose="02020603050405020304" pitchFamily="18" charset="0"/>
                <a:cs typeface="Times New Roman" panose="02020603050405020304" pitchFamily="18" charset="0"/>
              </a:rPr>
              <a:t> (немедленно)       активация плазменных        активация </a:t>
            </a:r>
          </a:p>
          <a:p>
            <a:pPr>
              <a:buNone/>
            </a:pPr>
            <a:r>
              <a:rPr lang="ru-RU" sz="1800" dirty="0" smtClean="0">
                <a:solidFill>
                  <a:srgbClr val="0070C0"/>
                </a:solidFill>
                <a:latin typeface="Times New Roman" panose="02020603050405020304" pitchFamily="18" charset="0"/>
                <a:cs typeface="Times New Roman" panose="02020603050405020304" pitchFamily="18" charset="0"/>
              </a:rPr>
              <a:t>  (катехоламины, серо                          факторов свёртывания        факторов</a:t>
            </a:r>
          </a:p>
          <a:p>
            <a:pPr>
              <a:buNone/>
            </a:pP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тонин</a:t>
            </a:r>
            <a:r>
              <a:rPr lang="ru-RU" sz="1800" dirty="0" smtClean="0">
                <a:solidFill>
                  <a:srgbClr val="0070C0"/>
                </a:solidFill>
                <a:latin typeface="Times New Roman" panose="02020603050405020304" pitchFamily="18" charset="0"/>
                <a:cs typeface="Times New Roman" panose="02020603050405020304" pitchFamily="18" charset="0"/>
              </a:rPr>
              <a:t> и др. </a:t>
            </a:r>
            <a:r>
              <a:rPr lang="ru-RU" sz="1800" dirty="0" err="1" smtClean="0">
                <a:solidFill>
                  <a:srgbClr val="0070C0"/>
                </a:solidFill>
                <a:latin typeface="Times New Roman" panose="02020603050405020304" pitchFamily="18" charset="0"/>
                <a:cs typeface="Times New Roman" panose="02020603050405020304" pitchFamily="18" charset="0"/>
              </a:rPr>
              <a:t>вазоакт</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в-ва</a:t>
            </a:r>
            <a:r>
              <a:rPr lang="ru-RU" sz="1800" dirty="0" smtClean="0">
                <a:solidFill>
                  <a:srgbClr val="0070C0"/>
                </a:solidFill>
                <a:latin typeface="Times New Roman" panose="02020603050405020304" pitchFamily="18" charset="0"/>
                <a:cs typeface="Times New Roman" panose="02020603050405020304" pitchFamily="18" charset="0"/>
              </a:rPr>
              <a:t>)                   ( </a:t>
            </a:r>
            <a:r>
              <a:rPr lang="en-US" sz="1800" dirty="0" smtClean="0">
                <a:solidFill>
                  <a:srgbClr val="0070C0"/>
                </a:solidFill>
                <a:latin typeface="Times New Roman" panose="02020603050405020304" pitchFamily="18" charset="0"/>
                <a:cs typeface="Times New Roman" panose="02020603050405020304" pitchFamily="18" charset="0"/>
              </a:rPr>
              <a:t>V</a:t>
            </a:r>
            <a:r>
              <a:rPr lang="ru-RU" sz="1800" dirty="0" smtClean="0">
                <a:solidFill>
                  <a:srgbClr val="0070C0"/>
                </a:solidFill>
                <a:latin typeface="Times New Roman" panose="02020603050405020304" pitchFamily="18" charset="0"/>
                <a:cs typeface="Times New Roman" panose="02020603050405020304" pitchFamily="18" charset="0"/>
              </a:rPr>
              <a:t>,</a:t>
            </a:r>
            <a:r>
              <a:rPr lang="en-US" sz="1800" dirty="0" smtClean="0">
                <a:solidFill>
                  <a:srgbClr val="0070C0"/>
                </a:solidFill>
                <a:latin typeface="Times New Roman" panose="02020603050405020304" pitchFamily="18" charset="0"/>
                <a:cs typeface="Times New Roman" panose="02020603050405020304" pitchFamily="18" charset="0"/>
              </a:rPr>
              <a:t>VII</a:t>
            </a:r>
            <a:r>
              <a:rPr lang="ru-RU" sz="1800" dirty="0" smtClean="0">
                <a:solidFill>
                  <a:srgbClr val="0070C0"/>
                </a:solidFill>
                <a:latin typeface="Times New Roman" panose="02020603050405020304" pitchFamily="18" charset="0"/>
                <a:cs typeface="Times New Roman" panose="02020603050405020304" pitchFamily="18" charset="0"/>
              </a:rPr>
              <a:t>,</a:t>
            </a:r>
            <a:r>
              <a:rPr lang="en-US" sz="1800" dirty="0" smtClean="0">
                <a:solidFill>
                  <a:srgbClr val="0070C0"/>
                </a:solidFill>
                <a:latin typeface="Times New Roman" panose="02020603050405020304" pitchFamily="18" charset="0"/>
                <a:cs typeface="Times New Roman" panose="02020603050405020304" pitchFamily="18" charset="0"/>
              </a:rPr>
              <a:t>VIII</a:t>
            </a:r>
            <a:r>
              <a:rPr lang="ru-RU" sz="1800" dirty="0" smtClean="0">
                <a:solidFill>
                  <a:srgbClr val="0070C0"/>
                </a:solidFill>
                <a:latin typeface="Times New Roman" panose="02020603050405020304" pitchFamily="18" charset="0"/>
                <a:cs typeface="Times New Roman" panose="02020603050405020304" pitchFamily="18" charset="0"/>
              </a:rPr>
              <a:t>,</a:t>
            </a:r>
            <a:r>
              <a:rPr lang="en-US" sz="1800" dirty="0" smtClean="0">
                <a:solidFill>
                  <a:srgbClr val="0070C0"/>
                </a:solidFill>
                <a:latin typeface="Times New Roman" panose="02020603050405020304" pitchFamily="18" charset="0"/>
                <a:cs typeface="Times New Roman" panose="02020603050405020304" pitchFamily="18" charset="0"/>
              </a:rPr>
              <a:t>IX</a:t>
            </a:r>
            <a:r>
              <a:rPr lang="ru-RU" sz="1800" dirty="0" smtClean="0">
                <a:solidFill>
                  <a:srgbClr val="0070C0"/>
                </a:solidFill>
                <a:latin typeface="Times New Roman" panose="02020603050405020304" pitchFamily="18" charset="0"/>
                <a:cs typeface="Times New Roman" panose="02020603050405020304" pitchFamily="18" charset="0"/>
              </a:rPr>
              <a:t>,</a:t>
            </a:r>
            <a:r>
              <a:rPr lang="en-US" sz="1800" dirty="0" smtClean="0">
                <a:solidFill>
                  <a:srgbClr val="0070C0"/>
                </a:solidFill>
                <a:latin typeface="Times New Roman" panose="02020603050405020304" pitchFamily="18" charset="0"/>
                <a:cs typeface="Times New Roman" panose="02020603050405020304" pitchFamily="18" charset="0"/>
              </a:rPr>
              <a:t>X</a:t>
            </a:r>
            <a:r>
              <a:rPr lang="ru-RU" sz="1800" dirty="0" smtClean="0">
                <a:solidFill>
                  <a:srgbClr val="0070C0"/>
                </a:solidFill>
                <a:latin typeface="Times New Roman" panose="02020603050405020304" pitchFamily="18" charset="0"/>
                <a:cs typeface="Times New Roman" panose="02020603050405020304" pitchFamily="18" charset="0"/>
              </a:rPr>
              <a:t>,</a:t>
            </a:r>
            <a:r>
              <a:rPr lang="en-US" sz="1800" dirty="0" smtClean="0">
                <a:solidFill>
                  <a:srgbClr val="0070C0"/>
                </a:solidFill>
                <a:latin typeface="Times New Roman" panose="02020603050405020304" pitchFamily="18" charset="0"/>
                <a:cs typeface="Times New Roman" panose="02020603050405020304" pitchFamily="18" charset="0"/>
              </a:rPr>
              <a:t>XI</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фибринолиза</a:t>
            </a:r>
            <a:endParaRPr lang="ru-RU" sz="1800" dirty="0" smtClean="0">
              <a:solidFill>
                <a:srgbClr val="0070C0"/>
              </a:solidFill>
              <a:latin typeface="Times New Roman" panose="02020603050405020304" pitchFamily="18" charset="0"/>
              <a:cs typeface="Times New Roman" panose="02020603050405020304" pitchFamily="18" charset="0"/>
            </a:endParaRPr>
          </a:p>
          <a:p>
            <a:pPr>
              <a:buNone/>
            </a:pPr>
            <a:r>
              <a:rPr lang="ru-RU" sz="1800" dirty="0" smtClean="0">
                <a:solidFill>
                  <a:srgbClr val="0070C0"/>
                </a:solidFill>
                <a:latin typeface="Times New Roman" panose="02020603050405020304" pitchFamily="18" charset="0"/>
                <a:cs typeface="Times New Roman" panose="02020603050405020304" pitchFamily="18" charset="0"/>
              </a:rPr>
              <a:t>*адгезия тромбоцитов(секунды)        образование  фибрина        (протеин С,</a:t>
            </a:r>
            <a:r>
              <a:rPr lang="en-US" sz="1800" dirty="0" smtClean="0">
                <a:solidFill>
                  <a:srgbClr val="0070C0"/>
                </a:solidFill>
                <a:latin typeface="Times New Roman" panose="02020603050405020304" pitchFamily="18" charset="0"/>
                <a:cs typeface="Times New Roman" panose="02020603050405020304" pitchFamily="18" charset="0"/>
              </a:rPr>
              <a:t>S</a:t>
            </a:r>
            <a:r>
              <a:rPr lang="ru-RU" sz="1800" dirty="0" smtClean="0">
                <a:solidFill>
                  <a:srgbClr val="0070C0"/>
                </a:solidFill>
                <a:latin typeface="Times New Roman" panose="02020603050405020304" pitchFamily="18" charset="0"/>
                <a:cs typeface="Times New Roman" panose="02020603050405020304" pitchFamily="18" charset="0"/>
              </a:rPr>
              <a:t>,</a:t>
            </a:r>
          </a:p>
          <a:p>
            <a:pPr>
              <a:buNone/>
            </a:pPr>
            <a:r>
              <a:rPr lang="ru-RU" sz="1800" dirty="0" smtClean="0">
                <a:solidFill>
                  <a:srgbClr val="0070C0"/>
                </a:solidFill>
                <a:latin typeface="Times New Roman" panose="02020603050405020304" pitchFamily="18" charset="0"/>
                <a:cs typeface="Times New Roman" panose="02020603050405020304" pitchFamily="18" charset="0"/>
              </a:rPr>
              <a:t>*агрегация тромбоцитов(минуты)      ретракция сгустка          </a:t>
            </a:r>
            <a:r>
              <a:rPr lang="ru-RU" sz="1800" dirty="0" err="1" smtClean="0">
                <a:solidFill>
                  <a:srgbClr val="0070C0"/>
                </a:solidFill>
                <a:latin typeface="Times New Roman" panose="02020603050405020304" pitchFamily="18" charset="0"/>
                <a:cs typeface="Times New Roman" panose="02020603050405020304" pitchFamily="18" charset="0"/>
              </a:rPr>
              <a:t>антитромбин</a:t>
            </a:r>
            <a:r>
              <a:rPr lang="en-US" sz="1800" dirty="0" smtClean="0">
                <a:solidFill>
                  <a:srgbClr val="0070C0"/>
                </a:solidFill>
                <a:latin typeface="Times New Roman" panose="02020603050405020304" pitchFamily="18" charset="0"/>
                <a:cs typeface="Times New Roman" panose="02020603050405020304" pitchFamily="18" charset="0"/>
              </a:rPr>
              <a:t>III)</a:t>
            </a:r>
            <a:endParaRPr lang="ru-RU" sz="1800" dirty="0" smtClean="0">
              <a:solidFill>
                <a:srgbClr val="0070C0"/>
              </a:solidFill>
              <a:latin typeface="Times New Roman" panose="02020603050405020304" pitchFamily="18" charset="0"/>
              <a:cs typeface="Times New Roman" panose="02020603050405020304" pitchFamily="18" charset="0"/>
            </a:endParaRPr>
          </a:p>
          <a:p>
            <a:pPr>
              <a:buNone/>
            </a:pPr>
            <a:r>
              <a:rPr lang="ru-RU" sz="1800" dirty="0" smtClean="0">
                <a:solidFill>
                  <a:srgbClr val="0070C0"/>
                </a:solidFill>
                <a:latin typeface="Times New Roman" panose="02020603050405020304" pitchFamily="18" charset="0"/>
                <a:cs typeface="Times New Roman" panose="02020603050405020304" pitchFamily="18" charset="0"/>
              </a:rPr>
              <a:t>(коллаген, </a:t>
            </a:r>
            <a:r>
              <a:rPr lang="ru-RU" sz="1800" dirty="0" err="1" smtClean="0">
                <a:solidFill>
                  <a:srgbClr val="0070C0"/>
                </a:solidFill>
                <a:latin typeface="Times New Roman" panose="02020603050405020304" pitchFamily="18" charset="0"/>
                <a:cs typeface="Times New Roman" panose="02020603050405020304" pitchFamily="18" charset="0"/>
              </a:rPr>
              <a:t>ф-р</a:t>
            </a:r>
            <a:r>
              <a:rPr lang="ru-RU" sz="1800" dirty="0" smtClean="0">
                <a:solidFill>
                  <a:srgbClr val="0070C0"/>
                </a:solidFill>
                <a:latin typeface="Times New Roman" panose="02020603050405020304" pitchFamily="18" charset="0"/>
                <a:cs typeface="Times New Roman" panose="02020603050405020304" pitchFamily="18" charset="0"/>
              </a:rPr>
              <a:t> </a:t>
            </a:r>
            <a:r>
              <a:rPr lang="ru-RU" sz="1800" dirty="0" err="1" smtClean="0">
                <a:solidFill>
                  <a:srgbClr val="0070C0"/>
                </a:solidFill>
                <a:latin typeface="Times New Roman" panose="02020603050405020304" pitchFamily="18" charset="0"/>
                <a:cs typeface="Times New Roman" panose="02020603050405020304" pitchFamily="18" charset="0"/>
              </a:rPr>
              <a:t>Виллебрандта</a:t>
            </a:r>
            <a:r>
              <a:rPr lang="ru-RU" sz="1800" dirty="0" smtClean="0">
                <a:solidFill>
                  <a:srgbClr val="0070C0"/>
                </a:solidFill>
                <a:latin typeface="Times New Roman" panose="02020603050405020304" pitchFamily="18" charset="0"/>
                <a:cs typeface="Times New Roman" panose="02020603050405020304" pitchFamily="18" charset="0"/>
              </a:rPr>
              <a:t>)</a:t>
            </a:r>
          </a:p>
          <a:p>
            <a:pPr>
              <a:buNone/>
            </a:pPr>
            <a:r>
              <a:rPr lang="ru-RU" sz="1800" dirty="0" smtClean="0">
                <a:solidFill>
                  <a:srgbClr val="0070C0"/>
                </a:solidFill>
                <a:latin typeface="Times New Roman" panose="02020603050405020304" pitchFamily="18" charset="0"/>
                <a:cs typeface="Times New Roman" panose="02020603050405020304" pitchFamily="18" charset="0"/>
              </a:rPr>
              <a:t>Первичная </a:t>
            </a:r>
            <a:r>
              <a:rPr lang="ru-RU" sz="1800" dirty="0" err="1" smtClean="0">
                <a:solidFill>
                  <a:srgbClr val="0070C0"/>
                </a:solidFill>
                <a:latin typeface="Times New Roman" panose="02020603050405020304" pitchFamily="18" charset="0"/>
                <a:cs typeface="Times New Roman" panose="02020603050405020304" pitchFamily="18" charset="0"/>
              </a:rPr>
              <a:t>тромбоцитарная</a:t>
            </a:r>
            <a:r>
              <a:rPr lang="ru-RU" sz="1800" dirty="0" smtClean="0">
                <a:solidFill>
                  <a:srgbClr val="0070C0"/>
                </a:solidFill>
                <a:latin typeface="Times New Roman" panose="02020603050405020304" pitchFamily="18" charset="0"/>
                <a:cs typeface="Times New Roman" panose="02020603050405020304" pitchFamily="18" charset="0"/>
              </a:rPr>
              <a:t> пробка      плотный тромб              лизис </a:t>
            </a:r>
            <a:r>
              <a:rPr lang="ru-RU" sz="1800" dirty="0" err="1" smtClean="0">
                <a:solidFill>
                  <a:srgbClr val="0070C0"/>
                </a:solidFill>
                <a:latin typeface="Times New Roman" panose="02020603050405020304" pitchFamily="18" charset="0"/>
                <a:cs typeface="Times New Roman" panose="02020603050405020304" pitchFamily="18" charset="0"/>
              </a:rPr>
              <a:t>кровян</a:t>
            </a:r>
            <a:r>
              <a:rPr lang="ru-RU" sz="1800" dirty="0" smtClean="0">
                <a:solidFill>
                  <a:srgbClr val="0070C0"/>
                </a:solidFill>
                <a:latin typeface="Times New Roman" panose="02020603050405020304" pitchFamily="18" charset="0"/>
                <a:cs typeface="Times New Roman" panose="02020603050405020304" pitchFamily="18" charset="0"/>
              </a:rPr>
              <a:t>.</a:t>
            </a:r>
          </a:p>
          <a:p>
            <a:pPr>
              <a:buNone/>
            </a:pPr>
            <a:r>
              <a:rPr lang="ru-RU" sz="1800" dirty="0" smtClean="0">
                <a:solidFill>
                  <a:srgbClr val="0070C0"/>
                </a:solidFill>
                <a:latin typeface="Times New Roman" panose="02020603050405020304" pitchFamily="18" charset="0"/>
                <a:cs typeface="Times New Roman" panose="02020603050405020304" pitchFamily="18" charset="0"/>
              </a:rPr>
              <a:t>                                                                                                           сгустка</a:t>
            </a:r>
          </a:p>
          <a:p>
            <a:pPr algn="ctr">
              <a:buNone/>
            </a:pPr>
            <a:r>
              <a:rPr lang="ru-RU" sz="1800" dirty="0" smtClean="0">
                <a:solidFill>
                  <a:srgbClr val="FF0000"/>
                </a:solidFill>
                <a:latin typeface="Times New Roman" panose="02020603050405020304" pitchFamily="18" charset="0"/>
                <a:cs typeface="Times New Roman" panose="02020603050405020304" pitchFamily="18" charset="0"/>
              </a:rPr>
              <a:t>                 </a:t>
            </a:r>
            <a:r>
              <a:rPr lang="ru-RU" sz="2400" i="1" dirty="0" smtClean="0">
                <a:solidFill>
                  <a:srgbClr val="FF0000"/>
                </a:solidFill>
                <a:latin typeface="Times New Roman" panose="02020603050405020304" pitchFamily="18" charset="0"/>
                <a:cs typeface="Times New Roman" panose="02020603050405020304" pitchFamily="18" charset="0"/>
              </a:rPr>
              <a:t>остановка кровотечения         </a:t>
            </a:r>
            <a:endParaRPr lang="ru-RU" sz="2400" i="1" dirty="0">
              <a:solidFill>
                <a:srgbClr val="FF0000"/>
              </a:solidFill>
              <a:latin typeface="Times New Roman" panose="02020603050405020304" pitchFamily="18" charset="0"/>
              <a:cs typeface="Times New Roman" panose="02020603050405020304" pitchFamily="18" charset="0"/>
            </a:endParaRPr>
          </a:p>
        </p:txBody>
      </p:sp>
      <p:sp>
        <p:nvSpPr>
          <p:cNvPr id="4" name="Стрелка вниз 3"/>
          <p:cNvSpPr/>
          <p:nvPr/>
        </p:nvSpPr>
        <p:spPr bwMode="auto">
          <a:xfrm>
            <a:off x="1763688" y="2677279"/>
            <a:ext cx="484632" cy="4286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5" name="Стрелка вниз 4"/>
          <p:cNvSpPr/>
          <p:nvPr/>
        </p:nvSpPr>
        <p:spPr bwMode="auto">
          <a:xfrm>
            <a:off x="4929190" y="2662076"/>
            <a:ext cx="484632" cy="4286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6" name="Стрелка вниз 5"/>
          <p:cNvSpPr/>
          <p:nvPr/>
        </p:nvSpPr>
        <p:spPr bwMode="auto">
          <a:xfrm>
            <a:off x="7155658" y="2519200"/>
            <a:ext cx="484632" cy="5715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7" name="Стрелка вниз 6"/>
          <p:cNvSpPr/>
          <p:nvPr/>
        </p:nvSpPr>
        <p:spPr bwMode="auto">
          <a:xfrm>
            <a:off x="4985194" y="5357826"/>
            <a:ext cx="484632" cy="4286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8" name="Стрелка вправо 7"/>
          <p:cNvSpPr/>
          <p:nvPr/>
        </p:nvSpPr>
        <p:spPr bwMode="auto">
          <a:xfrm>
            <a:off x="6896880" y="156065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3186947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6169025"/>
          </a:xfrm>
        </p:spPr>
        <p:txBody>
          <a:bodyPr>
            <a:normAutofit fontScale="70000" lnSpcReduction="20000"/>
          </a:bodyPr>
          <a:lstStyle/>
          <a:p>
            <a:pPr marL="64008" indent="0">
              <a:buNone/>
              <a:defRPr/>
            </a:pPr>
            <a:r>
              <a:rPr lang="ru-RU" sz="3400" b="1" i="1" dirty="0">
                <a:solidFill>
                  <a:srgbClr val="FF0000"/>
                </a:solidFill>
                <a:latin typeface="Times New Roman" panose="02020603050405020304" pitchFamily="18" charset="0"/>
                <a:cs typeface="Times New Roman" panose="02020603050405020304" pitchFamily="18" charset="0"/>
              </a:rPr>
              <a:t>тип </a:t>
            </a:r>
            <a:r>
              <a:rPr lang="ru-RU" sz="3400" b="1" i="1" dirty="0" smtClean="0">
                <a:solidFill>
                  <a:srgbClr val="FF0000"/>
                </a:solidFill>
                <a:latin typeface="Times New Roman" panose="02020603050405020304" pitchFamily="18" charset="0"/>
                <a:cs typeface="Times New Roman" panose="02020603050405020304" pitchFamily="18" charset="0"/>
              </a:rPr>
              <a:t>2 </a:t>
            </a:r>
            <a:r>
              <a:rPr lang="ru-RU" sz="3400" dirty="0" smtClean="0">
                <a:solidFill>
                  <a:srgbClr val="0070C0"/>
                </a:solidFill>
                <a:latin typeface="Times New Roman" panose="02020603050405020304" pitchFamily="18" charset="0"/>
                <a:cs typeface="Times New Roman" panose="02020603050405020304" pitchFamily="18" charset="0"/>
              </a:rPr>
              <a:t>обусловлен качественными изменениями фактора </a:t>
            </a:r>
            <a:r>
              <a:rPr lang="ru-RU" sz="3400" dirty="0" err="1" smtClean="0">
                <a:solidFill>
                  <a:srgbClr val="0070C0"/>
                </a:solidFill>
                <a:latin typeface="Times New Roman" panose="02020603050405020304" pitchFamily="18" charset="0"/>
                <a:cs typeface="Times New Roman" panose="02020603050405020304" pitchFamily="18" charset="0"/>
              </a:rPr>
              <a:t>Виллебранда</a:t>
            </a:r>
            <a:r>
              <a:rPr lang="ru-RU" sz="3400" dirty="0" smtClean="0">
                <a:solidFill>
                  <a:srgbClr val="0070C0"/>
                </a:solidFill>
                <a:latin typeface="Times New Roman" panose="02020603050405020304" pitchFamily="18" charset="0"/>
                <a:cs typeface="Times New Roman" panose="02020603050405020304" pitchFamily="18" charset="0"/>
              </a:rPr>
              <a:t>, связанными с нарушением формирования </a:t>
            </a:r>
            <a:r>
              <a:rPr lang="ru-RU" sz="3400" dirty="0" err="1" smtClean="0">
                <a:solidFill>
                  <a:srgbClr val="0070C0"/>
                </a:solidFill>
                <a:latin typeface="Times New Roman" panose="02020603050405020304" pitchFamily="18" charset="0"/>
                <a:cs typeface="Times New Roman" panose="02020603050405020304" pitchFamily="18" charset="0"/>
              </a:rPr>
              <a:t>мультимеров</a:t>
            </a:r>
            <a:r>
              <a:rPr lang="ru-RU" sz="3400" dirty="0" smtClean="0">
                <a:solidFill>
                  <a:srgbClr val="0070C0"/>
                </a:solidFill>
                <a:latin typeface="Times New Roman" panose="02020603050405020304" pitchFamily="18" charset="0"/>
                <a:cs typeface="Times New Roman" panose="02020603050405020304" pitchFamily="18" charset="0"/>
              </a:rPr>
              <a:t> и подразделяется на подтипы: 2A, 2B, 2M, 2N.</a:t>
            </a:r>
          </a:p>
          <a:p>
            <a:pPr marL="448056" indent="-384048" eaLnBrk="1" fontAlgn="auto" hangingPunct="1">
              <a:spcAft>
                <a:spcPts val="0"/>
              </a:spcAft>
              <a:buFont typeface="Wingdings 2"/>
              <a:buNone/>
              <a:defRPr/>
            </a:pPr>
            <a:endParaRPr lang="ru-RU" sz="3400" dirty="0" smtClean="0">
              <a:solidFill>
                <a:srgbClr val="0070C0"/>
              </a:solidFill>
              <a:latin typeface="Times New Roman" panose="02020603050405020304" pitchFamily="18" charset="0"/>
              <a:cs typeface="Times New Roman" panose="02020603050405020304" pitchFamily="18" charset="0"/>
            </a:endParaRPr>
          </a:p>
          <a:p>
            <a:pPr marL="64008" indent="0" eaLnBrk="1" fontAlgn="auto" hangingPunct="1">
              <a:spcAft>
                <a:spcPts val="0"/>
              </a:spcAft>
              <a:buNone/>
              <a:defRPr/>
            </a:pPr>
            <a:r>
              <a:rPr lang="ru-RU" sz="3400" b="1" i="1" dirty="0" smtClean="0">
                <a:solidFill>
                  <a:srgbClr val="FF0000"/>
                </a:solidFill>
                <a:latin typeface="Times New Roman" panose="02020603050405020304" pitchFamily="18" charset="0"/>
                <a:cs typeface="Times New Roman" panose="02020603050405020304" pitchFamily="18" charset="0"/>
              </a:rPr>
              <a:t>2A</a:t>
            </a:r>
            <a:r>
              <a:rPr lang="ru-RU" sz="3400" dirty="0" smtClean="0">
                <a:solidFill>
                  <a:srgbClr val="0070C0"/>
                </a:solidFill>
                <a:latin typeface="Times New Roman" panose="02020603050405020304" pitchFamily="18" charset="0"/>
                <a:cs typeface="Times New Roman" panose="02020603050405020304" pitchFamily="18" charset="0"/>
              </a:rPr>
              <a:t> является результатом нарушения двух различных механизмов: дефекта синтеза высокомолекулярных </a:t>
            </a:r>
            <a:r>
              <a:rPr lang="ru-RU" sz="3400" dirty="0" err="1" smtClean="0">
                <a:solidFill>
                  <a:srgbClr val="0070C0"/>
                </a:solidFill>
                <a:latin typeface="Times New Roman" panose="02020603050405020304" pitchFamily="18" charset="0"/>
                <a:cs typeface="Times New Roman" panose="02020603050405020304" pitchFamily="18" charset="0"/>
              </a:rPr>
              <a:t>мультимеров</a:t>
            </a:r>
            <a:r>
              <a:rPr lang="ru-RU" sz="3400" dirty="0" smtClean="0">
                <a:solidFill>
                  <a:srgbClr val="0070C0"/>
                </a:solidFill>
                <a:latin typeface="Times New Roman" panose="02020603050405020304" pitchFamily="18" charset="0"/>
                <a:cs typeface="Times New Roman" panose="02020603050405020304" pitchFamily="18" charset="0"/>
              </a:rPr>
              <a:t>. Ф</a:t>
            </a:r>
            <a:r>
              <a:rPr lang="en-US" sz="3400" dirty="0" smtClean="0">
                <a:solidFill>
                  <a:srgbClr val="0070C0"/>
                </a:solidFill>
                <a:latin typeface="Times New Roman" panose="02020603050405020304" pitchFamily="18" charset="0"/>
                <a:cs typeface="Times New Roman" panose="02020603050405020304" pitchFamily="18" charset="0"/>
              </a:rPr>
              <a:t>VIII</a:t>
            </a:r>
            <a:r>
              <a:rPr lang="ru-RU" sz="3400" dirty="0" smtClean="0">
                <a:solidFill>
                  <a:srgbClr val="0070C0"/>
                </a:solidFill>
                <a:latin typeface="Times New Roman" panose="02020603050405020304" pitchFamily="18" charset="0"/>
                <a:cs typeface="Times New Roman" panose="02020603050405020304" pitchFamily="18" charset="0"/>
              </a:rPr>
              <a:t> снижен или нормальный</a:t>
            </a:r>
          </a:p>
          <a:p>
            <a:pPr marL="64008" indent="0">
              <a:buNone/>
              <a:defRPr/>
            </a:pPr>
            <a:r>
              <a:rPr lang="ru-RU" sz="3400" b="1" i="1" dirty="0" smtClean="0">
                <a:solidFill>
                  <a:srgbClr val="FF0000"/>
                </a:solidFill>
                <a:latin typeface="Times New Roman" panose="02020603050405020304" pitchFamily="18" charset="0"/>
                <a:cs typeface="Times New Roman" panose="02020603050405020304" pitchFamily="18" charset="0"/>
              </a:rPr>
              <a:t>2B</a:t>
            </a:r>
            <a:r>
              <a:rPr lang="ru-RU" sz="3400" dirty="0" smtClean="0">
                <a:solidFill>
                  <a:srgbClr val="0070C0"/>
                </a:solidFill>
                <a:latin typeface="Times New Roman" panose="02020603050405020304" pitchFamily="18" charset="0"/>
                <a:cs typeface="Times New Roman" panose="02020603050405020304" pitchFamily="18" charset="0"/>
              </a:rPr>
              <a:t> отмечается повышенное сродство фактора </a:t>
            </a:r>
            <a:r>
              <a:rPr lang="ru-RU" sz="3400" dirty="0" err="1" smtClean="0">
                <a:solidFill>
                  <a:srgbClr val="0070C0"/>
                </a:solidFill>
                <a:latin typeface="Times New Roman" panose="02020603050405020304" pitchFamily="18" charset="0"/>
                <a:cs typeface="Times New Roman" panose="02020603050405020304" pitchFamily="18" charset="0"/>
              </a:rPr>
              <a:t>Виллебранда</a:t>
            </a:r>
            <a:r>
              <a:rPr lang="ru-RU" sz="3400" dirty="0" smtClean="0">
                <a:solidFill>
                  <a:srgbClr val="0070C0"/>
                </a:solidFill>
                <a:latin typeface="Times New Roman" panose="02020603050405020304" pitchFamily="18" charset="0"/>
                <a:cs typeface="Times New Roman" panose="02020603050405020304" pitchFamily="18" charset="0"/>
              </a:rPr>
              <a:t> к рецептору гликопротеина </a:t>
            </a:r>
            <a:r>
              <a:rPr lang="ru-RU" sz="3400" dirty="0">
                <a:solidFill>
                  <a:srgbClr val="0070C0"/>
                </a:solidFill>
                <a:latin typeface="Times New Roman" panose="02020603050405020304" pitchFamily="18" charset="0"/>
                <a:cs typeface="Times New Roman" panose="02020603050405020304" pitchFamily="18" charset="0"/>
              </a:rPr>
              <a:t>на </a:t>
            </a:r>
            <a:r>
              <a:rPr lang="ru-RU" sz="3400" dirty="0" smtClean="0">
                <a:solidFill>
                  <a:srgbClr val="0070C0"/>
                </a:solidFill>
                <a:latin typeface="Times New Roman" panose="02020603050405020304" pitchFamily="18" charset="0"/>
                <a:cs typeface="Times New Roman" panose="02020603050405020304" pitchFamily="18" charset="0"/>
              </a:rPr>
              <a:t>мембране </a:t>
            </a:r>
            <a:r>
              <a:rPr lang="ru-RU" sz="3400" dirty="0">
                <a:solidFill>
                  <a:srgbClr val="0070C0"/>
                </a:solidFill>
                <a:latin typeface="Times New Roman" panose="02020603050405020304" pitchFamily="18" charset="0"/>
                <a:cs typeface="Times New Roman" panose="02020603050405020304" pitchFamily="18" charset="0"/>
              </a:rPr>
              <a:t>тромбоцитов. Ф</a:t>
            </a:r>
            <a:r>
              <a:rPr lang="en-US" sz="3400" dirty="0" smtClean="0">
                <a:solidFill>
                  <a:srgbClr val="0070C0"/>
                </a:solidFill>
                <a:latin typeface="Times New Roman" panose="02020603050405020304" pitchFamily="18" charset="0"/>
                <a:cs typeface="Times New Roman" panose="02020603050405020304" pitchFamily="18" charset="0"/>
              </a:rPr>
              <a:t>VIII</a:t>
            </a:r>
            <a:r>
              <a:rPr lang="ru-RU" sz="3400" dirty="0" smtClean="0">
                <a:solidFill>
                  <a:srgbClr val="0070C0"/>
                </a:solidFill>
                <a:latin typeface="Times New Roman" panose="02020603050405020304" pitchFamily="18" charset="0"/>
                <a:cs typeface="Times New Roman" panose="02020603050405020304" pitchFamily="18" charset="0"/>
              </a:rPr>
              <a:t>, как правило, нормальный</a:t>
            </a:r>
          </a:p>
          <a:p>
            <a:pPr marL="64008" indent="0">
              <a:buNone/>
              <a:defRPr/>
            </a:pPr>
            <a:r>
              <a:rPr lang="ru-RU" sz="3400" b="1" i="1" dirty="0" smtClean="0">
                <a:solidFill>
                  <a:srgbClr val="FF0000"/>
                </a:solidFill>
                <a:latin typeface="Times New Roman" panose="02020603050405020304" pitchFamily="18" charset="0"/>
                <a:cs typeface="Times New Roman" panose="02020603050405020304" pitchFamily="18" charset="0"/>
              </a:rPr>
              <a:t>2M</a:t>
            </a:r>
            <a:r>
              <a:rPr lang="ru-RU" sz="3400" dirty="0" smtClean="0">
                <a:solidFill>
                  <a:srgbClr val="0070C0"/>
                </a:solidFill>
                <a:latin typeface="Times New Roman" panose="02020603050405020304" pitchFamily="18" charset="0"/>
                <a:cs typeface="Times New Roman" panose="02020603050405020304" pitchFamily="18" charset="0"/>
              </a:rPr>
              <a:t> точечный дефект, обуславливающий снижение </a:t>
            </a:r>
            <a:r>
              <a:rPr lang="ru-RU" sz="3400" dirty="0" err="1" smtClean="0">
                <a:solidFill>
                  <a:srgbClr val="0070C0"/>
                </a:solidFill>
                <a:latin typeface="Times New Roman" panose="02020603050405020304" pitchFamily="18" charset="0"/>
                <a:cs typeface="Times New Roman" panose="02020603050405020304" pitchFamily="18" charset="0"/>
              </a:rPr>
              <a:t>ристомицин</a:t>
            </a:r>
            <a:r>
              <a:rPr lang="ru-RU" sz="3400" dirty="0" smtClean="0">
                <a:solidFill>
                  <a:srgbClr val="0070C0"/>
                </a:solidFill>
                <a:latin typeface="Times New Roman" panose="02020603050405020304" pitchFamily="18" charset="0"/>
                <a:cs typeface="Times New Roman" panose="02020603050405020304" pitchFamily="18" charset="0"/>
              </a:rPr>
              <a:t> </a:t>
            </a:r>
            <a:r>
              <a:rPr lang="ru-RU" sz="3400" dirty="0" err="1" smtClean="0">
                <a:solidFill>
                  <a:srgbClr val="0070C0"/>
                </a:solidFill>
                <a:latin typeface="Times New Roman" panose="02020603050405020304" pitchFamily="18" charset="0"/>
                <a:cs typeface="Times New Roman" panose="02020603050405020304" pitchFamily="18" charset="0"/>
              </a:rPr>
              <a:t>кофакторной</a:t>
            </a:r>
            <a:r>
              <a:rPr lang="ru-RU" sz="3400" dirty="0" smtClean="0">
                <a:solidFill>
                  <a:srgbClr val="0070C0"/>
                </a:solidFill>
                <a:latin typeface="Times New Roman" panose="02020603050405020304" pitchFamily="18" charset="0"/>
                <a:cs typeface="Times New Roman" panose="02020603050405020304" pitchFamily="18" charset="0"/>
              </a:rPr>
              <a:t> активности без количественного снижения </a:t>
            </a:r>
            <a:r>
              <a:rPr lang="ru-RU" sz="3400" dirty="0">
                <a:solidFill>
                  <a:srgbClr val="0070C0"/>
                </a:solidFill>
                <a:latin typeface="Times New Roman" panose="02020603050405020304" pitchFamily="18" charset="0"/>
                <a:cs typeface="Times New Roman" panose="02020603050405020304" pitchFamily="18" charset="0"/>
              </a:rPr>
              <a:t>фактора </a:t>
            </a:r>
            <a:r>
              <a:rPr lang="ru-RU" sz="3400" dirty="0" err="1" smtClean="0">
                <a:solidFill>
                  <a:srgbClr val="0070C0"/>
                </a:solidFill>
                <a:latin typeface="Times New Roman" panose="02020603050405020304" pitchFamily="18" charset="0"/>
                <a:cs typeface="Times New Roman" panose="02020603050405020304" pitchFamily="18" charset="0"/>
              </a:rPr>
              <a:t>Виллебранда</a:t>
            </a:r>
            <a:r>
              <a:rPr lang="ru-RU" sz="3400" dirty="0" smtClean="0">
                <a:solidFill>
                  <a:srgbClr val="0070C0"/>
                </a:solidFill>
                <a:latin typeface="Times New Roman" panose="02020603050405020304" pitchFamily="18" charset="0"/>
                <a:cs typeface="Times New Roman" panose="02020603050405020304" pitchFamily="18" charset="0"/>
              </a:rPr>
              <a:t>. Ф</a:t>
            </a:r>
            <a:r>
              <a:rPr lang="en-US" sz="3400" dirty="0" smtClean="0">
                <a:solidFill>
                  <a:srgbClr val="0070C0"/>
                </a:solidFill>
                <a:latin typeface="Times New Roman" panose="02020603050405020304" pitchFamily="18" charset="0"/>
                <a:cs typeface="Times New Roman" panose="02020603050405020304" pitchFamily="18" charset="0"/>
              </a:rPr>
              <a:t>VIII</a:t>
            </a:r>
            <a:r>
              <a:rPr lang="ru-RU" sz="3400" dirty="0" smtClean="0">
                <a:solidFill>
                  <a:srgbClr val="0070C0"/>
                </a:solidFill>
                <a:latin typeface="Times New Roman" panose="02020603050405020304" pitchFamily="18" charset="0"/>
                <a:cs typeface="Times New Roman" panose="02020603050405020304" pitchFamily="18" charset="0"/>
              </a:rPr>
              <a:t>, </a:t>
            </a:r>
            <a:r>
              <a:rPr lang="ru-RU" sz="3400" dirty="0">
                <a:solidFill>
                  <a:srgbClr val="0070C0"/>
                </a:solidFill>
                <a:latin typeface="Times New Roman" panose="02020603050405020304" pitchFamily="18" charset="0"/>
                <a:cs typeface="Times New Roman" panose="02020603050405020304" pitchFamily="18" charset="0"/>
              </a:rPr>
              <a:t>как правило</a:t>
            </a:r>
            <a:r>
              <a:rPr lang="ru-RU" sz="3400" dirty="0" smtClean="0">
                <a:solidFill>
                  <a:srgbClr val="0070C0"/>
                </a:solidFill>
                <a:latin typeface="Times New Roman" panose="02020603050405020304" pitchFamily="18" charset="0"/>
                <a:cs typeface="Times New Roman" panose="02020603050405020304" pitchFamily="18" charset="0"/>
              </a:rPr>
              <a:t>, нормальный</a:t>
            </a:r>
            <a:endParaRPr lang="ru-RU" sz="3400" dirty="0">
              <a:solidFill>
                <a:srgbClr val="0070C0"/>
              </a:solidFill>
              <a:latin typeface="Times New Roman" panose="02020603050405020304" pitchFamily="18" charset="0"/>
              <a:cs typeface="Times New Roman" panose="02020603050405020304" pitchFamily="18" charset="0"/>
            </a:endParaRPr>
          </a:p>
          <a:p>
            <a:pPr marL="64008" indent="0">
              <a:buNone/>
              <a:defRPr/>
            </a:pPr>
            <a:r>
              <a:rPr lang="ru-RU" sz="3400" dirty="0" smtClean="0">
                <a:solidFill>
                  <a:srgbClr val="0070C0"/>
                </a:solidFill>
                <a:latin typeface="Times New Roman" panose="02020603050405020304" pitchFamily="18" charset="0"/>
                <a:cs typeface="Times New Roman" panose="02020603050405020304" pitchFamily="18" charset="0"/>
              </a:rPr>
              <a:t> </a:t>
            </a:r>
            <a:r>
              <a:rPr lang="ru-RU" sz="3400" b="1" i="1" dirty="0" smtClean="0">
                <a:solidFill>
                  <a:srgbClr val="FF0000"/>
                </a:solidFill>
                <a:latin typeface="Times New Roman" panose="02020603050405020304" pitchFamily="18" charset="0"/>
                <a:cs typeface="Times New Roman" panose="02020603050405020304" pitchFamily="18" charset="0"/>
              </a:rPr>
              <a:t>2N</a:t>
            </a:r>
            <a:r>
              <a:rPr lang="ru-RU" sz="3400" dirty="0" smtClean="0">
                <a:solidFill>
                  <a:srgbClr val="0070C0"/>
                </a:solidFill>
                <a:latin typeface="Times New Roman" panose="02020603050405020304" pitchFamily="18" charset="0"/>
                <a:cs typeface="Times New Roman" panose="02020603050405020304" pitchFamily="18" charset="0"/>
              </a:rPr>
              <a:t> изолированное </a:t>
            </a:r>
            <a:r>
              <a:rPr lang="ru-RU" sz="3400" dirty="0">
                <a:solidFill>
                  <a:srgbClr val="0070C0"/>
                </a:solidFill>
                <a:latin typeface="Times New Roman" panose="02020603050405020304" pitchFamily="18" charset="0"/>
                <a:cs typeface="Times New Roman" panose="02020603050405020304" pitchFamily="18" charset="0"/>
              </a:rPr>
              <a:t>нарушение связывания фактора </a:t>
            </a:r>
            <a:r>
              <a:rPr lang="ru-RU" sz="3400" dirty="0" smtClean="0">
                <a:solidFill>
                  <a:srgbClr val="0070C0"/>
                </a:solidFill>
                <a:latin typeface="Times New Roman" panose="02020603050405020304" pitchFamily="18" charset="0"/>
                <a:cs typeface="Times New Roman" panose="02020603050405020304" pitchFamily="18" charset="0"/>
              </a:rPr>
              <a:t>VIII, приводящее к преждевременной его </a:t>
            </a:r>
            <a:r>
              <a:rPr lang="ru-RU" sz="3400" dirty="0" err="1" smtClean="0">
                <a:solidFill>
                  <a:srgbClr val="0070C0"/>
                </a:solidFill>
                <a:latin typeface="Times New Roman" panose="02020603050405020304" pitchFamily="18" charset="0"/>
                <a:cs typeface="Times New Roman" panose="02020603050405020304" pitchFamily="18" charset="0"/>
              </a:rPr>
              <a:t>инактивации</a:t>
            </a:r>
            <a:r>
              <a:rPr lang="ru-RU" sz="3400" dirty="0" smtClean="0">
                <a:solidFill>
                  <a:srgbClr val="0070C0"/>
                </a:solidFill>
                <a:latin typeface="Times New Roman" panose="02020603050405020304" pitchFamily="18" charset="0"/>
                <a:cs typeface="Times New Roman" panose="02020603050405020304" pitchFamily="18" charset="0"/>
              </a:rPr>
              <a:t> и разной степени выраженности снижению активности в крови. Функция адгезии тромбоцитов не нарушается</a:t>
            </a:r>
          </a:p>
          <a:p>
            <a:pPr marL="448056" indent="-384048" eaLnBrk="1" fontAlgn="auto" hangingPunct="1">
              <a:spcAft>
                <a:spcPts val="0"/>
              </a:spcAft>
              <a:buFont typeface="Wingdings 2"/>
              <a:buChar char=""/>
              <a:defRPr/>
            </a:pPr>
            <a:endParaRPr lang="ru-RU" dirty="0"/>
          </a:p>
        </p:txBody>
      </p:sp>
    </p:spTree>
    <p:extLst>
      <p:ext uri="{BB962C8B-B14F-4D97-AF65-F5344CB8AC3E}">
        <p14:creationId xmlns:p14="http://schemas.microsoft.com/office/powerpoint/2010/main" xmlns="" val="3622954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457200" y="857250"/>
            <a:ext cx="8229600" cy="5597525"/>
          </a:xfrm>
        </p:spPr>
        <p:txBody>
          <a:bodyPr/>
          <a:lstStyle/>
          <a:p>
            <a:pPr marL="0" indent="0">
              <a:buNone/>
            </a:pPr>
            <a:r>
              <a:rPr lang="ru-RU" sz="2400" b="1" i="1" dirty="0">
                <a:solidFill>
                  <a:srgbClr val="FF0000"/>
                </a:solidFill>
                <a:latin typeface="Times New Roman" panose="02020603050405020304" pitchFamily="18" charset="0"/>
                <a:cs typeface="Times New Roman" panose="02020603050405020304" pitchFamily="18" charset="0"/>
              </a:rPr>
              <a:t>тип 3-й </a:t>
            </a:r>
            <a:r>
              <a:rPr lang="ru-RU" sz="2400" b="1" i="1" dirty="0" smtClean="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0070C0"/>
                </a:solidFill>
                <a:latin typeface="Times New Roman" panose="02020603050405020304" pitchFamily="18" charset="0"/>
                <a:cs typeface="Times New Roman" panose="02020603050405020304" pitchFamily="18" charset="0"/>
              </a:rPr>
              <a:t>наиболее тяжелая форма с полным дефицитом фактора </a:t>
            </a:r>
            <a:r>
              <a:rPr lang="ru-RU" sz="2400" dirty="0" err="1" smtClean="0">
                <a:solidFill>
                  <a:srgbClr val="0070C0"/>
                </a:solidFill>
                <a:latin typeface="Times New Roman" panose="02020603050405020304" pitchFamily="18" charset="0"/>
                <a:cs typeface="Times New Roman" panose="02020603050405020304" pitchFamily="18" charset="0"/>
              </a:rPr>
              <a:t>Виллебранда</a:t>
            </a:r>
            <a:r>
              <a:rPr lang="ru-RU" sz="2400" dirty="0" smtClean="0">
                <a:solidFill>
                  <a:srgbClr val="0070C0"/>
                </a:solidFill>
                <a:latin typeface="Times New Roman" panose="02020603050405020304" pitchFamily="18" charset="0"/>
                <a:cs typeface="Times New Roman" panose="02020603050405020304" pitchFamily="18" charset="0"/>
              </a:rPr>
              <a:t>. Эта форма характеризуется отсутствием фактора </a:t>
            </a:r>
            <a:r>
              <a:rPr lang="ru-RU" sz="2400" dirty="0" err="1" smtClean="0">
                <a:solidFill>
                  <a:srgbClr val="0070C0"/>
                </a:solidFill>
                <a:latin typeface="Times New Roman" panose="02020603050405020304" pitchFamily="18" charset="0"/>
                <a:cs typeface="Times New Roman" panose="02020603050405020304" pitchFamily="18" charset="0"/>
              </a:rPr>
              <a:t>Виллебранда</a:t>
            </a:r>
            <a:r>
              <a:rPr lang="ru-RU" sz="2400" dirty="0" smtClean="0">
                <a:solidFill>
                  <a:srgbClr val="0070C0"/>
                </a:solidFill>
                <a:latin typeface="Times New Roman" panose="02020603050405020304" pitchFamily="18" charset="0"/>
                <a:cs typeface="Times New Roman" panose="02020603050405020304" pitchFamily="18" charset="0"/>
              </a:rPr>
              <a:t> в плазме, тромбоцитах и сосудистой стенке. Уровень фактора VIII ниже 10 %. Наследование — аутосомно-рецессивное. Частота встречаемости заболевания 3-го типа болезни </a:t>
            </a:r>
            <a:r>
              <a:rPr lang="ru-RU" sz="2400" dirty="0" err="1" smtClean="0">
                <a:solidFill>
                  <a:srgbClr val="0070C0"/>
                </a:solidFill>
                <a:latin typeface="Times New Roman" panose="02020603050405020304" pitchFamily="18" charset="0"/>
                <a:cs typeface="Times New Roman" panose="02020603050405020304" pitchFamily="18" charset="0"/>
              </a:rPr>
              <a:t>Виллебранда</a:t>
            </a:r>
            <a:r>
              <a:rPr lang="ru-RU" sz="2400" dirty="0" smtClean="0">
                <a:solidFill>
                  <a:srgbClr val="0070C0"/>
                </a:solidFill>
                <a:latin typeface="Times New Roman" panose="02020603050405020304" pitchFamily="18" charset="0"/>
                <a:cs typeface="Times New Roman" panose="02020603050405020304" pitchFamily="18" charset="0"/>
              </a:rPr>
              <a:t> менее 5 %.</a:t>
            </a:r>
          </a:p>
          <a:p>
            <a:pPr marL="0" indent="0">
              <a:buNone/>
            </a:pPr>
            <a:r>
              <a:rPr lang="ru-RU" sz="2400" b="1" i="1" dirty="0" smtClean="0">
                <a:solidFill>
                  <a:srgbClr val="FF0000"/>
                </a:solidFill>
                <a:latin typeface="Times New Roman" panose="02020603050405020304" pitchFamily="18" charset="0"/>
                <a:cs typeface="Times New Roman" panose="02020603050405020304" pitchFamily="18" charset="0"/>
              </a:rPr>
              <a:t>Форма </a:t>
            </a:r>
            <a:r>
              <a:rPr lang="ru-RU" sz="2400" b="1" i="1" dirty="0" err="1" smtClean="0">
                <a:solidFill>
                  <a:srgbClr val="FF0000"/>
                </a:solidFill>
                <a:latin typeface="Times New Roman" panose="02020603050405020304" pitchFamily="18" charset="0"/>
                <a:cs typeface="Times New Roman" panose="02020603050405020304" pitchFamily="18" charset="0"/>
              </a:rPr>
              <a:t>Виченза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smtClean="0">
                <a:solidFill>
                  <a:srgbClr val="0070C0"/>
                </a:solidFill>
                <a:latin typeface="Times New Roman" panose="02020603050405020304" pitchFamily="18" charset="0"/>
                <a:cs typeface="Times New Roman" panose="02020603050405020304" pitchFamily="18" charset="0"/>
              </a:rPr>
              <a:t>присутствие в крови </a:t>
            </a:r>
            <a:r>
              <a:rPr lang="ru-RU" sz="2400" dirty="0" err="1" smtClean="0">
                <a:solidFill>
                  <a:srgbClr val="0070C0"/>
                </a:solidFill>
                <a:latin typeface="Times New Roman" panose="02020603050405020304" pitchFamily="18" charset="0"/>
                <a:cs typeface="Times New Roman" panose="02020603050405020304" pitchFamily="18" charset="0"/>
              </a:rPr>
              <a:t>сверхвысокомолекулярные</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мультимеры</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фВ</a:t>
            </a:r>
            <a:r>
              <a:rPr lang="ru-RU" sz="2400" dirty="0" smtClean="0">
                <a:solidFill>
                  <a:srgbClr val="0070C0"/>
                </a:solidFill>
                <a:latin typeface="Times New Roman" panose="02020603050405020304" pitchFamily="18" charset="0"/>
                <a:cs typeface="Times New Roman" panose="02020603050405020304" pitchFamily="18" charset="0"/>
              </a:rPr>
              <a:t>(сейчас эту форму относят к типу 1)</a:t>
            </a:r>
          </a:p>
          <a:p>
            <a:pPr marL="0" indent="0">
              <a:buNone/>
            </a:pPr>
            <a:r>
              <a:rPr lang="ru-RU" sz="2400" b="1" i="1" dirty="0" smtClean="0">
                <a:solidFill>
                  <a:srgbClr val="FF0000"/>
                </a:solidFill>
                <a:latin typeface="Times New Roman" panose="02020603050405020304" pitchFamily="18" charset="0"/>
                <a:cs typeface="Times New Roman" panose="02020603050405020304" pitchFamily="18" charset="0"/>
              </a:rPr>
              <a:t>Форма</a:t>
            </a:r>
            <a:r>
              <a:rPr lang="ru-RU" sz="2400" b="1" dirty="0" smtClean="0">
                <a:latin typeface="Times New Roman" panose="02020603050405020304" pitchFamily="18" charset="0"/>
                <a:cs typeface="Times New Roman" panose="02020603050405020304" pitchFamily="18" charset="0"/>
              </a:rPr>
              <a:t> </a:t>
            </a:r>
            <a:r>
              <a:rPr lang="ru-RU" sz="2400" dirty="0" smtClean="0">
                <a:solidFill>
                  <a:srgbClr val="0070C0"/>
                </a:solidFill>
                <a:latin typeface="Times New Roman" panose="02020603050405020304" pitchFamily="18" charset="0"/>
                <a:cs typeface="Times New Roman" panose="02020603050405020304" pitchFamily="18" charset="0"/>
              </a:rPr>
              <a:t>с изолированными нарушениями коллаген связывающей функции </a:t>
            </a:r>
            <a:r>
              <a:rPr lang="ru-RU" sz="2400" dirty="0" err="1" smtClean="0">
                <a:solidFill>
                  <a:srgbClr val="0070C0"/>
                </a:solidFill>
                <a:latin typeface="Times New Roman" panose="02020603050405020304" pitchFamily="18" charset="0"/>
                <a:cs typeface="Times New Roman" panose="02020603050405020304" pitchFamily="18" charset="0"/>
              </a:rPr>
              <a:t>фВ</a:t>
            </a:r>
            <a:endParaRPr lang="ru-RU" sz="24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34954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354876993"/>
              </p:ext>
            </p:extLst>
          </p:nvPr>
        </p:nvGraphicFramePr>
        <p:xfrm>
          <a:off x="27763" y="332655"/>
          <a:ext cx="9116236" cy="6525346"/>
        </p:xfrm>
        <a:graphic>
          <a:graphicData uri="http://schemas.openxmlformats.org/drawingml/2006/table">
            <a:tbl>
              <a:tblPr/>
              <a:tblGrid>
                <a:gridCol w="1111382"/>
                <a:gridCol w="2406740"/>
                <a:gridCol w="2863109"/>
                <a:gridCol w="2735005"/>
              </a:tblGrid>
              <a:tr h="596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Подтипы</a:t>
                      </a:r>
                      <a:endParaRPr kumimoji="0" lang="ru-RU" sz="1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Частота встречаемости</a:t>
                      </a:r>
                      <a:endParaRPr kumimoji="0" lang="ru-RU" sz="1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Клинические особенности</a:t>
                      </a:r>
                      <a:endParaRPr kumimoji="0" lang="ru-RU" sz="1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Диагностика</a:t>
                      </a:r>
                      <a:endParaRPr kumimoji="0" lang="ru-RU" sz="1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8357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тип 1  </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1-30:1000; наиболее распространенный вариант БВ (&gt;70% всех случаев).</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Легкие и умеренные признаки кровоточивости; аутосомно-доминантный тип наследования с неполной пенетрантностью (примерно 60%).</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Антиген ФВ, активность ФВ и ф. VIII снижена пропорционально (20-50%). Все фракции мультимеров представлены пропорционально.</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95393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подтип 2А</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Приблизительно 10-15% всех клинически значимых случаев БВ.</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Легкие и умеренные признаки кровоточивости; чаще аутосомно-доминантное, но возможно и аутосомно-рецессивное наследование с более полной пенетрантностью, чем при 1 типе.</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Вариабельное снижение антигена ФВ, активности ФВ и ф. VIII, отсутствие высоко и </a:t>
                      </a:r>
                      <a:r>
                        <a:rPr kumimoji="0" lang="ru-RU" sz="10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среднемолекулярных</a:t>
                      </a: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ru-RU" sz="10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мультимеров</a:t>
                      </a: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ФВ.</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11874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подтип 2В</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Довольно редкий вариант (&lt;5% всех клинически значимых случаев БВ).</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Легкие и умеренные признаки кровоточивости; чаще аутосомно-доминантное наследование с более полной пенетрантностью, чем при 1 типе.</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Возможно снижение антигена ФВ и ф. VIII; уменьшение высокомолекулярных </a:t>
                      </a:r>
                      <a:r>
                        <a:rPr kumimoji="0" lang="ru-RU" sz="10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мультимеров</a:t>
                      </a: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положительная агрегация с низкими концентрациями </a:t>
                      </a:r>
                      <a:r>
                        <a:rPr kumimoji="0" lang="ru-RU" sz="10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ристомицина</a:t>
                      </a: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легкая и умеренная тромбоцитопения.</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86707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подтип 2М</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Редкий тип (единичные описания).</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Тяжесть геморрагических расстройств различна; аутосомно-доминантный тип наследования.</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Вариабельное снижение антигена ФВ и ф. VIII. Активность ФВ снижена относительно антигена, несмотря на присутствие высокомолекулярных </a:t>
                      </a:r>
                      <a:r>
                        <a:rPr kumimoji="0" lang="ru-RU" sz="10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мультимеров</a:t>
                      </a: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ФВ.</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15610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подтип 2N</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Встречается редко.</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Разнообразные по тяжести геморрагические нарушения. Клинические нарушения сходны с нетяжелыми формами гемофилии А. Наследование аутосомное.</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Активность антигена ФВ и ФВ различны, часто </a:t>
                      </a:r>
                      <a:r>
                        <a:rPr kumimoji="0" lang="ru-RU" sz="10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нармальные</a:t>
                      </a: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Диспропорционально снижен ф. VIII. Как правило, нормальное распределение </a:t>
                      </a:r>
                      <a:r>
                        <a:rPr kumimoji="0" lang="ru-RU" sz="10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мультимеров</a:t>
                      </a: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снижение или отсутствие фактора VIII связывающего активность ФВ.</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52395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тип 3</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1-5:1 000 000</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Тяжелые геморрагические нарушения; аутосомно-рецессивное наследование.</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Антиген ФВ, активность ФВ и ф. VIII значительно снижены или не определяются.</a:t>
                      </a:r>
                    </a:p>
                  </a:txBody>
                  <a:tcPr marL="4923" marR="4923" marT="4923" marB="492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548424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a:bodyPr>
          <a:lstStyle/>
          <a:p>
            <a:r>
              <a:rPr lang="ru-RU" sz="2800" b="1" dirty="0" err="1" smtClean="0">
                <a:solidFill>
                  <a:srgbClr val="FF0000"/>
                </a:solidFill>
                <a:latin typeface="Times New Roman" panose="02020603050405020304" pitchFamily="18" charset="0"/>
                <a:cs typeface="Times New Roman" panose="02020603050405020304" pitchFamily="18" charset="0"/>
              </a:rPr>
              <a:t>Тромбоцитопатии</a:t>
            </a:r>
            <a:r>
              <a:rPr lang="ru-RU" sz="2800" b="1" dirty="0" smtClean="0">
                <a:solidFill>
                  <a:srgbClr val="FF0000"/>
                </a:solidFill>
                <a:latin typeface="Times New Roman" panose="02020603050405020304" pitchFamily="18" charset="0"/>
                <a:cs typeface="Times New Roman" panose="02020603050405020304" pitchFamily="18" charset="0"/>
              </a:rPr>
              <a:t>: клиническая характеристика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268760"/>
            <a:ext cx="8229600" cy="5112568"/>
          </a:xfrm>
        </p:spPr>
        <p:txBody>
          <a:bodyPr>
            <a:normAutofit/>
          </a:bodyPr>
          <a:lstStyle/>
          <a:p>
            <a:pPr marL="457200" indent="-457200">
              <a:buAutoNum type="arabicPeriod"/>
            </a:pPr>
            <a:r>
              <a:rPr lang="ru-RU" sz="2000" b="1" i="1" dirty="0" smtClean="0">
                <a:solidFill>
                  <a:srgbClr val="0070C0"/>
                </a:solidFill>
                <a:latin typeface="Times New Roman" panose="02020603050405020304" pitchFamily="18" charset="0"/>
                <a:cs typeface="Times New Roman" panose="02020603050405020304" pitchFamily="18" charset="0"/>
              </a:rPr>
              <a:t>Микроциркуляторный тип кровоточивости (1, 2А, 2В, 2М типы)</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Характерны </a:t>
            </a:r>
            <a:r>
              <a:rPr lang="ru-RU" sz="2000" dirty="0" err="1" smtClean="0">
                <a:solidFill>
                  <a:srgbClr val="0070C0"/>
                </a:solidFill>
                <a:latin typeface="Times New Roman" panose="02020603050405020304" pitchFamily="18" charset="0"/>
                <a:cs typeface="Times New Roman" panose="02020603050405020304" pitchFamily="18" charset="0"/>
              </a:rPr>
              <a:t>экхимозы</a:t>
            </a:r>
            <a:r>
              <a:rPr lang="ru-RU" sz="2000" dirty="0" smtClean="0">
                <a:solidFill>
                  <a:srgbClr val="0070C0"/>
                </a:solidFill>
                <a:latin typeface="Times New Roman" panose="02020603050405020304" pitchFamily="18" charset="0"/>
                <a:cs typeface="Times New Roman" panose="02020603050405020304" pitchFamily="18" charset="0"/>
              </a:rPr>
              <a:t>, кровотечения из травмированных слизистых, длительные кровотечения из лунок удаленных зубов, носовые, маточные кровотечения. Менее характерны кровотечения из мест инъекций, гематомы мягких тканей после травм</a:t>
            </a:r>
          </a:p>
          <a:p>
            <a:pPr marL="0" indent="0">
              <a:buNone/>
            </a:pPr>
            <a:r>
              <a:rPr lang="ru-RU" sz="2000" b="1" i="1" dirty="0" smtClean="0">
                <a:solidFill>
                  <a:srgbClr val="0070C0"/>
                </a:solidFill>
                <a:latin typeface="Times New Roman" panose="02020603050405020304" pitchFamily="18" charset="0"/>
                <a:cs typeface="Times New Roman" panose="02020603050405020304" pitchFamily="18" charset="0"/>
              </a:rPr>
              <a:t>2. Смешанный тип кровоточивости (3тип, тяж. формы 1, 2А типы)</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Клинически напоминает гемофилию, но течение более тяжелое. Кровотечения начинаются сразу после травмы и не останавливаются. Первые проявления могут возникать уже в периоде новорожденности. Могут быть кровоизлияния в суставы уже на 1-м году жизни.</a:t>
            </a:r>
          </a:p>
          <a:p>
            <a:pPr marL="0" indent="0">
              <a:buNone/>
            </a:pPr>
            <a:r>
              <a:rPr lang="ru-RU" sz="2000" b="1" dirty="0" smtClean="0">
                <a:solidFill>
                  <a:srgbClr val="0070C0"/>
                </a:solidFill>
                <a:latin typeface="Times New Roman" panose="02020603050405020304" pitchFamily="18" charset="0"/>
                <a:cs typeface="Times New Roman" panose="02020603050405020304" pitchFamily="18" charset="0"/>
              </a:rPr>
              <a:t>3. </a:t>
            </a:r>
            <a:r>
              <a:rPr lang="ru-RU" sz="2000" b="1" i="1" dirty="0" err="1" smtClean="0">
                <a:solidFill>
                  <a:srgbClr val="0070C0"/>
                </a:solidFill>
                <a:latin typeface="Times New Roman" panose="02020603050405020304" pitchFamily="18" charset="0"/>
                <a:cs typeface="Times New Roman" panose="02020603050405020304" pitchFamily="18" charset="0"/>
              </a:rPr>
              <a:t>Гематомный</a:t>
            </a:r>
            <a:r>
              <a:rPr lang="ru-RU" sz="2000" b="1" i="1" dirty="0" smtClean="0">
                <a:solidFill>
                  <a:srgbClr val="0070C0"/>
                </a:solidFill>
                <a:latin typeface="Times New Roman" panose="02020603050405020304" pitchFamily="18" charset="0"/>
                <a:cs typeface="Times New Roman" panose="02020603050405020304" pitchFamily="18" charset="0"/>
              </a:rPr>
              <a:t> тип кровоточивости</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Сходна с клиникой нетяжелой гемофилии, суставы поражаются редко. Характерны отсроченные кровотечения при травмах и после операций. Могут возникать посттравматические гематомы мягких тканей.</a:t>
            </a:r>
          </a:p>
          <a:p>
            <a:pPr marL="0" indent="0">
              <a:buNone/>
            </a:pPr>
            <a:endParaRPr lang="ru-RU" sz="2000" b="1"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56241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p:spPr>
        <p:txBody>
          <a:bodyPr>
            <a:normAutofit/>
          </a:bodyPr>
          <a:lstStyle/>
          <a:p>
            <a:pPr indent="0" eaLnBrk="1" fontAlgn="auto" hangingPunct="1">
              <a:spcAft>
                <a:spcPts val="0"/>
              </a:spcAft>
              <a:defRPr/>
            </a:pPr>
            <a:r>
              <a:rPr lang="ru-RU" sz="2800" b="1" dirty="0" smtClean="0">
                <a:solidFill>
                  <a:srgbClr val="FF0000"/>
                </a:solidFill>
                <a:latin typeface="Times New Roman" panose="02020603050405020304" pitchFamily="18" charset="0"/>
                <a:cs typeface="Times New Roman" panose="02020603050405020304" pitchFamily="18" charset="0"/>
              </a:rPr>
              <a:t>Лабораторная диагностика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7" name="Содержимое 6"/>
          <p:cNvSpPr>
            <a:spLocks noGrp="1"/>
          </p:cNvSpPr>
          <p:nvPr>
            <p:ph sz="half" idx="2"/>
          </p:nvPr>
        </p:nvSpPr>
        <p:spPr>
          <a:xfrm>
            <a:off x="3995936" y="1142984"/>
            <a:ext cx="4686102" cy="5319712"/>
          </a:xfrm>
        </p:spPr>
        <p:txBody>
          <a:bodyPr>
            <a:normAutofit fontScale="85000" lnSpcReduction="20000"/>
          </a:bodyPr>
          <a:lstStyle/>
          <a:p>
            <a:pPr marL="1106424" lvl="2" eaLnBrk="1" fontAlgn="auto" hangingPunct="1">
              <a:spcAft>
                <a:spcPts val="0"/>
              </a:spcAft>
              <a:buFont typeface="Wingdings 2"/>
              <a:buChar char=""/>
              <a:defRPr/>
            </a:pPr>
            <a:r>
              <a:rPr lang="ru-RU" sz="2400" dirty="0" smtClean="0">
                <a:solidFill>
                  <a:srgbClr val="0070C0"/>
                </a:solidFill>
                <a:latin typeface="Times New Roman" panose="02020603050405020304" pitchFamily="18" charset="0"/>
                <a:cs typeface="Times New Roman" panose="02020603050405020304" pitchFamily="18" charset="0"/>
              </a:rPr>
              <a:t>время кровотечения</a:t>
            </a:r>
          </a:p>
          <a:p>
            <a:pPr marL="1106424" lvl="2" eaLnBrk="1" fontAlgn="auto" hangingPunct="1">
              <a:spcAft>
                <a:spcPts val="0"/>
              </a:spcAft>
              <a:buFont typeface="Wingdings 2"/>
              <a:buChar char=""/>
              <a:defRPr/>
            </a:pPr>
            <a:r>
              <a:rPr lang="ru-RU" sz="2400" dirty="0" smtClean="0">
                <a:solidFill>
                  <a:srgbClr val="0070C0"/>
                </a:solidFill>
                <a:latin typeface="Times New Roman" panose="02020603050405020304" pitchFamily="18" charset="0"/>
                <a:cs typeface="Times New Roman" panose="02020603050405020304" pitchFamily="18" charset="0"/>
              </a:rPr>
              <a:t>число тромбоцитов</a:t>
            </a:r>
          </a:p>
          <a:p>
            <a:pPr marL="1106424" lvl="2" eaLnBrk="1" fontAlgn="auto" hangingPunct="1">
              <a:spcAft>
                <a:spcPts val="0"/>
              </a:spcAft>
              <a:buFont typeface="Wingdings 2"/>
              <a:buChar char=""/>
              <a:defRPr/>
            </a:pPr>
            <a:r>
              <a:rPr lang="ru-RU" sz="2400" dirty="0" smtClean="0">
                <a:solidFill>
                  <a:srgbClr val="0070C0"/>
                </a:solidFill>
                <a:latin typeface="Times New Roman" panose="02020603050405020304" pitchFamily="18" charset="0"/>
                <a:cs typeface="Times New Roman" panose="02020603050405020304" pitchFamily="18" charset="0"/>
              </a:rPr>
              <a:t>АПТВ или АЧТВ, ПВ,ТВ, фибриноген</a:t>
            </a:r>
          </a:p>
          <a:p>
            <a:pPr marL="1106424" lvl="2" eaLnBrk="1" fontAlgn="auto" hangingPunct="1">
              <a:spcAft>
                <a:spcPts val="0"/>
              </a:spcAft>
              <a:buFont typeface="Wingdings 2"/>
              <a:buChar char=""/>
              <a:defRPr/>
            </a:pPr>
            <a:r>
              <a:rPr lang="ru-RU" sz="2400" dirty="0" smtClean="0">
                <a:solidFill>
                  <a:srgbClr val="0070C0"/>
                </a:solidFill>
                <a:latin typeface="Times New Roman" panose="02020603050405020304" pitchFamily="18" charset="0"/>
                <a:cs typeface="Times New Roman" panose="02020603050405020304" pitchFamily="18" charset="0"/>
              </a:rPr>
              <a:t>активность фактора VIII</a:t>
            </a:r>
          </a:p>
          <a:p>
            <a:pPr marL="1106424" lvl="2" eaLnBrk="1" fontAlgn="auto" hangingPunct="1">
              <a:spcAft>
                <a:spcPts val="0"/>
              </a:spcAft>
              <a:buFont typeface="Wingdings 2"/>
              <a:buChar char=""/>
              <a:defRPr/>
            </a:pPr>
            <a:r>
              <a:rPr lang="ru-RU" sz="2400" dirty="0" smtClean="0">
                <a:solidFill>
                  <a:srgbClr val="0070C0"/>
                </a:solidFill>
                <a:latin typeface="Times New Roman" panose="02020603050405020304" pitchFamily="18" charset="0"/>
                <a:cs typeface="Times New Roman" panose="02020603050405020304" pitchFamily="18" charset="0"/>
              </a:rPr>
              <a:t>Гр крови, резус-фактор</a:t>
            </a:r>
          </a:p>
          <a:p>
            <a:pPr marL="64008" indent="0" algn="ctr" eaLnBrk="1" fontAlgn="auto" hangingPunct="1">
              <a:spcAft>
                <a:spcPts val="0"/>
              </a:spcAft>
              <a:buNone/>
              <a:defRPr/>
            </a:pPr>
            <a:r>
              <a:rPr lang="ru-RU" sz="2600" b="1" dirty="0" smtClean="0">
                <a:solidFill>
                  <a:srgbClr val="0070C0"/>
                </a:solidFill>
                <a:latin typeface="Times New Roman" panose="02020603050405020304" pitchFamily="18" charset="0"/>
                <a:cs typeface="Times New Roman" panose="02020603050405020304" pitchFamily="18" charset="0"/>
              </a:rPr>
              <a:t>Подтверждающие тесты</a:t>
            </a:r>
            <a:endParaRPr lang="ru-RU" sz="2600" dirty="0" smtClean="0">
              <a:solidFill>
                <a:srgbClr val="0070C0"/>
              </a:solidFill>
              <a:latin typeface="Times New Roman" panose="02020603050405020304" pitchFamily="18" charset="0"/>
              <a:cs typeface="Times New Roman" panose="02020603050405020304" pitchFamily="18" charset="0"/>
            </a:endParaRPr>
          </a:p>
          <a:p>
            <a:pPr marL="822960" lvl="1" eaLnBrk="1" fontAlgn="auto" hangingPunct="1">
              <a:spcAft>
                <a:spcPts val="0"/>
              </a:spcAft>
              <a:buFont typeface="Verdana"/>
              <a:buChar char="›"/>
              <a:defRPr/>
            </a:pPr>
            <a:r>
              <a:rPr lang="ru-RU" sz="2600" dirty="0" err="1" smtClean="0">
                <a:solidFill>
                  <a:srgbClr val="0070C0"/>
                </a:solidFill>
                <a:latin typeface="Times New Roman" panose="02020603050405020304" pitchFamily="18" charset="0"/>
                <a:cs typeface="Times New Roman" panose="02020603050405020304" pitchFamily="18" charset="0"/>
              </a:rPr>
              <a:t>ристоцетин-кофакторная</a:t>
            </a:r>
            <a:r>
              <a:rPr lang="ru-RU" sz="2600" dirty="0" smtClean="0">
                <a:solidFill>
                  <a:srgbClr val="0070C0"/>
                </a:solidFill>
                <a:latin typeface="Times New Roman" panose="02020603050405020304" pitchFamily="18" charset="0"/>
                <a:cs typeface="Times New Roman" panose="02020603050405020304" pitchFamily="18" charset="0"/>
              </a:rPr>
              <a:t> активность ФВ с использованием </a:t>
            </a:r>
            <a:r>
              <a:rPr lang="ru-RU" sz="2600" dirty="0" err="1" smtClean="0">
                <a:solidFill>
                  <a:srgbClr val="0070C0"/>
                </a:solidFill>
                <a:latin typeface="Times New Roman" panose="02020603050405020304" pitchFamily="18" charset="0"/>
                <a:cs typeface="Times New Roman" panose="02020603050405020304" pitchFamily="18" charset="0"/>
              </a:rPr>
              <a:t>агрегометра</a:t>
            </a:r>
            <a:endParaRPr lang="ru-RU" sz="2600" dirty="0" smtClean="0">
              <a:solidFill>
                <a:srgbClr val="0070C0"/>
              </a:solidFill>
              <a:latin typeface="Times New Roman" panose="02020603050405020304" pitchFamily="18" charset="0"/>
              <a:cs typeface="Times New Roman" panose="02020603050405020304" pitchFamily="18" charset="0"/>
            </a:endParaRPr>
          </a:p>
          <a:p>
            <a:pPr marL="822960" lvl="1" eaLnBrk="1" fontAlgn="auto" hangingPunct="1">
              <a:spcAft>
                <a:spcPts val="0"/>
              </a:spcAft>
              <a:buFont typeface="Verdana"/>
              <a:buChar char="›"/>
              <a:defRPr/>
            </a:pPr>
            <a:r>
              <a:rPr lang="ru-RU" sz="2600" dirty="0" smtClean="0">
                <a:solidFill>
                  <a:srgbClr val="0070C0"/>
                </a:solidFill>
                <a:latin typeface="Times New Roman" panose="02020603050405020304" pitchFamily="18" charset="0"/>
                <a:cs typeface="Times New Roman" panose="02020603050405020304" pitchFamily="18" charset="0"/>
              </a:rPr>
              <a:t>антиген фактора </a:t>
            </a:r>
            <a:r>
              <a:rPr lang="ru-RU" sz="2600" dirty="0" err="1" smtClean="0">
                <a:solidFill>
                  <a:srgbClr val="0070C0"/>
                </a:solidFill>
                <a:latin typeface="Times New Roman" panose="02020603050405020304" pitchFamily="18" charset="0"/>
                <a:cs typeface="Times New Roman" panose="02020603050405020304" pitchFamily="18" charset="0"/>
              </a:rPr>
              <a:t>Виллебранда</a:t>
            </a:r>
            <a:r>
              <a:rPr lang="ru-RU" sz="2600" dirty="0" smtClean="0">
                <a:solidFill>
                  <a:srgbClr val="0070C0"/>
                </a:solidFill>
                <a:latin typeface="Times New Roman" panose="02020603050405020304" pitchFamily="18" charset="0"/>
                <a:cs typeface="Times New Roman" panose="02020603050405020304" pitchFamily="18" charset="0"/>
              </a:rPr>
              <a:t> (методом ИФА)</a:t>
            </a:r>
          </a:p>
          <a:p>
            <a:pPr marL="822960" lvl="1" eaLnBrk="1" fontAlgn="auto" hangingPunct="1">
              <a:spcAft>
                <a:spcPts val="0"/>
              </a:spcAft>
              <a:buFont typeface="Verdana"/>
              <a:buChar char="›"/>
              <a:defRPr/>
            </a:pPr>
            <a:r>
              <a:rPr lang="ru-RU" sz="2600" dirty="0" err="1" smtClean="0">
                <a:solidFill>
                  <a:srgbClr val="0070C0"/>
                </a:solidFill>
                <a:latin typeface="Times New Roman" panose="02020603050405020304" pitchFamily="18" charset="0"/>
                <a:cs typeface="Times New Roman" panose="02020603050405020304" pitchFamily="18" charset="0"/>
              </a:rPr>
              <a:t>ристомицин-индуцированная</a:t>
            </a:r>
            <a:r>
              <a:rPr lang="ru-RU" sz="2600" dirty="0" smtClean="0">
                <a:solidFill>
                  <a:srgbClr val="0070C0"/>
                </a:solidFill>
                <a:latin typeface="Times New Roman" panose="02020603050405020304" pitchFamily="18" charset="0"/>
                <a:cs typeface="Times New Roman" panose="02020603050405020304" pitchFamily="18" charset="0"/>
              </a:rPr>
              <a:t> агрегация тромбоцитов для диагностики подтипа 2В, при котором она повышена либо в норме</a:t>
            </a:r>
          </a:p>
          <a:p>
            <a:pPr marL="448056" indent="-384048" eaLnBrk="1" fontAlgn="auto" hangingPunct="1">
              <a:spcAft>
                <a:spcPts val="0"/>
              </a:spcAft>
              <a:buFont typeface="Wingdings 2"/>
              <a:buChar char=""/>
              <a:defRPr/>
            </a:pPr>
            <a:endParaRPr lang="ru-RU" dirty="0"/>
          </a:p>
        </p:txBody>
      </p:sp>
      <p:pic>
        <p:nvPicPr>
          <p:cNvPr id="1026" name="Picture 2" descr="C:\Users\one\Desktop\к презент тромбопатии гемор васк\49_main[1].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79512" y="1628800"/>
            <a:ext cx="4392488" cy="3960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7764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75490"/>
          </a:xfrm>
        </p:spPr>
        <p:txBody>
          <a:bodyPr>
            <a:normAutofit/>
          </a:bodyPr>
          <a:lstStyle/>
          <a:p>
            <a:pPr algn="ctr" eaLnBrk="1" hangingPunct="1">
              <a:defRPr/>
            </a:pPr>
            <a:r>
              <a:rPr lang="ru-RU" sz="2800" b="1" dirty="0" smtClean="0">
                <a:solidFill>
                  <a:srgbClr val="FF0000"/>
                </a:solidFill>
                <a:latin typeface="Times New Roman" panose="02020603050405020304" pitchFamily="18" charset="0"/>
                <a:cs typeface="Times New Roman" panose="02020603050405020304" pitchFamily="18" charset="0"/>
              </a:rPr>
              <a:t>Лечение:</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3555" name="Содержимое 2"/>
          <p:cNvSpPr>
            <a:spLocks noGrp="1"/>
          </p:cNvSpPr>
          <p:nvPr>
            <p:ph idx="1"/>
          </p:nvPr>
        </p:nvSpPr>
        <p:spPr>
          <a:xfrm>
            <a:off x="0" y="1214438"/>
            <a:ext cx="9144000" cy="5240337"/>
          </a:xfrm>
        </p:spPr>
        <p:txBody>
          <a:bodyPr>
            <a:normAutofit/>
          </a:bodyPr>
          <a:lstStyle/>
          <a:p>
            <a:pPr marL="0" indent="0" algn="ctr" eaLnBrk="1" hangingPunct="1">
              <a:buNone/>
            </a:pPr>
            <a:r>
              <a:rPr lang="ru-RU" sz="2400" b="1" i="1" dirty="0" smtClean="0">
                <a:solidFill>
                  <a:srgbClr val="0070C0"/>
                </a:solidFill>
                <a:latin typeface="Times New Roman" panose="02020603050405020304" pitchFamily="18" charset="0"/>
                <a:cs typeface="Times New Roman" panose="02020603050405020304" pitchFamily="18" charset="0"/>
              </a:rPr>
              <a:t>Специфическая </a:t>
            </a:r>
            <a:r>
              <a:rPr lang="ru-RU" sz="2400" b="1" i="1" dirty="0" err="1" smtClean="0">
                <a:solidFill>
                  <a:srgbClr val="0070C0"/>
                </a:solidFill>
                <a:latin typeface="Times New Roman" panose="02020603050405020304" pitchFamily="18" charset="0"/>
                <a:cs typeface="Times New Roman" panose="02020603050405020304" pitchFamily="18" charset="0"/>
              </a:rPr>
              <a:t>гемостатическая</a:t>
            </a:r>
            <a:r>
              <a:rPr lang="ru-RU" sz="2400" b="1" i="1" dirty="0" smtClean="0">
                <a:solidFill>
                  <a:srgbClr val="0070C0"/>
                </a:solidFill>
                <a:latin typeface="Times New Roman" panose="02020603050405020304" pitchFamily="18" charset="0"/>
                <a:cs typeface="Times New Roman" panose="02020603050405020304" pitchFamily="18" charset="0"/>
              </a:rPr>
              <a:t> терапия</a:t>
            </a:r>
          </a:p>
          <a:p>
            <a:pPr marL="0" indent="0" algn="ctr" eaLnBrk="1" hangingPunct="1">
              <a:buNone/>
            </a:pPr>
            <a:endParaRPr lang="ru-RU" sz="2400" b="1" i="1" dirty="0" smtClean="0">
              <a:solidFill>
                <a:srgbClr val="0070C0"/>
              </a:solidFill>
              <a:latin typeface="Times New Roman" panose="02020603050405020304" pitchFamily="18" charset="0"/>
              <a:cs typeface="Times New Roman" panose="02020603050405020304" pitchFamily="18" charset="0"/>
            </a:endParaRPr>
          </a:p>
          <a:p>
            <a:pPr marL="0" indent="0" eaLnBrk="1" hangingPunct="1">
              <a:buNone/>
            </a:pPr>
            <a:r>
              <a:rPr lang="ru-RU" sz="2000" dirty="0" smtClean="0">
                <a:solidFill>
                  <a:srgbClr val="FF0000"/>
                </a:solidFill>
                <a:latin typeface="Times New Roman" panose="02020603050405020304" pitchFamily="18" charset="0"/>
                <a:cs typeface="Times New Roman" panose="02020603050405020304" pitchFamily="18" charset="0"/>
              </a:rPr>
              <a:t>1. </a:t>
            </a:r>
            <a:r>
              <a:rPr lang="ru-RU" sz="2000" dirty="0" smtClean="0">
                <a:solidFill>
                  <a:srgbClr val="0070C0"/>
                </a:solidFill>
                <a:latin typeface="Times New Roman" panose="02020603050405020304" pitchFamily="18" charset="0"/>
                <a:cs typeface="Times New Roman" panose="02020603050405020304" pitchFamily="18" charset="0"/>
              </a:rPr>
              <a:t>Концентраты ф</a:t>
            </a:r>
            <a:r>
              <a:rPr lang="en-US" sz="2000" dirty="0" smtClean="0">
                <a:solidFill>
                  <a:srgbClr val="0070C0"/>
                </a:solidFill>
                <a:latin typeface="Times New Roman" panose="02020603050405020304" pitchFamily="18" charset="0"/>
                <a:cs typeface="Times New Roman" panose="02020603050405020304" pitchFamily="18" charset="0"/>
              </a:rPr>
              <a:t>VIII</a:t>
            </a: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dirty="0" err="1" smtClean="0">
                <a:solidFill>
                  <a:srgbClr val="0070C0"/>
                </a:solidFill>
                <a:latin typeface="Times New Roman" panose="02020603050405020304" pitchFamily="18" charset="0"/>
                <a:cs typeface="Times New Roman" panose="02020603050405020304" pitchFamily="18" charset="0"/>
              </a:rPr>
              <a:t>фВ</a:t>
            </a:r>
            <a:r>
              <a:rPr lang="ru-RU" sz="2000" dirty="0" smtClean="0">
                <a:solidFill>
                  <a:srgbClr val="0070C0"/>
                </a:solidFill>
                <a:latin typeface="Times New Roman" panose="02020603050405020304" pitchFamily="18" charset="0"/>
                <a:cs typeface="Times New Roman" panose="02020603050405020304" pitchFamily="18" charset="0"/>
              </a:rPr>
              <a:t>(</a:t>
            </a:r>
            <a:r>
              <a:rPr lang="ru-RU" sz="2000" dirty="0" err="1" smtClean="0">
                <a:solidFill>
                  <a:srgbClr val="0070C0"/>
                </a:solidFill>
                <a:latin typeface="Times New Roman" panose="02020603050405020304" pitchFamily="18" charset="0"/>
                <a:cs typeface="Times New Roman" panose="02020603050405020304" pitchFamily="18" charset="0"/>
              </a:rPr>
              <a:t>Эмоклот</a:t>
            </a:r>
            <a:r>
              <a:rPr lang="ru-RU" sz="2000" dirty="0" smtClean="0">
                <a:solidFill>
                  <a:srgbClr val="0070C0"/>
                </a:solidFill>
                <a:latin typeface="Times New Roman" panose="02020603050405020304" pitchFamily="18" charset="0"/>
                <a:cs typeface="Times New Roman" panose="02020603050405020304" pitchFamily="18" charset="0"/>
              </a:rPr>
              <a:t> Д.И.,</a:t>
            </a:r>
            <a:r>
              <a:rPr lang="ru-RU" sz="2000" dirty="0" err="1" smtClean="0">
                <a:solidFill>
                  <a:srgbClr val="0070C0"/>
                </a:solidFill>
                <a:latin typeface="Times New Roman" panose="02020603050405020304" pitchFamily="18" charset="0"/>
                <a:cs typeface="Times New Roman" panose="02020603050405020304" pitchFamily="18" charset="0"/>
              </a:rPr>
              <a:t>Фанди,Вильфактин</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АгемофилА</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АгемофилВ</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Бериате</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Вилате</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Гемате</a:t>
            </a:r>
            <a:r>
              <a:rPr lang="ru-RU" sz="2000" dirty="0" smtClean="0">
                <a:solidFill>
                  <a:srgbClr val="0070C0"/>
                </a:solidFill>
                <a:latin typeface="Times New Roman" panose="02020603050405020304" pitchFamily="18" charset="0"/>
                <a:cs typeface="Times New Roman" panose="02020603050405020304" pitchFamily="18" charset="0"/>
              </a:rPr>
              <a:t>-П)</a:t>
            </a:r>
          </a:p>
          <a:p>
            <a:pPr marL="0" indent="0" eaLnBrk="1" hangingPunct="1">
              <a:buNone/>
            </a:pPr>
            <a:r>
              <a:rPr lang="ru-RU" sz="2000" dirty="0" smtClean="0">
                <a:solidFill>
                  <a:srgbClr val="0070C0"/>
                </a:solidFill>
                <a:latin typeface="Times New Roman" panose="02020603050405020304" pitchFamily="18" charset="0"/>
                <a:cs typeface="Times New Roman" panose="02020603050405020304" pitchFamily="18" charset="0"/>
              </a:rPr>
              <a:t>Профилактически амбулаторно доза 20-30ЕД/кг*2-3 раза в неделю или по факту кровотечения.</a:t>
            </a:r>
          </a:p>
          <a:p>
            <a:pPr marL="0" indent="0" eaLnBrk="1" hangingPunct="1">
              <a:buNone/>
            </a:pPr>
            <a:r>
              <a:rPr lang="ru-RU" sz="2000" dirty="0" smtClean="0">
                <a:solidFill>
                  <a:srgbClr val="FF0000"/>
                </a:solidFill>
                <a:latin typeface="Times New Roman" panose="02020603050405020304" pitchFamily="18" charset="0"/>
                <a:cs typeface="Times New Roman" panose="02020603050405020304" pitchFamily="18" charset="0"/>
              </a:rPr>
              <a:t>2. </a:t>
            </a:r>
            <a:r>
              <a:rPr lang="ru-RU" sz="2000" dirty="0" err="1" smtClean="0">
                <a:solidFill>
                  <a:srgbClr val="0070C0"/>
                </a:solidFill>
                <a:latin typeface="Times New Roman" panose="02020603050405020304" pitchFamily="18" charset="0"/>
                <a:cs typeface="Times New Roman" panose="02020603050405020304" pitchFamily="18" charset="0"/>
              </a:rPr>
              <a:t>Десмопрессин</a:t>
            </a:r>
            <a:r>
              <a:rPr lang="ru-RU" sz="2000" dirty="0" smtClean="0">
                <a:solidFill>
                  <a:srgbClr val="0070C0"/>
                </a:solidFill>
                <a:latin typeface="Times New Roman" panose="02020603050405020304" pitchFamily="18" charset="0"/>
                <a:cs typeface="Times New Roman" panose="02020603050405020304" pitchFamily="18" charset="0"/>
              </a:rPr>
              <a:t>-синтетический аналог АДГ-в\в кап в дозе 0.3 мкг/кг в 50-100 мл 0.9% р-</a:t>
            </a:r>
            <a:r>
              <a:rPr lang="ru-RU" sz="2000" dirty="0" err="1" smtClean="0">
                <a:solidFill>
                  <a:srgbClr val="0070C0"/>
                </a:solidFill>
                <a:latin typeface="Times New Roman" panose="02020603050405020304" pitchFamily="18" charset="0"/>
                <a:cs typeface="Times New Roman" panose="02020603050405020304" pitchFamily="18" charset="0"/>
              </a:rPr>
              <a:t>ра</a:t>
            </a:r>
            <a:r>
              <a:rPr lang="ru-RU" sz="2000" dirty="0" smtClean="0">
                <a:solidFill>
                  <a:srgbClr val="0070C0"/>
                </a:solidFill>
                <a:latin typeface="Times New Roman" panose="02020603050405020304" pitchFamily="18" charset="0"/>
                <a:cs typeface="Times New Roman" panose="02020603050405020304" pitchFamily="18" charset="0"/>
              </a:rPr>
              <a:t> </a:t>
            </a:r>
            <a:r>
              <a:rPr lang="en-US" sz="2000" dirty="0" smtClean="0">
                <a:solidFill>
                  <a:srgbClr val="0070C0"/>
                </a:solidFill>
                <a:latin typeface="Times New Roman" panose="02020603050405020304" pitchFamily="18" charset="0"/>
                <a:cs typeface="Times New Roman" panose="02020603050405020304" pitchFamily="18" charset="0"/>
              </a:rPr>
              <a:t>S/</a:t>
            </a:r>
            <a:r>
              <a:rPr lang="en-US" sz="2000" dirty="0" err="1" smtClean="0">
                <a:solidFill>
                  <a:srgbClr val="0070C0"/>
                </a:solidFill>
                <a:latin typeface="Times New Roman" panose="02020603050405020304" pitchFamily="18" charset="0"/>
                <a:cs typeface="Times New Roman" panose="02020603050405020304" pitchFamily="18" charset="0"/>
              </a:rPr>
              <a:t>NaCl</a:t>
            </a:r>
            <a:r>
              <a:rPr lang="ru-RU" sz="2000" dirty="0" smtClean="0">
                <a:solidFill>
                  <a:srgbClr val="0070C0"/>
                </a:solidFill>
                <a:latin typeface="Times New Roman" panose="02020603050405020304" pitchFamily="18" charset="0"/>
                <a:cs typeface="Times New Roman" panose="02020603050405020304" pitchFamily="18" charset="0"/>
              </a:rPr>
              <a:t> в течение 20-30 мин, п\к-в аналогичной дозировке не более 1-2-х дней в связи со снижением эффективности при более длительном применении. Не рекомендуется у детей до 3-х лет. Необходимо ограничение принимаемой жидкости.</a:t>
            </a:r>
          </a:p>
          <a:p>
            <a:pPr marL="0" indent="0" eaLnBrk="1" hangingPunct="1">
              <a:buNone/>
            </a:pPr>
            <a:r>
              <a:rPr lang="ru-RU" sz="2000" dirty="0" smtClean="0">
                <a:solidFill>
                  <a:srgbClr val="0070C0"/>
                </a:solidFill>
                <a:latin typeface="Times New Roman" panose="02020603050405020304" pitchFamily="18" charset="0"/>
                <a:cs typeface="Times New Roman" panose="02020603050405020304" pitchFamily="18" charset="0"/>
              </a:rPr>
              <a:t> эффективен при 1 и 2А типе болезни </a:t>
            </a:r>
            <a:r>
              <a:rPr lang="ru-RU" sz="2000" dirty="0" err="1" smtClean="0">
                <a:solidFill>
                  <a:srgbClr val="0070C0"/>
                </a:solidFill>
                <a:latin typeface="Times New Roman" panose="02020603050405020304" pitchFamily="18" charset="0"/>
                <a:cs typeface="Times New Roman" panose="02020603050405020304" pitchFamily="18" charset="0"/>
              </a:rPr>
              <a:t>Виллебрандта</a:t>
            </a:r>
            <a:r>
              <a:rPr lang="ru-RU" sz="2000" dirty="0" smtClean="0">
                <a:solidFill>
                  <a:srgbClr val="0070C0"/>
                </a:solidFill>
                <a:latin typeface="Times New Roman" panose="02020603050405020304" pitchFamily="18" charset="0"/>
                <a:cs typeface="Times New Roman" panose="02020603050405020304" pitchFamily="18" charset="0"/>
              </a:rPr>
              <a:t>.</a:t>
            </a:r>
          </a:p>
          <a:p>
            <a:pPr marL="0" indent="0" eaLnBrk="1" hangingPunct="1">
              <a:buNone/>
            </a:pPr>
            <a:endParaRPr lang="ru-RU" sz="2400" dirty="0" smtClean="0">
              <a:solidFill>
                <a:srgbClr val="0070C0"/>
              </a:solidFill>
              <a:latin typeface="Times New Roman" panose="02020603050405020304" pitchFamily="18" charset="0"/>
              <a:cs typeface="Times New Roman" panose="02020603050405020304" pitchFamily="18" charset="0"/>
            </a:endParaRPr>
          </a:p>
          <a:p>
            <a:pPr marL="0" indent="0" eaLnBrk="1" hangingPunct="1">
              <a:buNone/>
            </a:pPr>
            <a:endParaRPr lang="ru-RU" sz="2400" dirty="0" smtClean="0">
              <a:solidFill>
                <a:srgbClr val="0070C0"/>
              </a:solidFill>
              <a:latin typeface="Times New Roman" panose="02020603050405020304" pitchFamily="18" charset="0"/>
              <a:cs typeface="Times New Roman" panose="02020603050405020304" pitchFamily="18" charset="0"/>
            </a:endParaRPr>
          </a:p>
          <a:p>
            <a:pPr eaLnBrk="1" hangingPunct="1"/>
            <a:endParaRPr lang="ru-RU" sz="2400" b="1" i="1"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40493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Женечка\Desktop\wilate-800.jpg"/>
          <p:cNvPicPr>
            <a:picLocks noGrp="1" noChangeAspect="1" noChangeArrowheads="1"/>
          </p:cNvPicPr>
          <p:nvPr>
            <p:ph sz="half" idx="1"/>
          </p:nvPr>
        </p:nvPicPr>
        <p:blipFill>
          <a:blip r:embed="rId2"/>
          <a:srcRect/>
          <a:stretch>
            <a:fillRect/>
          </a:stretch>
        </p:blipFill>
        <p:spPr>
          <a:xfrm>
            <a:off x="0" y="571500"/>
            <a:ext cx="2214563" cy="2786063"/>
          </a:xfrm>
        </p:spPr>
      </p:pic>
      <p:sp>
        <p:nvSpPr>
          <p:cNvPr id="24579" name="Содержимое 4"/>
          <p:cNvSpPr>
            <a:spLocks noGrp="1"/>
          </p:cNvSpPr>
          <p:nvPr>
            <p:ph sz="half" idx="2"/>
          </p:nvPr>
        </p:nvSpPr>
        <p:spPr>
          <a:xfrm>
            <a:off x="2286000" y="428625"/>
            <a:ext cx="6400800" cy="6429375"/>
          </a:xfrm>
        </p:spPr>
        <p:txBody>
          <a:bodyPr>
            <a:normAutofit/>
          </a:bodyPr>
          <a:lstStyle/>
          <a:p>
            <a:pPr eaLnBrk="1" hangingPunct="1"/>
            <a:r>
              <a:rPr lang="ru-RU" sz="2000" dirty="0" smtClean="0">
                <a:solidFill>
                  <a:srgbClr val="0070C0"/>
                </a:solidFill>
                <a:latin typeface="Times New Roman" panose="02020603050405020304" pitchFamily="18" charset="0"/>
                <a:cs typeface="Times New Roman" panose="02020603050405020304" pitchFamily="18" charset="0"/>
              </a:rPr>
              <a:t>Препарат </a:t>
            </a:r>
            <a:r>
              <a:rPr lang="ru-RU" sz="2000" b="1" i="1" dirty="0" err="1" smtClean="0">
                <a:solidFill>
                  <a:srgbClr val="FF0000"/>
                </a:solidFill>
                <a:latin typeface="Times New Roman" panose="02020603050405020304" pitchFamily="18" charset="0"/>
                <a:cs typeface="Times New Roman" panose="02020603050405020304" pitchFamily="18" charset="0"/>
              </a:rPr>
              <a:t>Вилате</a:t>
            </a:r>
            <a:r>
              <a:rPr lang="ru-RU" sz="2000" dirty="0" smtClean="0">
                <a:solidFill>
                  <a:srgbClr val="0070C0"/>
                </a:solidFill>
                <a:latin typeface="Times New Roman" panose="02020603050405020304" pitchFamily="18" charset="0"/>
                <a:cs typeface="Times New Roman" panose="02020603050405020304" pitchFamily="18" charset="0"/>
              </a:rPr>
              <a:t> содержит ФВ, который является нормальным компонентом человеческой плазмы и действует так же, как эндогенный ФВ.</a:t>
            </a:r>
          </a:p>
          <a:p>
            <a:pPr eaLnBrk="1" hangingPunct="1"/>
            <a:r>
              <a:rPr lang="ru-RU" sz="2000" dirty="0" smtClean="0">
                <a:solidFill>
                  <a:srgbClr val="0070C0"/>
                </a:solidFill>
                <a:latin typeface="Times New Roman" panose="02020603050405020304" pitchFamily="18" charset="0"/>
                <a:cs typeface="Times New Roman" panose="02020603050405020304" pitchFamily="18" charset="0"/>
              </a:rPr>
              <a:t>Применение ФВ корригирует нарушения гемостаза у пациентов с дефицитом ФВ следующим образом:</a:t>
            </a:r>
          </a:p>
          <a:p>
            <a:pPr eaLnBrk="1" hangingPunct="1"/>
            <a:r>
              <a:rPr lang="ru-RU" sz="2000" dirty="0" smtClean="0">
                <a:solidFill>
                  <a:srgbClr val="0070C0"/>
                </a:solidFill>
                <a:latin typeface="Times New Roman" panose="02020603050405020304" pitchFamily="18" charset="0"/>
                <a:cs typeface="Times New Roman" panose="02020603050405020304" pitchFamily="18" charset="0"/>
              </a:rPr>
              <a:t> ФВ восстанавливает адгезию тромбоцитов к сосудистому </a:t>
            </a:r>
            <a:r>
              <a:rPr lang="ru-RU" sz="2000" dirty="0" err="1" smtClean="0">
                <a:solidFill>
                  <a:srgbClr val="0070C0"/>
                </a:solidFill>
                <a:latin typeface="Times New Roman" panose="02020603050405020304" pitchFamily="18" charset="0"/>
                <a:cs typeface="Times New Roman" panose="02020603050405020304" pitchFamily="18" charset="0"/>
              </a:rPr>
              <a:t>субэндотелию</a:t>
            </a:r>
            <a:r>
              <a:rPr lang="ru-RU" sz="2000" dirty="0" smtClean="0">
                <a:solidFill>
                  <a:srgbClr val="0070C0"/>
                </a:solidFill>
                <a:latin typeface="Times New Roman" panose="02020603050405020304" pitchFamily="18" charset="0"/>
                <a:cs typeface="Times New Roman" panose="02020603050405020304" pitchFamily="18" charset="0"/>
              </a:rPr>
              <a:t> в месте повреждения сосуда (посредством прикрепления к сосудистому </a:t>
            </a:r>
            <a:r>
              <a:rPr lang="ru-RU" sz="2000" dirty="0" err="1" smtClean="0">
                <a:solidFill>
                  <a:srgbClr val="0070C0"/>
                </a:solidFill>
                <a:latin typeface="Times New Roman" panose="02020603050405020304" pitchFamily="18" charset="0"/>
                <a:cs typeface="Times New Roman" panose="02020603050405020304" pitchFamily="18" charset="0"/>
              </a:rPr>
              <a:t>субэндотелию</a:t>
            </a:r>
            <a:r>
              <a:rPr lang="ru-RU" sz="2000" dirty="0" smtClean="0">
                <a:solidFill>
                  <a:srgbClr val="0070C0"/>
                </a:solidFill>
                <a:latin typeface="Times New Roman" panose="02020603050405020304" pitchFamily="18" charset="0"/>
                <a:cs typeface="Times New Roman" panose="02020603050405020304" pitchFamily="18" charset="0"/>
              </a:rPr>
              <a:t> и к мембране тромбоцитов), обеспечивая этим первичный гемостаз, что проявляется уменьшением времени свертывания. Этот эффект проявляется немедленно и в большой мере зависит от уровня полимеризации белка. </a:t>
            </a:r>
          </a:p>
          <a:p>
            <a:pPr eaLnBrk="1" hangingPunct="1"/>
            <a:r>
              <a:rPr lang="ru-RU" sz="2000" dirty="0" smtClean="0">
                <a:solidFill>
                  <a:srgbClr val="0070C0"/>
                </a:solidFill>
                <a:latin typeface="Times New Roman" panose="02020603050405020304" pitchFamily="18" charset="0"/>
                <a:cs typeface="Times New Roman" panose="02020603050405020304" pitchFamily="18" charset="0"/>
              </a:rPr>
              <a:t> ФВ задерживает коррекцию сопутствующего дефицита ФVIII. При в/в введении ФВ связывает эндогенный ФVIII (содержащийся в плазме пациента) и стабилизирует его, замедляя его быструю деградацию</a:t>
            </a:r>
          </a:p>
        </p:txBody>
      </p:sp>
    </p:spTree>
    <p:extLst>
      <p:ext uri="{BB962C8B-B14F-4D97-AF65-F5344CB8AC3E}">
        <p14:creationId xmlns:p14="http://schemas.microsoft.com/office/powerpoint/2010/main" xmlns="" val="2293991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5"/>
          <p:cNvSpPr>
            <a:spLocks noGrp="1"/>
          </p:cNvSpPr>
          <p:nvPr>
            <p:ph idx="1"/>
          </p:nvPr>
        </p:nvSpPr>
        <p:spPr>
          <a:xfrm>
            <a:off x="428596" y="1214422"/>
            <a:ext cx="8258175" cy="6429375"/>
          </a:xfrm>
        </p:spPr>
        <p:txBody>
          <a:bodyPr/>
          <a:lstStyle/>
          <a:p>
            <a:pPr eaLnBrk="1" hangingPunct="1"/>
            <a:r>
              <a:rPr lang="ru-RU" sz="2000" dirty="0" smtClean="0">
                <a:solidFill>
                  <a:srgbClr val="0070C0"/>
                </a:solidFill>
                <a:latin typeface="Times New Roman" panose="02020603050405020304" pitchFamily="18" charset="0"/>
                <a:cs typeface="Times New Roman" panose="02020603050405020304" pitchFamily="18" charset="0"/>
              </a:rPr>
              <a:t>Препарат </a:t>
            </a:r>
            <a:r>
              <a:rPr lang="ru-RU" sz="2000" b="1" i="1" dirty="0" err="1" smtClean="0">
                <a:solidFill>
                  <a:srgbClr val="FF0000"/>
                </a:solidFill>
                <a:latin typeface="Times New Roman" panose="02020603050405020304" pitchFamily="18" charset="0"/>
                <a:cs typeface="Times New Roman" panose="02020603050405020304" pitchFamily="18" charset="0"/>
              </a:rPr>
              <a:t>Вилате</a:t>
            </a:r>
            <a:r>
              <a:rPr lang="ru-RU" sz="2000" dirty="0" smtClean="0">
                <a:solidFill>
                  <a:srgbClr val="0070C0"/>
                </a:solidFill>
                <a:latin typeface="Times New Roman" panose="02020603050405020304" pitchFamily="18" charset="0"/>
                <a:cs typeface="Times New Roman" panose="02020603050405020304" pitchFamily="18" charset="0"/>
              </a:rPr>
              <a:t> вводят в/</a:t>
            </a:r>
            <a:r>
              <a:rPr lang="ru-RU" sz="2000" dirty="0" err="1" smtClean="0">
                <a:solidFill>
                  <a:srgbClr val="0070C0"/>
                </a:solidFill>
                <a:latin typeface="Times New Roman" panose="02020603050405020304" pitchFamily="18" charset="0"/>
                <a:cs typeface="Times New Roman" panose="02020603050405020304" pitchFamily="18" charset="0"/>
              </a:rPr>
              <a:t>в</a:t>
            </a:r>
            <a:r>
              <a:rPr lang="ru-RU" sz="2000" dirty="0" smtClean="0">
                <a:solidFill>
                  <a:srgbClr val="0070C0"/>
                </a:solidFill>
                <a:latin typeface="Times New Roman" panose="02020603050405020304" pitchFamily="18" charset="0"/>
                <a:cs typeface="Times New Roman" panose="02020603050405020304" pitchFamily="18" charset="0"/>
              </a:rPr>
              <a:t>, после растворения прилагаемым растворителем (0.1% раствор </a:t>
            </a:r>
            <a:r>
              <a:rPr lang="ru-RU" sz="2000" dirty="0" err="1" smtClean="0">
                <a:solidFill>
                  <a:srgbClr val="0070C0"/>
                </a:solidFill>
                <a:latin typeface="Times New Roman" panose="02020603050405020304" pitchFamily="18" charset="0"/>
                <a:cs typeface="Times New Roman" panose="02020603050405020304" pitchFamily="18" charset="0"/>
              </a:rPr>
              <a:t>полисорбата</a:t>
            </a:r>
            <a:r>
              <a:rPr lang="ru-RU" sz="2000" dirty="0" smtClean="0">
                <a:solidFill>
                  <a:srgbClr val="0070C0"/>
                </a:solidFill>
                <a:latin typeface="Times New Roman" panose="02020603050405020304" pitchFamily="18" charset="0"/>
                <a:cs typeface="Times New Roman" panose="02020603050405020304" pitchFamily="18" charset="0"/>
              </a:rPr>
              <a:t> 80 в воде для инъекций), полученный раствор содержит 90 ME ФVIII и 80 ME ФВ в 1 мл.</a:t>
            </a:r>
          </a:p>
          <a:p>
            <a:pPr eaLnBrk="1" hangingPunct="1"/>
            <a:r>
              <a:rPr lang="ru-RU" sz="2000" dirty="0" smtClean="0">
                <a:solidFill>
                  <a:srgbClr val="0070C0"/>
                </a:solidFill>
                <a:latin typeface="Times New Roman" panose="02020603050405020304" pitchFamily="18" charset="0"/>
                <a:cs typeface="Times New Roman" panose="02020603050405020304" pitchFamily="18" charset="0"/>
              </a:rPr>
              <a:t> Обычно для достижения адекватного гемостаза требуется доза препарата</a:t>
            </a:r>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b="1" i="1" dirty="0" err="1" smtClean="0">
                <a:solidFill>
                  <a:srgbClr val="FF0000"/>
                </a:solidFill>
                <a:latin typeface="Times New Roman" panose="02020603050405020304" pitchFamily="18" charset="0"/>
                <a:cs typeface="Times New Roman" panose="02020603050405020304" pitchFamily="18" charset="0"/>
              </a:rPr>
              <a:t>Вилате</a:t>
            </a:r>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от 20 до 50 МЕ/кг массы тела, это повышает уровень ФVIII:С и ФВ:РК до 30-100%. </a:t>
            </a:r>
          </a:p>
          <a:p>
            <a:pPr eaLnBrk="1" hangingPunct="1"/>
            <a:r>
              <a:rPr lang="ru-RU" sz="2000" dirty="0" smtClean="0">
                <a:solidFill>
                  <a:srgbClr val="0070C0"/>
                </a:solidFill>
                <a:latin typeface="Times New Roman" panose="02020603050405020304" pitchFamily="18" charset="0"/>
                <a:cs typeface="Times New Roman" panose="02020603050405020304" pitchFamily="18" charset="0"/>
              </a:rPr>
              <a:t>Начальная доза препарата может достигать 50-80 МЕ/кг массы тела, особенно у пациентов с болезнью </a:t>
            </a:r>
            <a:r>
              <a:rPr lang="ru-RU" sz="2000" dirty="0" err="1" smtClean="0">
                <a:solidFill>
                  <a:srgbClr val="0070C0"/>
                </a:solidFill>
                <a:latin typeface="Times New Roman" panose="02020603050405020304" pitchFamily="18" charset="0"/>
                <a:cs typeface="Times New Roman" panose="02020603050405020304" pitchFamily="18" charset="0"/>
              </a:rPr>
              <a:t>Виллебранда</a:t>
            </a:r>
            <a:r>
              <a:rPr lang="ru-RU" sz="2000" dirty="0" smtClean="0">
                <a:solidFill>
                  <a:srgbClr val="0070C0"/>
                </a:solidFill>
                <a:latin typeface="Times New Roman" panose="02020603050405020304" pitchFamily="18" charset="0"/>
                <a:cs typeface="Times New Roman" panose="02020603050405020304" pitchFamily="18" charset="0"/>
              </a:rPr>
              <a:t> 3 типа, при которой для поддерживания необходимого плазменного уровня требуются более высокие дозы, чем при остальных типах. В дополнение к этому, пациентам с желудочно-кишечными кровотечениями требуются более высокие исходная и поддерживающая дозы.</a:t>
            </a:r>
          </a:p>
          <a:p>
            <a:pPr eaLnBrk="1" hangingPunct="1"/>
            <a:endParaRPr lang="ru-RU" sz="20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959981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75490"/>
          </a:xfrm>
        </p:spPr>
        <p:txBody>
          <a:bodyPr>
            <a:normAutofit/>
          </a:bodyPr>
          <a:lstStyle/>
          <a:p>
            <a:pPr algn="ctr" eaLnBrk="1" hangingPunct="1">
              <a:defRPr/>
            </a:pPr>
            <a:r>
              <a:rPr lang="ru-RU" sz="2800" b="1" dirty="0" smtClean="0">
                <a:solidFill>
                  <a:srgbClr val="FF0000"/>
                </a:solidFill>
                <a:latin typeface="Times New Roman" panose="02020603050405020304" pitchFamily="18" charset="0"/>
                <a:cs typeface="Times New Roman" panose="02020603050405020304" pitchFamily="18" charset="0"/>
              </a:rPr>
              <a:t>Лечение:</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3555" name="Содержимое 2"/>
          <p:cNvSpPr>
            <a:spLocks noGrp="1"/>
          </p:cNvSpPr>
          <p:nvPr>
            <p:ph idx="1"/>
          </p:nvPr>
        </p:nvSpPr>
        <p:spPr>
          <a:xfrm>
            <a:off x="0" y="1214438"/>
            <a:ext cx="9144000" cy="5240337"/>
          </a:xfrm>
        </p:spPr>
        <p:txBody>
          <a:bodyPr>
            <a:normAutofit/>
          </a:bodyPr>
          <a:lstStyle/>
          <a:p>
            <a:pPr marL="0" indent="0" algn="ctr" eaLnBrk="1" hangingPunct="1">
              <a:buNone/>
            </a:pPr>
            <a:r>
              <a:rPr lang="ru-RU" sz="2400" b="1" i="1" dirty="0" smtClean="0">
                <a:solidFill>
                  <a:srgbClr val="0070C0"/>
                </a:solidFill>
                <a:latin typeface="Times New Roman" panose="02020603050405020304" pitchFamily="18" charset="0"/>
                <a:cs typeface="Times New Roman" panose="02020603050405020304" pitchFamily="18" charset="0"/>
              </a:rPr>
              <a:t>Неспецифические </a:t>
            </a:r>
            <a:r>
              <a:rPr lang="ru-RU" sz="2400" b="1" i="1" dirty="0" err="1" smtClean="0">
                <a:solidFill>
                  <a:srgbClr val="0070C0"/>
                </a:solidFill>
                <a:latin typeface="Times New Roman" panose="02020603050405020304" pitchFamily="18" charset="0"/>
                <a:cs typeface="Times New Roman" panose="02020603050405020304" pitchFamily="18" charset="0"/>
              </a:rPr>
              <a:t>гемостатические</a:t>
            </a:r>
            <a:r>
              <a:rPr lang="ru-RU" sz="2400" b="1" i="1" dirty="0" smtClean="0">
                <a:solidFill>
                  <a:srgbClr val="0070C0"/>
                </a:solidFill>
                <a:latin typeface="Times New Roman" panose="02020603050405020304" pitchFamily="18" charset="0"/>
                <a:cs typeface="Times New Roman" panose="02020603050405020304" pitchFamily="18" charset="0"/>
              </a:rPr>
              <a:t> препараты</a:t>
            </a:r>
          </a:p>
          <a:p>
            <a:pPr marL="0" indent="0" eaLnBrk="1" hangingPunct="1">
              <a:buNone/>
            </a:pPr>
            <a:endParaRPr lang="ru-RU" sz="2400" dirty="0">
              <a:solidFill>
                <a:srgbClr val="0070C0"/>
              </a:solidFill>
              <a:latin typeface="Times New Roman" panose="02020603050405020304" pitchFamily="18" charset="0"/>
              <a:cs typeface="Times New Roman" panose="02020603050405020304" pitchFamily="18" charset="0"/>
            </a:endParaRPr>
          </a:p>
          <a:p>
            <a:pPr marL="0" indent="0" eaLnBrk="1" hangingPunct="1">
              <a:buNone/>
            </a:pPr>
            <a:r>
              <a:rPr lang="ru-RU" sz="2400" dirty="0" smtClean="0">
                <a:solidFill>
                  <a:srgbClr val="0070C0"/>
                </a:solidFill>
                <a:latin typeface="Times New Roman" panose="02020603050405020304" pitchFamily="18" charset="0"/>
                <a:cs typeface="Times New Roman" panose="02020603050405020304" pitchFamily="18" charset="0"/>
              </a:rPr>
              <a:t>-</a:t>
            </a:r>
            <a:r>
              <a:rPr lang="ru-RU" sz="2000" dirty="0" smtClean="0">
                <a:solidFill>
                  <a:srgbClr val="0070C0"/>
                </a:solidFill>
                <a:latin typeface="Times New Roman" panose="02020603050405020304" pitchFamily="18" charset="0"/>
                <a:cs typeface="Times New Roman" panose="02020603050405020304" pitchFamily="18" charset="0"/>
              </a:rPr>
              <a:t>Концентрат тромбоцитов. Применяется при 3 типе </a:t>
            </a:r>
            <a:r>
              <a:rPr lang="ru-RU" sz="2000" dirty="0">
                <a:solidFill>
                  <a:srgbClr val="0070C0"/>
                </a:solidFill>
                <a:latin typeface="Times New Roman" panose="02020603050405020304" pitchFamily="18" charset="0"/>
                <a:cs typeface="Times New Roman" panose="02020603050405020304" pitchFamily="18" charset="0"/>
              </a:rPr>
              <a:t>Б</a:t>
            </a:r>
            <a:r>
              <a:rPr lang="ru-RU" sz="2000" dirty="0" smtClean="0">
                <a:solidFill>
                  <a:srgbClr val="0070C0"/>
                </a:solidFill>
                <a:latin typeface="Times New Roman" panose="02020603050405020304" pitchFamily="18" charset="0"/>
                <a:cs typeface="Times New Roman" panose="02020603050405020304" pitchFamily="18" charset="0"/>
              </a:rPr>
              <a:t>В при недостаточном эффекте от адекватной дозы </a:t>
            </a:r>
            <a:r>
              <a:rPr lang="ru-RU" sz="2000" dirty="0" err="1" smtClean="0">
                <a:solidFill>
                  <a:srgbClr val="0070C0"/>
                </a:solidFill>
                <a:latin typeface="Times New Roman" panose="02020603050405020304" pitchFamily="18" charset="0"/>
                <a:cs typeface="Times New Roman" panose="02020603050405020304" pitchFamily="18" charset="0"/>
              </a:rPr>
              <a:t>КфВ</a:t>
            </a: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eaLnBrk="1" hangingPunct="1">
              <a:buNone/>
            </a:pPr>
            <a:r>
              <a:rPr lang="ru-RU" sz="2000" dirty="0" smtClean="0">
                <a:solidFill>
                  <a:srgbClr val="0070C0"/>
                </a:solidFill>
                <a:latin typeface="Times New Roman" panose="02020603050405020304" pitchFamily="18" charset="0"/>
                <a:cs typeface="Times New Roman" panose="02020603050405020304" pitchFamily="18" charset="0"/>
              </a:rPr>
              <a:t>-Ингибиторы </a:t>
            </a:r>
            <a:r>
              <a:rPr lang="ru-RU" sz="2000" dirty="0" err="1" smtClean="0">
                <a:solidFill>
                  <a:srgbClr val="0070C0"/>
                </a:solidFill>
                <a:latin typeface="Times New Roman" panose="02020603050405020304" pitchFamily="18" charset="0"/>
                <a:cs typeface="Times New Roman" panose="02020603050405020304" pitchFamily="18" charset="0"/>
              </a:rPr>
              <a:t>фибринолиза</a:t>
            </a:r>
            <a:r>
              <a:rPr lang="ru-RU" sz="2000" dirty="0" smtClean="0">
                <a:solidFill>
                  <a:srgbClr val="0070C0"/>
                </a:solidFill>
                <a:latin typeface="Times New Roman" panose="02020603050405020304" pitchFamily="18" charset="0"/>
                <a:cs typeface="Times New Roman" panose="02020603050405020304" pitchFamily="18" charset="0"/>
              </a:rPr>
              <a:t> (аминокапроновая к-та в\в кап или р.о.50-100 мг\кг, но не более 5.0 </a:t>
            </a:r>
            <a:r>
              <a:rPr lang="ru-RU" sz="2000" dirty="0" err="1" smtClean="0">
                <a:solidFill>
                  <a:srgbClr val="0070C0"/>
                </a:solidFill>
                <a:latin typeface="Times New Roman" panose="02020603050405020304" pitchFamily="18" charset="0"/>
                <a:cs typeface="Times New Roman" panose="02020603050405020304" pitchFamily="18" charset="0"/>
              </a:rPr>
              <a:t>гр</a:t>
            </a:r>
            <a:r>
              <a:rPr lang="ru-RU" sz="2000" dirty="0" smtClean="0">
                <a:solidFill>
                  <a:srgbClr val="0070C0"/>
                </a:solidFill>
                <a:latin typeface="Times New Roman" panose="02020603050405020304" pitchFamily="18" charset="0"/>
                <a:cs typeface="Times New Roman" panose="02020603050405020304" pitchFamily="18" charset="0"/>
              </a:rPr>
              <a:t> каждые 6-8 часов; </a:t>
            </a:r>
            <a:r>
              <a:rPr lang="ru-RU" sz="2000" dirty="0" err="1" smtClean="0">
                <a:solidFill>
                  <a:srgbClr val="0070C0"/>
                </a:solidFill>
                <a:latin typeface="Times New Roman" panose="02020603050405020304" pitchFamily="18" charset="0"/>
                <a:cs typeface="Times New Roman" panose="02020603050405020304" pitchFamily="18" charset="0"/>
              </a:rPr>
              <a:t>трансекамовая</a:t>
            </a:r>
            <a:r>
              <a:rPr lang="ru-RU" sz="2000" dirty="0" smtClean="0">
                <a:solidFill>
                  <a:srgbClr val="0070C0"/>
                </a:solidFill>
                <a:latin typeface="Times New Roman" panose="02020603050405020304" pitchFamily="18" charset="0"/>
                <a:cs typeface="Times New Roman" panose="02020603050405020304" pitchFamily="18" charset="0"/>
              </a:rPr>
              <a:t> к-та в\в или </a:t>
            </a:r>
            <a:r>
              <a:rPr lang="ru-RU" sz="2000" dirty="0" err="1" smtClean="0">
                <a:solidFill>
                  <a:srgbClr val="0070C0"/>
                </a:solidFill>
                <a:latin typeface="Times New Roman" panose="02020603050405020304" pitchFamily="18" charset="0"/>
                <a:cs typeface="Times New Roman" panose="02020603050405020304" pitchFamily="18" charset="0"/>
              </a:rPr>
              <a:t>р.о</a:t>
            </a:r>
            <a:r>
              <a:rPr lang="ru-RU" sz="2000" dirty="0" smtClean="0">
                <a:solidFill>
                  <a:srgbClr val="0070C0"/>
                </a:solidFill>
                <a:latin typeface="Times New Roman" panose="02020603050405020304" pitchFamily="18" charset="0"/>
                <a:cs typeface="Times New Roman" panose="02020603050405020304" pitchFamily="18" charset="0"/>
              </a:rPr>
              <a:t>. 25 мг\кг*1-3 раза в день)</a:t>
            </a:r>
          </a:p>
          <a:p>
            <a:pPr marL="0" indent="0" eaLnBrk="1" hangingPunct="1">
              <a:buNone/>
            </a:pPr>
            <a:r>
              <a:rPr lang="ru-RU" sz="2000" dirty="0" smtClean="0">
                <a:solidFill>
                  <a:srgbClr val="0070C0"/>
                </a:solidFill>
                <a:latin typeface="Times New Roman" panose="02020603050405020304" pitchFamily="18" charset="0"/>
                <a:cs typeface="Times New Roman" panose="02020603050405020304" pitchFamily="18" charset="0"/>
              </a:rPr>
              <a:t>Противопоказаны при почечных кровотечениях и операциях на грудной клетке.</a:t>
            </a:r>
          </a:p>
          <a:p>
            <a:pPr marL="0" indent="0" eaLnBrk="1" hangingPunct="1">
              <a:buNone/>
            </a:pPr>
            <a:r>
              <a:rPr lang="ru-RU" sz="2000" dirty="0" smtClean="0">
                <a:solidFill>
                  <a:srgbClr val="0070C0"/>
                </a:solidFill>
                <a:latin typeface="Times New Roman" panose="02020603050405020304" pitchFamily="18" charset="0"/>
                <a:cs typeface="Times New Roman" panose="02020603050405020304" pitchFamily="18" charset="0"/>
              </a:rPr>
              <a:t>-Местные </a:t>
            </a:r>
            <a:r>
              <a:rPr lang="ru-RU" sz="2000" dirty="0" err="1" smtClean="0">
                <a:solidFill>
                  <a:srgbClr val="0070C0"/>
                </a:solidFill>
                <a:latin typeface="Times New Roman" panose="02020603050405020304" pitchFamily="18" charset="0"/>
                <a:cs typeface="Times New Roman" panose="02020603050405020304" pitchFamily="18" charset="0"/>
              </a:rPr>
              <a:t>гемостатические</a:t>
            </a:r>
            <a:r>
              <a:rPr lang="ru-RU" sz="2000" dirty="0" smtClean="0">
                <a:solidFill>
                  <a:srgbClr val="0070C0"/>
                </a:solidFill>
                <a:latin typeface="Times New Roman" panose="02020603050405020304" pitchFamily="18" charset="0"/>
                <a:cs typeface="Times New Roman" panose="02020603050405020304" pitchFamily="18" charset="0"/>
              </a:rPr>
              <a:t> препараты (</a:t>
            </a:r>
            <a:r>
              <a:rPr lang="ru-RU" sz="2000" dirty="0" err="1" smtClean="0">
                <a:solidFill>
                  <a:srgbClr val="0070C0"/>
                </a:solidFill>
                <a:latin typeface="Times New Roman" panose="02020603050405020304" pitchFamily="18" charset="0"/>
                <a:cs typeface="Times New Roman" panose="02020603050405020304" pitchFamily="18" charset="0"/>
              </a:rPr>
              <a:t>гемостатическая</a:t>
            </a:r>
            <a:r>
              <a:rPr lang="ru-RU" sz="2000" dirty="0" smtClean="0">
                <a:solidFill>
                  <a:srgbClr val="0070C0"/>
                </a:solidFill>
                <a:latin typeface="Times New Roman" panose="02020603050405020304" pitchFamily="18" charset="0"/>
                <a:cs typeface="Times New Roman" panose="02020603050405020304" pitchFamily="18" charset="0"/>
              </a:rPr>
              <a:t> губка, фибриновый клей)</a:t>
            </a:r>
          </a:p>
          <a:p>
            <a:pPr marL="0" indent="0" eaLnBrk="1" hangingPunct="1">
              <a:buNone/>
            </a:pPr>
            <a:r>
              <a:rPr lang="ru-RU" sz="2000" dirty="0" smtClean="0">
                <a:solidFill>
                  <a:srgbClr val="0070C0"/>
                </a:solidFill>
                <a:latin typeface="Times New Roman" panose="02020603050405020304" pitchFamily="18" charset="0"/>
                <a:cs typeface="Times New Roman" panose="02020603050405020304" pitchFamily="18" charset="0"/>
              </a:rPr>
              <a:t>-При маточных кровотечениях-назначение гормонального гемостаза</a:t>
            </a:r>
          </a:p>
          <a:p>
            <a:pPr marL="0" indent="0" eaLnBrk="1" hangingPunct="1">
              <a:buNone/>
            </a:pPr>
            <a:endParaRPr lang="ru-RU" sz="2400" dirty="0" smtClean="0">
              <a:solidFill>
                <a:srgbClr val="0070C0"/>
              </a:solidFill>
              <a:latin typeface="Times New Roman" panose="02020603050405020304" pitchFamily="18" charset="0"/>
              <a:cs typeface="Times New Roman" panose="02020603050405020304" pitchFamily="18" charset="0"/>
            </a:endParaRPr>
          </a:p>
          <a:p>
            <a:pPr eaLnBrk="1" hangingPunct="1"/>
            <a:endParaRPr lang="ru-RU" sz="2400" b="1" i="1"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449986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Отдельные наследственные формы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268760"/>
            <a:ext cx="8229600" cy="5400600"/>
          </a:xfrm>
        </p:spPr>
        <p:txBody>
          <a:bodyPr>
            <a:normAutofit fontScale="85000" lnSpcReduction="10000"/>
          </a:bodyPr>
          <a:lstStyle/>
          <a:p>
            <a:pPr marL="0" indent="0" algn="ctr">
              <a:buNone/>
            </a:pPr>
            <a:r>
              <a:rPr lang="ru-RU" sz="2000" i="1" dirty="0">
                <a:solidFill>
                  <a:srgbClr val="FF0000"/>
                </a:solidFill>
                <a:latin typeface="Times New Roman" panose="02020603050405020304" pitchFamily="18" charset="0"/>
                <a:cs typeface="Times New Roman" panose="02020603050405020304" pitchFamily="18" charset="0"/>
              </a:rPr>
              <a:t>Развернутые формы без существенного нарушения «реакции освобождения». </a:t>
            </a:r>
            <a:endParaRPr lang="ru-RU" sz="2000" i="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ru-RU" sz="2000" b="1" i="1" dirty="0" err="1" smtClean="0">
                <a:solidFill>
                  <a:srgbClr val="0070C0"/>
                </a:solidFill>
                <a:latin typeface="Times New Roman" panose="02020603050405020304" pitchFamily="18" charset="0"/>
                <a:cs typeface="Times New Roman" panose="02020603050405020304" pitchFamily="18" charset="0"/>
              </a:rPr>
              <a:t>Тромбастения</a:t>
            </a:r>
            <a:r>
              <a:rPr lang="ru-RU" sz="2000" b="1" i="1" dirty="0" smtClean="0">
                <a:solidFill>
                  <a:srgbClr val="0070C0"/>
                </a:solidFill>
                <a:latin typeface="Times New Roman" panose="02020603050405020304" pitchFamily="18" charset="0"/>
                <a:cs typeface="Times New Roman" panose="02020603050405020304" pitchFamily="18" charset="0"/>
              </a:rPr>
              <a:t> </a:t>
            </a:r>
            <a:r>
              <a:rPr lang="ru-RU" sz="2000" b="1" i="1" dirty="0" err="1">
                <a:solidFill>
                  <a:srgbClr val="0070C0"/>
                </a:solidFill>
                <a:latin typeface="Times New Roman" panose="02020603050405020304" pitchFamily="18" charset="0"/>
                <a:cs typeface="Times New Roman" panose="02020603050405020304" pitchFamily="18" charset="0"/>
              </a:rPr>
              <a:t>Гланцманна</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smtClean="0">
                <a:solidFill>
                  <a:srgbClr val="0070C0"/>
                </a:solidFill>
                <a:latin typeface="Times New Roman" panose="02020603050405020304" pitchFamily="18" charset="0"/>
                <a:cs typeface="Times New Roman" panose="02020603050405020304" pitchFamily="18" charset="0"/>
              </a:rPr>
              <a:t> </a:t>
            </a: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Впервые </a:t>
            </a:r>
            <a:r>
              <a:rPr lang="ru-RU" sz="2000" dirty="0">
                <a:solidFill>
                  <a:srgbClr val="0070C0"/>
                </a:solidFill>
                <a:latin typeface="Times New Roman" panose="02020603050405020304" pitchFamily="18" charset="0"/>
                <a:cs typeface="Times New Roman" panose="02020603050405020304" pitchFamily="18" charset="0"/>
              </a:rPr>
              <a:t>описано в 1918 г. как </a:t>
            </a:r>
            <a:r>
              <a:rPr lang="ru-RU" sz="2000" dirty="0" smtClean="0">
                <a:solidFill>
                  <a:srgbClr val="0070C0"/>
                </a:solidFill>
                <a:latin typeface="Times New Roman" panose="02020603050405020304" pitchFamily="18" charset="0"/>
                <a:cs typeface="Times New Roman" panose="02020603050405020304" pitchFamily="18" charset="0"/>
              </a:rPr>
              <a:t>наследственное, </a:t>
            </a:r>
            <a:r>
              <a:rPr lang="ru-RU" sz="2000" dirty="0">
                <a:solidFill>
                  <a:srgbClr val="0070C0"/>
                </a:solidFill>
                <a:latin typeface="Times New Roman" panose="02020603050405020304" pitchFamily="18" charset="0"/>
                <a:cs typeface="Times New Roman" panose="02020603050405020304" pitchFamily="18" charset="0"/>
              </a:rPr>
              <a:t>передающееся по аутосомно‑рецессивному или доминантному типу наследования с неполной пенетрантностью -дефицит гликопротеидов II и </a:t>
            </a:r>
            <a:r>
              <a:rPr lang="ru-RU" sz="2000" dirty="0" err="1">
                <a:solidFill>
                  <a:srgbClr val="0070C0"/>
                </a:solidFill>
                <a:latin typeface="Times New Roman" panose="02020603050405020304" pitchFamily="18" charset="0"/>
                <a:cs typeface="Times New Roman" panose="02020603050405020304" pitchFamily="18" charset="0"/>
              </a:rPr>
              <a:t>IIIа</a:t>
            </a:r>
            <a:r>
              <a:rPr lang="ru-RU" sz="2000" dirty="0">
                <a:solidFill>
                  <a:srgbClr val="0070C0"/>
                </a:solidFill>
                <a:latin typeface="Times New Roman" panose="02020603050405020304" pitchFamily="18" charset="0"/>
                <a:cs typeface="Times New Roman" panose="02020603050405020304" pitchFamily="18" charset="0"/>
              </a:rPr>
              <a:t> в оболочках кровяных пластинок в результате чего нарушается их взаимодействие с агентами, вызывающими </a:t>
            </a:r>
            <a:r>
              <a:rPr lang="ru-RU" sz="2000" dirty="0" smtClean="0">
                <a:solidFill>
                  <a:srgbClr val="0070C0"/>
                </a:solidFill>
                <a:latin typeface="Times New Roman" panose="02020603050405020304" pitchFamily="18" charset="0"/>
                <a:cs typeface="Times New Roman" panose="02020603050405020304" pitchFamily="18" charset="0"/>
              </a:rPr>
              <a:t>агрегацию.  </a:t>
            </a:r>
            <a:r>
              <a:rPr lang="ru-RU" sz="2000" dirty="0">
                <a:solidFill>
                  <a:srgbClr val="0070C0"/>
                </a:solidFill>
                <a:latin typeface="Times New Roman" panose="02020603050405020304" pitchFamily="18" charset="0"/>
                <a:cs typeface="Times New Roman" panose="02020603050405020304" pitchFamily="18" charset="0"/>
              </a:rPr>
              <a:t>Г</a:t>
            </a:r>
            <a:r>
              <a:rPr lang="ru-RU" sz="2000" dirty="0" smtClean="0">
                <a:solidFill>
                  <a:srgbClr val="0070C0"/>
                </a:solidFill>
                <a:latin typeface="Times New Roman" panose="02020603050405020304" pitchFamily="18" charset="0"/>
                <a:cs typeface="Times New Roman" panose="02020603050405020304" pitchFamily="18" charset="0"/>
              </a:rPr>
              <a:t>еморрагический </a:t>
            </a:r>
            <a:r>
              <a:rPr lang="ru-RU" sz="2000" dirty="0">
                <a:solidFill>
                  <a:srgbClr val="0070C0"/>
                </a:solidFill>
                <a:latin typeface="Times New Roman" panose="02020603050405020304" pitchFamily="18" charset="0"/>
                <a:cs typeface="Times New Roman" panose="02020603050405020304" pitchFamily="18" charset="0"/>
              </a:rPr>
              <a:t>диатез, при котором отмечается удлинение времени кровотечения, полное отсутствие или резкое снижение интенсивности ретракции кровяного сгустка на фоне практически нормального содержания кровяных пластинок в единице крови. </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Геморрагический синдром заметно более выражен в детском и юношеском возрасте и у лиц женского пола (маточные кровотечения). Серьезную опасность таят в себе кровоизлияния в сетчатку глаза, в мозг и его оболочки. </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Д</a:t>
            </a:r>
            <a:r>
              <a:rPr lang="ru-RU" sz="2000" dirty="0" smtClean="0">
                <a:solidFill>
                  <a:srgbClr val="0070C0"/>
                </a:solidFill>
                <a:latin typeface="Times New Roman" panose="02020603050405020304" pitchFamily="18" charset="0"/>
                <a:cs typeface="Times New Roman" panose="02020603050405020304" pitchFamily="18" charset="0"/>
              </a:rPr>
              <a:t>иагноз </a:t>
            </a:r>
            <a:r>
              <a:rPr lang="ru-RU" sz="2000" dirty="0">
                <a:solidFill>
                  <a:srgbClr val="0070C0"/>
                </a:solidFill>
                <a:latin typeface="Times New Roman" panose="02020603050405020304" pitchFamily="18" charset="0"/>
                <a:cs typeface="Times New Roman" panose="02020603050405020304" pitchFamily="18" charset="0"/>
              </a:rPr>
              <a:t>основывается на выявлении нарушений адгезивно‑агрегационной функции тромбоцитов, нарушений микроциркуляторного гемостаза и ретракции кровяного сгустка при нормальном содержании кровяных пластинок в крови, нормальной их величине, отсутствии видимых морфологических и ультраструктурных изменений. </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Все параметры </a:t>
            </a:r>
            <a:r>
              <a:rPr lang="ru-RU" sz="2000" dirty="0" err="1">
                <a:solidFill>
                  <a:srgbClr val="0070C0"/>
                </a:solidFill>
                <a:latin typeface="Times New Roman" panose="02020603050405020304" pitchFamily="18" charset="0"/>
                <a:cs typeface="Times New Roman" panose="02020603050405020304" pitchFamily="18" charset="0"/>
              </a:rPr>
              <a:t>коагуляционного</a:t>
            </a:r>
            <a:r>
              <a:rPr lang="ru-RU" sz="2000" dirty="0">
                <a:solidFill>
                  <a:srgbClr val="0070C0"/>
                </a:solidFill>
                <a:latin typeface="Times New Roman" panose="02020603050405020304" pitchFamily="18" charset="0"/>
                <a:cs typeface="Times New Roman" panose="02020603050405020304" pitchFamily="18" charset="0"/>
              </a:rPr>
              <a:t> гемостаза остаются нормальными Исключение -крайне редкая форма – </a:t>
            </a:r>
            <a:r>
              <a:rPr lang="ru-RU" sz="2000" dirty="0" err="1">
                <a:solidFill>
                  <a:srgbClr val="0070C0"/>
                </a:solidFill>
                <a:latin typeface="Times New Roman" panose="02020603050405020304" pitchFamily="18" charset="0"/>
                <a:cs typeface="Times New Roman" panose="02020603050405020304" pitchFamily="18" charset="0"/>
              </a:rPr>
              <a:t>тромбопатическая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тромбастения</a:t>
            </a:r>
            <a:r>
              <a:rPr lang="ru-RU" sz="2000" dirty="0">
                <a:solidFill>
                  <a:srgbClr val="0070C0"/>
                </a:solidFill>
                <a:latin typeface="Times New Roman" panose="02020603050405020304" pitchFamily="18" charset="0"/>
                <a:cs typeface="Times New Roman" panose="02020603050405020304" pitchFamily="18" charset="0"/>
              </a:rPr>
              <a:t>, впервые описанная И. М. Франком в 1956 г. При этом заболевании снижена активность фактора 3 тромбоцитов. Количественное определение выявляет дефицит и снижение освобождения фактора 3. </a:t>
            </a:r>
          </a:p>
          <a:p>
            <a:pPr marL="0" indent="0">
              <a:buNone/>
            </a:pP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00260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7772400" cy="1143000"/>
          </a:xfrm>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Классификация геморрагических заболеваний</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42910" y="1857364"/>
            <a:ext cx="7772400" cy="4114800"/>
          </a:xfrm>
        </p:spPr>
        <p:txBody>
          <a:bodyPr>
            <a:noAutofit/>
          </a:bodyPr>
          <a:lstStyle/>
          <a:p>
            <a:pPr marL="514350" indent="-514350" algn="ctr">
              <a:buNone/>
            </a:pPr>
            <a:r>
              <a:rPr lang="ru-RU" sz="2000" i="1" u="sng" dirty="0" smtClean="0">
                <a:solidFill>
                  <a:srgbClr val="FF0000"/>
                </a:solidFill>
                <a:latin typeface="Times New Roman" panose="02020603050405020304" pitchFamily="18" charset="0"/>
                <a:cs typeface="Times New Roman" panose="02020603050405020304" pitchFamily="18" charset="0"/>
              </a:rPr>
              <a:t>Геморрагические </a:t>
            </a:r>
            <a:r>
              <a:rPr lang="ru-RU" sz="2000" i="1" u="sng" dirty="0" err="1" smtClean="0">
                <a:solidFill>
                  <a:srgbClr val="FF0000"/>
                </a:solidFill>
                <a:latin typeface="Times New Roman" panose="02020603050405020304" pitchFamily="18" charset="0"/>
                <a:cs typeface="Times New Roman" panose="02020603050405020304" pitchFamily="18" charset="0"/>
              </a:rPr>
              <a:t>заболевания-наследственные</a:t>
            </a:r>
            <a:r>
              <a:rPr lang="ru-RU" sz="2000" i="1" u="sng" dirty="0" smtClean="0">
                <a:solidFill>
                  <a:srgbClr val="FF0000"/>
                </a:solidFill>
                <a:latin typeface="Times New Roman" panose="02020603050405020304" pitchFamily="18" charset="0"/>
                <a:cs typeface="Times New Roman" panose="02020603050405020304" pitchFamily="18" charset="0"/>
              </a:rPr>
              <a:t> и приобретённые</a:t>
            </a:r>
          </a:p>
          <a:p>
            <a:pPr marL="514350" indent="-514350" algn="ctr">
              <a:buNone/>
            </a:pPr>
            <a:r>
              <a:rPr lang="en-US" sz="2000" dirty="0" smtClean="0">
                <a:solidFill>
                  <a:srgbClr val="0070C0"/>
                </a:solidFill>
                <a:latin typeface="Times New Roman" panose="02020603050405020304" pitchFamily="18" charset="0"/>
                <a:cs typeface="Times New Roman" panose="02020603050405020304" pitchFamily="18" charset="0"/>
              </a:rPr>
              <a:t>I</a:t>
            </a:r>
            <a:r>
              <a:rPr lang="ru-RU" sz="2000" dirty="0" smtClean="0">
                <a:solidFill>
                  <a:srgbClr val="0070C0"/>
                </a:solidFill>
                <a:latin typeface="Times New Roman" panose="02020603050405020304" pitchFamily="18" charset="0"/>
                <a:cs typeface="Times New Roman" panose="02020603050405020304" pitchFamily="18" charset="0"/>
              </a:rPr>
              <a:t>. Обусловленные дефектом </a:t>
            </a:r>
            <a:r>
              <a:rPr lang="ru-RU" sz="2000" b="1" dirty="0" err="1" smtClean="0">
                <a:solidFill>
                  <a:srgbClr val="0070C0"/>
                </a:solidFill>
                <a:latin typeface="Times New Roman" panose="02020603050405020304" pitchFamily="18" charset="0"/>
                <a:cs typeface="Times New Roman" panose="02020603050405020304" pitchFamily="18" charset="0"/>
              </a:rPr>
              <a:t>тромбоцитарного</a:t>
            </a:r>
            <a:r>
              <a:rPr lang="ru-RU" sz="2000" b="1" dirty="0" smtClean="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звена в результате</a:t>
            </a:r>
          </a:p>
          <a:p>
            <a:pPr marL="514350" indent="-514350">
              <a:buNone/>
            </a:pPr>
            <a:r>
              <a:rPr lang="ru-RU" sz="2000" dirty="0" smtClean="0">
                <a:solidFill>
                  <a:srgbClr val="0070C0"/>
                </a:solidFill>
                <a:latin typeface="Times New Roman" panose="02020603050405020304" pitchFamily="18" charset="0"/>
                <a:cs typeface="Times New Roman" panose="02020603050405020304" pitchFamily="18" charset="0"/>
              </a:rPr>
              <a:t>-недостаточного </a:t>
            </a:r>
            <a:r>
              <a:rPr lang="ru-RU" sz="2000" b="1" dirty="0" smtClean="0">
                <a:solidFill>
                  <a:srgbClr val="0070C0"/>
                </a:solidFill>
                <a:latin typeface="Times New Roman" panose="02020603050405020304" pitchFamily="18" charset="0"/>
                <a:cs typeface="Times New Roman" panose="02020603050405020304" pitchFamily="18" charset="0"/>
              </a:rPr>
              <a:t>количества</a:t>
            </a:r>
            <a:r>
              <a:rPr lang="ru-RU" sz="2000" dirty="0" smtClean="0">
                <a:solidFill>
                  <a:srgbClr val="0070C0"/>
                </a:solidFill>
                <a:latin typeface="Times New Roman" panose="02020603050405020304" pitchFamily="18" charset="0"/>
                <a:cs typeface="Times New Roman" panose="02020603050405020304" pitchFamily="18" charset="0"/>
              </a:rPr>
              <a:t> тромбоцитов (ИТП, </a:t>
            </a:r>
            <a:r>
              <a:rPr lang="ru-RU" sz="2000" dirty="0" err="1" smtClean="0">
                <a:solidFill>
                  <a:srgbClr val="0070C0"/>
                </a:solidFill>
                <a:latin typeface="Times New Roman" panose="02020603050405020304" pitchFamily="18" charset="0"/>
                <a:cs typeface="Times New Roman" panose="02020603050405020304" pitchFamily="18" charset="0"/>
              </a:rPr>
              <a:t>амегакариоцитарная</a:t>
            </a:r>
            <a:r>
              <a:rPr lang="ru-RU" sz="2000" dirty="0" smtClean="0">
                <a:solidFill>
                  <a:srgbClr val="0070C0"/>
                </a:solidFill>
                <a:latin typeface="Times New Roman" panose="02020603050405020304" pitchFamily="18" charset="0"/>
                <a:cs typeface="Times New Roman" panose="02020603050405020304" pitchFamily="18" charset="0"/>
              </a:rPr>
              <a:t> тромбоцитопения, с-м </a:t>
            </a:r>
            <a:r>
              <a:rPr lang="ru-RU" sz="2000" dirty="0" err="1" smtClean="0">
                <a:solidFill>
                  <a:srgbClr val="0070C0"/>
                </a:solidFill>
                <a:latin typeface="Times New Roman" panose="02020603050405020304" pitchFamily="18" charset="0"/>
                <a:cs typeface="Times New Roman" panose="02020603050405020304" pitchFamily="18" charset="0"/>
              </a:rPr>
              <a:t>Вискотта-Олдрича</a:t>
            </a:r>
            <a:r>
              <a:rPr lang="ru-RU" sz="2000" dirty="0" smtClean="0">
                <a:solidFill>
                  <a:srgbClr val="0070C0"/>
                </a:solidFill>
                <a:latin typeface="Times New Roman" panose="02020603050405020304" pitchFamily="18" charset="0"/>
                <a:cs typeface="Times New Roman" panose="02020603050405020304" pitchFamily="18" charset="0"/>
              </a:rPr>
              <a:t>, инфекции, медикаменты, злокачественные опухоли, депрессии кроветворения, </a:t>
            </a:r>
            <a:r>
              <a:rPr lang="ru-RU" sz="2000" dirty="0" err="1" smtClean="0">
                <a:solidFill>
                  <a:srgbClr val="0070C0"/>
                </a:solidFill>
                <a:latin typeface="Times New Roman" panose="02020603050405020304" pitchFamily="18" charset="0"/>
                <a:cs typeface="Times New Roman" panose="02020603050405020304" pitchFamily="18" charset="0"/>
              </a:rPr>
              <a:t>аутоим</a:t>
            </a:r>
            <a:r>
              <a:rPr lang="ru-RU" sz="2000" dirty="0" smtClean="0">
                <a:solidFill>
                  <a:srgbClr val="0070C0"/>
                </a:solidFill>
                <a:latin typeface="Times New Roman" panose="02020603050405020304" pitchFamily="18" charset="0"/>
                <a:cs typeface="Times New Roman" panose="02020603050405020304" pitchFamily="18" charset="0"/>
              </a:rPr>
              <a:t>. заболевания, </a:t>
            </a:r>
            <a:r>
              <a:rPr lang="ru-RU" sz="2000" dirty="0" err="1" smtClean="0">
                <a:solidFill>
                  <a:srgbClr val="0070C0"/>
                </a:solidFill>
                <a:latin typeface="Times New Roman" panose="02020603050405020304" pitchFamily="18" charset="0"/>
                <a:cs typeface="Times New Roman" panose="02020603050405020304" pitchFamily="18" charset="0"/>
              </a:rPr>
              <a:t>гиперспленизм</a:t>
            </a:r>
            <a:r>
              <a:rPr lang="ru-RU" sz="2000" dirty="0" smtClean="0">
                <a:solidFill>
                  <a:srgbClr val="0070C0"/>
                </a:solidFill>
                <a:latin typeface="Times New Roman" panose="02020603050405020304" pitchFamily="18" charset="0"/>
                <a:cs typeface="Times New Roman" panose="02020603050405020304" pitchFamily="18" charset="0"/>
              </a:rPr>
              <a:t>)</a:t>
            </a:r>
          </a:p>
          <a:p>
            <a:pPr marL="514350" indent="-514350">
              <a:buNone/>
            </a:pPr>
            <a:r>
              <a:rPr lang="ru-RU" sz="2000" dirty="0" smtClean="0">
                <a:solidFill>
                  <a:srgbClr val="0070C0"/>
                </a:solidFill>
                <a:latin typeface="Times New Roman" panose="02020603050405020304" pitchFamily="18" charset="0"/>
                <a:cs typeface="Times New Roman" panose="02020603050405020304" pitchFamily="18" charset="0"/>
              </a:rPr>
              <a:t>-функциональной неполноценностью </a:t>
            </a:r>
            <a:r>
              <a:rPr lang="ru-RU" sz="2000" b="1" dirty="0" smtClean="0">
                <a:solidFill>
                  <a:srgbClr val="0070C0"/>
                </a:solidFill>
                <a:latin typeface="Times New Roman" panose="02020603050405020304" pitchFamily="18" charset="0"/>
                <a:cs typeface="Times New Roman" panose="02020603050405020304" pitchFamily="18" charset="0"/>
              </a:rPr>
              <a:t>тромбоцитов-качественные изменения</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тромбоастения</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Гланцмана</a:t>
            </a:r>
            <a:r>
              <a:rPr lang="ru-RU" sz="2000" dirty="0" smtClean="0">
                <a:solidFill>
                  <a:srgbClr val="0070C0"/>
                </a:solidFill>
                <a:latin typeface="Times New Roman" panose="02020603050405020304" pitchFamily="18" charset="0"/>
                <a:cs typeface="Times New Roman" panose="02020603050405020304" pitchFamily="18" charset="0"/>
              </a:rPr>
              <a:t>, с-м </a:t>
            </a:r>
            <a:r>
              <a:rPr lang="ru-RU" sz="2000" dirty="0" err="1" smtClean="0">
                <a:solidFill>
                  <a:srgbClr val="0070C0"/>
                </a:solidFill>
                <a:latin typeface="Times New Roman" panose="02020603050405020304" pitchFamily="18" charset="0"/>
                <a:cs typeface="Times New Roman" panose="02020603050405020304" pitchFamily="18" charset="0"/>
              </a:rPr>
              <a:t>Элерса</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Данлоса</a:t>
            </a:r>
            <a:r>
              <a:rPr lang="ru-RU" sz="2000" dirty="0" smtClean="0">
                <a:solidFill>
                  <a:srgbClr val="0070C0"/>
                </a:solidFill>
                <a:latin typeface="Times New Roman" panose="02020603050405020304" pitchFamily="18" charset="0"/>
                <a:cs typeface="Times New Roman" panose="02020603050405020304" pitchFamily="18" charset="0"/>
              </a:rPr>
              <a:t>, с-м Бернара-</a:t>
            </a:r>
            <a:r>
              <a:rPr lang="ru-RU" sz="2000" dirty="0" err="1" smtClean="0">
                <a:solidFill>
                  <a:srgbClr val="0070C0"/>
                </a:solidFill>
                <a:latin typeface="Times New Roman" panose="02020603050405020304" pitchFamily="18" charset="0"/>
                <a:cs typeface="Times New Roman" panose="02020603050405020304" pitchFamily="18" charset="0"/>
              </a:rPr>
              <a:t>Сулье</a:t>
            </a:r>
            <a:r>
              <a:rPr lang="ru-RU" sz="2000" dirty="0" smtClean="0">
                <a:solidFill>
                  <a:srgbClr val="0070C0"/>
                </a:solidFill>
                <a:latin typeface="Times New Roman" panose="02020603050405020304" pitchFamily="18" charset="0"/>
                <a:cs typeface="Times New Roman" panose="02020603050405020304" pitchFamily="18" charset="0"/>
              </a:rPr>
              <a:t>, б-</a:t>
            </a:r>
            <a:r>
              <a:rPr lang="ru-RU" sz="2000" dirty="0" err="1" smtClean="0">
                <a:solidFill>
                  <a:srgbClr val="0070C0"/>
                </a:solidFill>
                <a:latin typeface="Times New Roman" panose="02020603050405020304" pitchFamily="18" charset="0"/>
                <a:cs typeface="Times New Roman" panose="02020603050405020304" pitchFamily="18" charset="0"/>
              </a:rPr>
              <a:t>нь</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Виллебрандта</a:t>
            </a:r>
            <a:r>
              <a:rPr lang="ru-RU" sz="2000" dirty="0" smtClean="0">
                <a:solidFill>
                  <a:srgbClr val="0070C0"/>
                </a:solidFill>
                <a:latin typeface="Times New Roman" panose="02020603050405020304" pitchFamily="18" charset="0"/>
                <a:cs typeface="Times New Roman" panose="02020603050405020304" pitchFamily="18" charset="0"/>
              </a:rPr>
              <a:t>, инфекции, медикаменты)</a:t>
            </a:r>
          </a:p>
          <a:p>
            <a:pPr marL="514350" indent="-514350">
              <a:buNone/>
            </a:pPr>
            <a:r>
              <a:rPr lang="ru-RU" sz="2000" dirty="0" smtClean="0">
                <a:solidFill>
                  <a:srgbClr val="0070C0"/>
                </a:solidFill>
                <a:latin typeface="Times New Roman" panose="02020603050405020304" pitchFamily="18" charset="0"/>
                <a:cs typeface="Times New Roman" panose="02020603050405020304" pitchFamily="18" charset="0"/>
              </a:rPr>
              <a:t>-сочетанием количественной и </a:t>
            </a:r>
            <a:r>
              <a:rPr lang="ru-RU" sz="2000" dirty="0" err="1" smtClean="0">
                <a:solidFill>
                  <a:srgbClr val="0070C0"/>
                </a:solidFill>
                <a:latin typeface="Times New Roman" panose="02020603050405020304" pitchFamily="18" charset="0"/>
                <a:cs typeface="Times New Roman" panose="02020603050405020304" pitchFamily="18" charset="0"/>
              </a:rPr>
              <a:t>качественой</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патологиии</a:t>
            </a:r>
            <a:r>
              <a:rPr lang="ru-RU" sz="2000" dirty="0" smtClean="0">
                <a:solidFill>
                  <a:srgbClr val="0070C0"/>
                </a:solidFill>
                <a:latin typeface="Times New Roman" panose="02020603050405020304" pitchFamily="18" charset="0"/>
                <a:cs typeface="Times New Roman" panose="02020603050405020304" pitchFamily="18" charset="0"/>
              </a:rPr>
              <a:t> (аномалия </a:t>
            </a:r>
            <a:r>
              <a:rPr lang="ru-RU" sz="2000" dirty="0" err="1" smtClean="0">
                <a:solidFill>
                  <a:srgbClr val="0070C0"/>
                </a:solidFill>
                <a:latin typeface="Times New Roman" panose="02020603050405020304" pitchFamily="18" charset="0"/>
                <a:cs typeface="Times New Roman" panose="02020603050405020304" pitchFamily="18" charset="0"/>
              </a:rPr>
              <a:t>Мея-Хеглина</a:t>
            </a:r>
            <a:r>
              <a:rPr lang="ru-RU" sz="2000" dirty="0" smtClean="0">
                <a:solidFill>
                  <a:srgbClr val="0070C0"/>
                </a:solidFill>
                <a:latin typeface="Times New Roman" panose="02020603050405020304" pitchFamily="18" charset="0"/>
                <a:cs typeface="Times New Roman" panose="02020603050405020304" pitchFamily="18" charset="0"/>
              </a:rPr>
              <a:t>, Т</a:t>
            </a:r>
            <a:r>
              <a:rPr lang="en-US" sz="2000" dirty="0" smtClean="0">
                <a:solidFill>
                  <a:srgbClr val="0070C0"/>
                </a:solidFill>
                <a:latin typeface="Times New Roman" panose="02020603050405020304" pitchFamily="18" charset="0"/>
                <a:cs typeface="Times New Roman" panose="02020603050405020304" pitchFamily="18" charset="0"/>
              </a:rPr>
              <a:t>AR</a:t>
            </a:r>
            <a:r>
              <a:rPr lang="ru-RU" sz="2000" dirty="0" smtClean="0">
                <a:solidFill>
                  <a:srgbClr val="0070C0"/>
                </a:solidFill>
                <a:latin typeface="Times New Roman" panose="02020603050405020304" pitchFamily="18" charset="0"/>
                <a:cs typeface="Times New Roman" panose="02020603050405020304" pitchFamily="18" charset="0"/>
              </a:rPr>
              <a:t>-синдром)</a:t>
            </a:r>
          </a:p>
          <a:p>
            <a:pPr marL="514350" indent="-514350" algn="ctr">
              <a:buNone/>
            </a:pPr>
            <a:endParaRPr lang="ru-RU" sz="2000" dirty="0" smtClean="0">
              <a:solidFill>
                <a:srgbClr val="0070C0"/>
              </a:solidFill>
              <a:latin typeface="Times New Roman" panose="02020603050405020304" pitchFamily="18" charset="0"/>
              <a:cs typeface="Times New Roman" panose="02020603050405020304" pitchFamily="18" charset="0"/>
            </a:endParaRPr>
          </a:p>
          <a:p>
            <a:pPr marL="514350" indent="-514350">
              <a:buNone/>
            </a:pPr>
            <a:endParaRPr lang="ru-RU" sz="2000" dirty="0" smtClean="0"/>
          </a:p>
          <a:p>
            <a:pPr>
              <a:buNone/>
            </a:pPr>
            <a:r>
              <a:rPr lang="ru-RU" sz="2000" dirty="0" smtClean="0"/>
              <a:t>    </a:t>
            </a:r>
          </a:p>
        </p:txBody>
      </p:sp>
    </p:spTree>
    <p:extLst>
      <p:ext uri="{BB962C8B-B14F-4D97-AF65-F5344CB8AC3E}">
        <p14:creationId xmlns:p14="http://schemas.microsoft.com/office/powerpoint/2010/main" xmlns="" val="42502510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Отдельные наследственные формы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412776"/>
            <a:ext cx="8229600" cy="5256584"/>
          </a:xfrm>
        </p:spPr>
        <p:txBody>
          <a:bodyPr>
            <a:normAutofit/>
          </a:bodyPr>
          <a:lstStyle/>
          <a:p>
            <a:pPr marL="0" indent="0" algn="ctr">
              <a:buNone/>
            </a:pPr>
            <a:r>
              <a:rPr lang="ru-RU" sz="2000" i="1" dirty="0">
                <a:solidFill>
                  <a:srgbClr val="FF0000"/>
                </a:solidFill>
                <a:latin typeface="Times New Roman" panose="02020603050405020304" pitchFamily="18" charset="0"/>
                <a:cs typeface="Times New Roman" panose="02020603050405020304" pitchFamily="18" charset="0"/>
              </a:rPr>
              <a:t>Парциальные </a:t>
            </a:r>
            <a:r>
              <a:rPr lang="ru-RU" sz="2000" i="1" dirty="0" err="1">
                <a:solidFill>
                  <a:srgbClr val="FF0000"/>
                </a:solidFill>
                <a:latin typeface="Times New Roman" panose="02020603050405020304" pitchFamily="18" charset="0"/>
                <a:cs typeface="Times New Roman" panose="02020603050405020304" pitchFamily="18" charset="0"/>
              </a:rPr>
              <a:t>дизагрегационные</a:t>
            </a:r>
            <a:r>
              <a:rPr lang="ru-RU" sz="2000" i="1" dirty="0">
                <a:solidFill>
                  <a:srgbClr val="FF0000"/>
                </a:solidFill>
                <a:latin typeface="Times New Roman" panose="02020603050405020304" pitchFamily="18" charset="0"/>
                <a:cs typeface="Times New Roman" panose="02020603050405020304" pitchFamily="18" charset="0"/>
              </a:rPr>
              <a:t> </a:t>
            </a:r>
            <a:r>
              <a:rPr lang="ru-RU" sz="2000" i="1" dirty="0" err="1">
                <a:solidFill>
                  <a:srgbClr val="FF0000"/>
                </a:solidFill>
                <a:latin typeface="Times New Roman" panose="02020603050405020304" pitchFamily="18" charset="0"/>
                <a:cs typeface="Times New Roman" panose="02020603050405020304" pitchFamily="18" charset="0"/>
              </a:rPr>
              <a:t>тромбоцитопатии</a:t>
            </a:r>
            <a:r>
              <a:rPr lang="ru-RU" sz="2000" i="1" dirty="0">
                <a:solidFill>
                  <a:srgbClr val="FF0000"/>
                </a:solidFill>
                <a:latin typeface="Times New Roman" panose="02020603050405020304" pitchFamily="18" charset="0"/>
                <a:cs typeface="Times New Roman" panose="02020603050405020304" pitchFamily="18" charset="0"/>
              </a:rPr>
              <a:t> без нарушения «реакции освобождения»</a:t>
            </a:r>
            <a:r>
              <a:rPr lang="ru-RU" sz="2000" dirty="0">
                <a:solidFill>
                  <a:srgbClr val="FF0000"/>
                </a:solidFill>
                <a:latin typeface="Times New Roman" panose="02020603050405020304" pitchFamily="18" charset="0"/>
                <a:cs typeface="Times New Roman" panose="02020603050405020304" pitchFamily="18" charset="0"/>
              </a:rPr>
              <a:t> </a:t>
            </a:r>
          </a:p>
          <a:p>
            <a:pPr marL="0" indent="0">
              <a:buNone/>
            </a:pPr>
            <a:r>
              <a:rPr lang="ru-RU" sz="2000" b="1" i="1" dirty="0">
                <a:solidFill>
                  <a:srgbClr val="0070C0"/>
                </a:solidFill>
                <a:latin typeface="Times New Roman" panose="02020603050405020304" pitchFamily="18" charset="0"/>
                <a:cs typeface="Times New Roman" panose="02020603050405020304" pitchFamily="18" charset="0"/>
              </a:rPr>
              <a:t>Аномалия </a:t>
            </a:r>
            <a:r>
              <a:rPr lang="ru-RU" sz="2000" b="1" i="1" dirty="0" err="1">
                <a:solidFill>
                  <a:srgbClr val="0070C0"/>
                </a:solidFill>
                <a:latin typeface="Times New Roman" panose="02020603050405020304" pitchFamily="18" charset="0"/>
                <a:cs typeface="Times New Roman" panose="02020603050405020304" pitchFamily="18" charset="0"/>
              </a:rPr>
              <a:t>Мея</a:t>
            </a:r>
            <a:r>
              <a:rPr lang="ru-RU" sz="2000" b="1" i="1" dirty="0">
                <a:solidFill>
                  <a:srgbClr val="0070C0"/>
                </a:solidFill>
                <a:latin typeface="Times New Roman" panose="02020603050405020304" pitchFamily="18" charset="0"/>
                <a:cs typeface="Times New Roman" panose="02020603050405020304" pitchFamily="18" charset="0"/>
              </a:rPr>
              <a:t> – </a:t>
            </a:r>
            <a:r>
              <a:rPr lang="ru-RU" sz="2000" b="1" i="1" dirty="0" err="1">
                <a:solidFill>
                  <a:srgbClr val="0070C0"/>
                </a:solidFill>
                <a:latin typeface="Times New Roman" panose="02020603050405020304" pitchFamily="18" charset="0"/>
                <a:cs typeface="Times New Roman" panose="02020603050405020304" pitchFamily="18" charset="0"/>
              </a:rPr>
              <a:t>Хегглина</a:t>
            </a:r>
            <a:r>
              <a:rPr lang="ru-RU" sz="2000" b="1" i="1" dirty="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-редкая аномалия кровяных пластинок, наследуемую по аутосомно‑</a:t>
            </a:r>
            <a:r>
              <a:rPr lang="ru-RU" sz="2000" dirty="0" err="1">
                <a:solidFill>
                  <a:srgbClr val="0070C0"/>
                </a:solidFill>
                <a:latin typeface="Times New Roman" panose="02020603050405020304" pitchFamily="18" charset="0"/>
                <a:cs typeface="Times New Roman" panose="02020603050405020304" pitchFamily="18" charset="0"/>
              </a:rPr>
              <a:t>доминантому</a:t>
            </a:r>
            <a:r>
              <a:rPr lang="ru-RU" sz="2000" dirty="0">
                <a:solidFill>
                  <a:srgbClr val="0070C0"/>
                </a:solidFill>
                <a:latin typeface="Times New Roman" panose="02020603050405020304" pitchFamily="18" charset="0"/>
                <a:cs typeface="Times New Roman" panose="02020603050405020304" pitchFamily="18" charset="0"/>
              </a:rPr>
              <a:t> типу. При данной патологии тромбоциты увеличиваются в размерах, достигая в диаметре 6–7 мкм и более. У большинства больных - постоянная или перемежающаяся тромбоцитопения (чаще легкая или умеренная). Геморрагические явления отмечаются не у всех больных. Непосредственная причина развития тромбоцитопении - недостаточное образование тромбоцитов в костном мозге. Время кровотечения нормальное или удлиняется. </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Диагностируют на основании тромбоцитопении и гигантских тромбоцитов, доминантного наследования гематологических дефектов. Прогноз благоприятен. </a:t>
            </a:r>
          </a:p>
          <a:p>
            <a:pPr marL="0" indent="0">
              <a:buNone/>
            </a:pP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96146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Отдельные наследственные формы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412776"/>
            <a:ext cx="8229600" cy="5256584"/>
          </a:xfrm>
        </p:spPr>
        <p:txBody>
          <a:bodyPr>
            <a:normAutofit lnSpcReduction="10000"/>
          </a:bodyPr>
          <a:lstStyle/>
          <a:p>
            <a:pPr marL="0" indent="0" algn="ctr">
              <a:buNone/>
            </a:pPr>
            <a:r>
              <a:rPr lang="ru-RU" sz="2000" i="1" dirty="0">
                <a:solidFill>
                  <a:srgbClr val="FF0000"/>
                </a:solidFill>
                <a:latin typeface="Times New Roman" panose="02020603050405020304" pitchFamily="18" charset="0"/>
                <a:cs typeface="Times New Roman" panose="02020603050405020304" pitchFamily="18" charset="0"/>
              </a:rPr>
              <a:t>Болезни, обусловленные недостатком в тромбоцитах плотных телец I типа и их компонентов (АДФ, серотонина, адреналина)</a:t>
            </a:r>
            <a:r>
              <a:rPr lang="ru-RU" sz="2000" dirty="0">
                <a:solidFill>
                  <a:srgbClr val="FF0000"/>
                </a:solidFill>
                <a:latin typeface="Times New Roman" panose="02020603050405020304" pitchFamily="18" charset="0"/>
                <a:cs typeface="Times New Roman" panose="02020603050405020304" pitchFamily="18" charset="0"/>
              </a:rPr>
              <a:t> </a:t>
            </a:r>
          </a:p>
          <a:p>
            <a:pPr marL="0" indent="0">
              <a:buNone/>
            </a:pPr>
            <a:r>
              <a:rPr lang="ru-RU" sz="2000" b="1" i="1" dirty="0">
                <a:solidFill>
                  <a:srgbClr val="0070C0"/>
                </a:solidFill>
                <a:latin typeface="Times New Roman" panose="02020603050405020304" pitchFamily="18" charset="0"/>
                <a:cs typeface="Times New Roman" panose="02020603050405020304" pitchFamily="18" charset="0"/>
              </a:rPr>
              <a:t>Формы с альбинизмом</a:t>
            </a:r>
            <a:r>
              <a:rPr lang="ru-RU" sz="2000" b="1" dirty="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 </a:t>
            </a:r>
            <a:r>
              <a:rPr lang="ru-RU" sz="2000" b="1" i="1" dirty="0">
                <a:solidFill>
                  <a:srgbClr val="0070C0"/>
                </a:solidFill>
                <a:latin typeface="Times New Roman" panose="02020603050405020304" pitchFamily="18" charset="0"/>
                <a:cs typeface="Times New Roman" panose="02020603050405020304" pitchFamily="18" charset="0"/>
              </a:rPr>
              <a:t>синдром </a:t>
            </a:r>
            <a:r>
              <a:rPr lang="ru-RU" sz="2000" b="1" i="1" dirty="0" err="1">
                <a:solidFill>
                  <a:srgbClr val="0070C0"/>
                </a:solidFill>
                <a:latin typeface="Times New Roman" panose="02020603050405020304" pitchFamily="18" charset="0"/>
                <a:cs typeface="Times New Roman" panose="02020603050405020304" pitchFamily="18" charset="0"/>
              </a:rPr>
              <a:t>Хержманского</a:t>
            </a:r>
            <a:r>
              <a:rPr lang="ru-RU" sz="2000" b="1" i="1" dirty="0">
                <a:solidFill>
                  <a:srgbClr val="0070C0"/>
                </a:solidFill>
                <a:latin typeface="Times New Roman" panose="02020603050405020304" pitchFamily="18" charset="0"/>
                <a:cs typeface="Times New Roman" panose="02020603050405020304" pitchFamily="18" charset="0"/>
              </a:rPr>
              <a:t> – </a:t>
            </a:r>
            <a:r>
              <a:rPr lang="ru-RU" sz="2000" b="1" i="1" dirty="0" err="1">
                <a:solidFill>
                  <a:srgbClr val="0070C0"/>
                </a:solidFill>
                <a:latin typeface="Times New Roman" panose="02020603050405020304" pitchFamily="18" charset="0"/>
                <a:cs typeface="Times New Roman" panose="02020603050405020304" pitchFamily="18" charset="0"/>
              </a:rPr>
              <a:t>Пудлака</a:t>
            </a:r>
            <a:r>
              <a:rPr lang="ru-RU" sz="2000" b="1" i="1" dirty="0">
                <a:solidFill>
                  <a:srgbClr val="0070C0"/>
                </a:solidFill>
                <a:latin typeface="Times New Roman" panose="02020603050405020304" pitchFamily="18" charset="0"/>
                <a:cs typeface="Times New Roman" panose="02020603050405020304" pitchFamily="18" charset="0"/>
              </a:rPr>
              <a:t>-</a:t>
            </a:r>
            <a:r>
              <a:rPr lang="ru-RU" sz="2000" dirty="0">
                <a:solidFill>
                  <a:srgbClr val="0070C0"/>
                </a:solidFill>
                <a:latin typeface="Times New Roman" panose="02020603050405020304" pitchFamily="18" charset="0"/>
                <a:cs typeface="Times New Roman" panose="02020603050405020304" pitchFamily="18" charset="0"/>
              </a:rPr>
              <a:t> сочетание геморрагического диатеза, патологии пигментного обмена (альбинизм) и накопления в кроветворных клетках костного мозга особого пигмента.   Дисфункция тромбоцитов при этом синдроме проявляется нарушением различных видов агрегации, низким накоплением в этих клетках АТФ, АДФ, серотонина, почти полным отсутствием гранул высокой плотности. Количество тромбоцитов остается нормальным, ретракция кровяного сгустка не снижается. Время кровотечения,  часто бывает удлиненным. </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Наследуется аутосомно‑доминантно.  Кровоточивость  обычно умеренно выражена и не представляет серьезной опасности. </a:t>
            </a:r>
          </a:p>
          <a:p>
            <a:pPr marL="0" indent="0">
              <a:buNone/>
            </a:pPr>
            <a:r>
              <a:rPr lang="ru-RU" sz="2000" b="1" i="1" dirty="0">
                <a:solidFill>
                  <a:srgbClr val="0070C0"/>
                </a:solidFill>
                <a:latin typeface="Times New Roman" panose="02020603050405020304" pitchFamily="18" charset="0"/>
                <a:cs typeface="Times New Roman" panose="02020603050405020304" pitchFamily="18" charset="0"/>
              </a:rPr>
              <a:t>Синдром </a:t>
            </a:r>
            <a:r>
              <a:rPr lang="ru-RU" sz="2000" b="1" i="1" dirty="0" err="1">
                <a:solidFill>
                  <a:srgbClr val="0070C0"/>
                </a:solidFill>
                <a:latin typeface="Times New Roman" panose="02020603050405020304" pitchFamily="18" charset="0"/>
                <a:cs typeface="Times New Roman" panose="02020603050405020304" pitchFamily="18" charset="0"/>
              </a:rPr>
              <a:t>Хержманского</a:t>
            </a:r>
            <a:r>
              <a:rPr lang="ru-RU" sz="2000" b="1" i="1" dirty="0">
                <a:solidFill>
                  <a:srgbClr val="0070C0"/>
                </a:solidFill>
                <a:latin typeface="Times New Roman" panose="02020603050405020304" pitchFamily="18" charset="0"/>
                <a:cs typeface="Times New Roman" panose="02020603050405020304" pitchFamily="18" charset="0"/>
              </a:rPr>
              <a:t> – </a:t>
            </a:r>
            <a:r>
              <a:rPr lang="ru-RU" sz="2000" b="1" i="1" dirty="0" err="1">
                <a:solidFill>
                  <a:srgbClr val="0070C0"/>
                </a:solidFill>
                <a:latin typeface="Times New Roman" panose="02020603050405020304" pitchFamily="18" charset="0"/>
                <a:cs typeface="Times New Roman" panose="02020603050405020304" pitchFamily="18" charset="0"/>
              </a:rPr>
              <a:t>Пудлака</a:t>
            </a:r>
            <a:r>
              <a:rPr lang="ru-RU" sz="2000" dirty="0">
                <a:solidFill>
                  <a:srgbClr val="0070C0"/>
                </a:solidFill>
                <a:latin typeface="Times New Roman" panose="02020603050405020304" pitchFamily="18" charset="0"/>
                <a:cs typeface="Times New Roman" panose="02020603050405020304" pitchFamily="18" charset="0"/>
              </a:rPr>
              <a:t> наблюдается и у лиц без альбинизма </a:t>
            </a:r>
          </a:p>
          <a:p>
            <a:pPr marL="0" indent="0">
              <a:buNone/>
            </a:pPr>
            <a:r>
              <a:rPr lang="ru-RU" sz="2000" b="1" i="1" dirty="0">
                <a:solidFill>
                  <a:srgbClr val="0070C0"/>
                </a:solidFill>
                <a:latin typeface="Times New Roman" panose="02020603050405020304" pitchFamily="18" charset="0"/>
                <a:cs typeface="Times New Roman" panose="02020603050405020304" pitchFamily="18" charset="0"/>
              </a:rPr>
              <a:t>ТАР‑синдром</a:t>
            </a:r>
            <a:r>
              <a:rPr lang="ru-RU" sz="2000" dirty="0">
                <a:solidFill>
                  <a:srgbClr val="0070C0"/>
                </a:solidFill>
                <a:latin typeface="Times New Roman" panose="02020603050405020304" pitchFamily="18" charset="0"/>
                <a:cs typeface="Times New Roman" panose="02020603050405020304" pitchFamily="18" charset="0"/>
              </a:rPr>
              <a:t> - редко встречающийся генетически обусловленный  синдром нарушения хранения плотных гранул с тромбоцитопенией и отсутствием лучевой кости, при котором также иногда наблюдается альбинизм. </a:t>
            </a:r>
          </a:p>
          <a:p>
            <a:pPr marL="0" indent="0">
              <a:buNone/>
            </a:pP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46160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ne\Desktop\к презент тромбопатии гемор васк\1471-2369-8-5-1-l[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2134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AR"/>
          <p:cNvPicPr>
            <a:picLocks noGrp="1" noChangeAspect="1" noChangeArrowheads="1"/>
          </p:cNvPicPr>
          <p:nvPr>
            <p:ph sz="half" idx="1"/>
          </p:nvPr>
        </p:nvPicPr>
        <p:blipFill>
          <a:blip r:embed="rId2"/>
          <a:srcRect/>
          <a:stretch>
            <a:fillRect/>
          </a:stretch>
        </p:blipFill>
        <p:spPr>
          <a:xfrm>
            <a:off x="0" y="0"/>
            <a:ext cx="4598988" cy="6858000"/>
          </a:xfrm>
        </p:spPr>
      </p:pic>
      <p:pic>
        <p:nvPicPr>
          <p:cNvPr id="14339" name="Picture 3" descr="TAR 2"/>
          <p:cNvPicPr>
            <a:picLocks noGrp="1" noChangeAspect="1" noChangeArrowheads="1"/>
          </p:cNvPicPr>
          <p:nvPr>
            <p:ph sz="half" idx="2"/>
          </p:nvPr>
        </p:nvPicPr>
        <p:blipFill>
          <a:blip r:embed="rId3"/>
          <a:srcRect/>
          <a:stretch>
            <a:fillRect/>
          </a:stretch>
        </p:blipFill>
        <p:spPr>
          <a:xfrm>
            <a:off x="4572000" y="0"/>
            <a:ext cx="4584700" cy="6858000"/>
          </a:xfrm>
        </p:spPr>
      </p:pic>
      <p:sp>
        <p:nvSpPr>
          <p:cNvPr id="4" name="Прямоугольник 3"/>
          <p:cNvSpPr/>
          <p:nvPr/>
        </p:nvSpPr>
        <p:spPr>
          <a:xfrm>
            <a:off x="2500298" y="5357826"/>
            <a:ext cx="4572000" cy="400110"/>
          </a:xfrm>
          <a:prstGeom prst="rect">
            <a:avLst/>
          </a:prstGeom>
        </p:spPr>
        <p:txBody>
          <a:bodyPr>
            <a:spAutoFit/>
          </a:bodyPr>
          <a:lstStyle/>
          <a:p>
            <a:pPr algn="ctr"/>
            <a:r>
              <a:rPr lang="en-US" sz="2000" dirty="0" smtClean="0">
                <a:solidFill>
                  <a:schemeClr val="bg1"/>
                </a:solidFill>
                <a:latin typeface="Times New Roman" pitchFamily="18" charset="0"/>
                <a:cs typeface="Times New Roman" pitchFamily="18" charset="0"/>
              </a:rPr>
              <a:t>TAR-</a:t>
            </a:r>
            <a:r>
              <a:rPr lang="ru-RU" sz="2000" dirty="0" smtClean="0">
                <a:solidFill>
                  <a:schemeClr val="bg1"/>
                </a:solidFill>
                <a:latin typeface="Times New Roman" pitchFamily="18" charset="0"/>
                <a:cs typeface="Times New Roman" pitchFamily="18" charset="0"/>
              </a:rPr>
              <a:t>синдром</a:t>
            </a:r>
            <a:endParaRPr lang="ru-RU" sz="2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276771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ne\Desktop\к презент тромбопатии гемор васк\syndrome-thrombocytopenia-absent-radius-14588_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400175"/>
            <a:ext cx="12192000" cy="9658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31242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Отдельные наследственные формы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196752"/>
            <a:ext cx="8229600" cy="5832648"/>
          </a:xfrm>
        </p:spPr>
        <p:txBody>
          <a:bodyPr>
            <a:noAutofit/>
          </a:bodyPr>
          <a:lstStyle/>
          <a:p>
            <a:pPr marL="0" indent="0" algn="ctr">
              <a:buNone/>
            </a:pPr>
            <a:r>
              <a:rPr lang="ru-RU" sz="1600" i="1" dirty="0">
                <a:solidFill>
                  <a:srgbClr val="FF0000"/>
                </a:solidFill>
                <a:latin typeface="Times New Roman" panose="02020603050405020304" pitchFamily="18" charset="0"/>
                <a:cs typeface="Times New Roman" panose="02020603050405020304" pitchFamily="18" charset="0"/>
              </a:rPr>
              <a:t>Болезни, обусловленные недостатком в тромбоцитах плотных телец I типа и их компонентов (АДФ, серотонина, адреналина)</a:t>
            </a:r>
            <a:r>
              <a:rPr lang="ru-RU" sz="1600" dirty="0">
                <a:solidFill>
                  <a:srgbClr val="FF0000"/>
                </a:solidFill>
                <a:latin typeface="Times New Roman" panose="02020603050405020304" pitchFamily="18" charset="0"/>
                <a:cs typeface="Times New Roman" panose="02020603050405020304" pitchFamily="18" charset="0"/>
              </a:rPr>
              <a:t> </a:t>
            </a:r>
          </a:p>
          <a:p>
            <a:pPr marL="0" indent="0">
              <a:buNone/>
            </a:pPr>
            <a:r>
              <a:rPr lang="ru-RU" sz="1600" b="1" i="1" dirty="0">
                <a:solidFill>
                  <a:srgbClr val="0070C0"/>
                </a:solidFill>
                <a:latin typeface="Times New Roman" panose="02020603050405020304" pitchFamily="18" charset="0"/>
                <a:cs typeface="Times New Roman" panose="02020603050405020304" pitchFamily="18" charset="0"/>
              </a:rPr>
              <a:t>Формы с </a:t>
            </a:r>
            <a:r>
              <a:rPr lang="ru-RU" sz="1600" b="1" i="1" dirty="0" smtClean="0">
                <a:solidFill>
                  <a:srgbClr val="0070C0"/>
                </a:solidFill>
                <a:latin typeface="Times New Roman" panose="02020603050405020304" pitchFamily="18" charset="0"/>
                <a:cs typeface="Times New Roman" panose="02020603050405020304" pitchFamily="18" charset="0"/>
              </a:rPr>
              <a:t>альбинизмом-Синдром </a:t>
            </a:r>
            <a:r>
              <a:rPr lang="ru-RU" sz="1600" b="1" i="1" dirty="0" err="1">
                <a:solidFill>
                  <a:srgbClr val="0070C0"/>
                </a:solidFill>
                <a:latin typeface="Times New Roman" panose="02020603050405020304" pitchFamily="18" charset="0"/>
                <a:cs typeface="Times New Roman" panose="02020603050405020304" pitchFamily="18" charset="0"/>
              </a:rPr>
              <a:t>Чедиака</a:t>
            </a:r>
            <a:r>
              <a:rPr lang="ru-RU" sz="1600" b="1" i="1" dirty="0">
                <a:solidFill>
                  <a:srgbClr val="0070C0"/>
                </a:solidFill>
                <a:latin typeface="Times New Roman" panose="02020603050405020304" pitchFamily="18" charset="0"/>
                <a:cs typeface="Times New Roman" panose="02020603050405020304" pitchFamily="18" charset="0"/>
              </a:rPr>
              <a:t> – </a:t>
            </a:r>
            <a:r>
              <a:rPr lang="ru-RU" sz="1600" b="1" i="1" dirty="0" err="1">
                <a:solidFill>
                  <a:srgbClr val="0070C0"/>
                </a:solidFill>
                <a:latin typeface="Times New Roman" panose="02020603050405020304" pitchFamily="18" charset="0"/>
                <a:cs typeface="Times New Roman" panose="02020603050405020304" pitchFamily="18" charset="0"/>
              </a:rPr>
              <a:t>Хигаси</a:t>
            </a:r>
            <a:r>
              <a:rPr lang="ru-RU" sz="1600" dirty="0">
                <a:solidFill>
                  <a:srgbClr val="0070C0"/>
                </a:solidFill>
                <a:latin typeface="Times New Roman" panose="02020603050405020304" pitchFamily="18" charset="0"/>
                <a:cs typeface="Times New Roman" panose="02020603050405020304" pitchFamily="18" charset="0"/>
              </a:rPr>
              <a:t> – сложное генетически обусловленное заболевание, при котором кровоточивость и дисфункция тромбоцитов сочетаются с резко сниженной резистентностью  к инфекциям, патологией лейкоцитов, </a:t>
            </a:r>
            <a:r>
              <a:rPr lang="ru-RU" sz="1600" dirty="0" err="1">
                <a:solidFill>
                  <a:srgbClr val="0070C0"/>
                </a:solidFill>
                <a:latin typeface="Times New Roman" panose="02020603050405020304" pitchFamily="18" charset="0"/>
                <a:cs typeface="Times New Roman" panose="02020603050405020304" pitchFamily="18" charset="0"/>
              </a:rPr>
              <a:t>диспигментацией</a:t>
            </a:r>
            <a:r>
              <a:rPr lang="ru-RU" sz="1600" dirty="0">
                <a:solidFill>
                  <a:srgbClr val="0070C0"/>
                </a:solidFill>
                <a:latin typeface="Times New Roman" panose="02020603050405020304" pitchFamily="18" charset="0"/>
                <a:cs typeface="Times New Roman" panose="02020603050405020304" pitchFamily="18" charset="0"/>
              </a:rPr>
              <a:t> кожи и глазным альбинизмом. Заболевание впервые описали А. М. </a:t>
            </a:r>
            <a:r>
              <a:rPr lang="ru-RU" sz="1600" dirty="0" err="1">
                <a:solidFill>
                  <a:srgbClr val="0070C0"/>
                </a:solidFill>
                <a:latin typeface="Times New Roman" panose="02020603050405020304" pitchFamily="18" charset="0"/>
                <a:cs typeface="Times New Roman" panose="02020603050405020304" pitchFamily="18" charset="0"/>
              </a:rPr>
              <a:t>Чедиак</a:t>
            </a:r>
            <a:r>
              <a:rPr lang="ru-RU" sz="1600" dirty="0">
                <a:solidFill>
                  <a:srgbClr val="0070C0"/>
                </a:solidFill>
                <a:latin typeface="Times New Roman" panose="02020603050405020304" pitchFamily="18" charset="0"/>
                <a:cs typeface="Times New Roman" panose="02020603050405020304" pitchFamily="18" charset="0"/>
              </a:rPr>
              <a:t> в 1952 г. и О. </a:t>
            </a:r>
            <a:r>
              <a:rPr lang="ru-RU" sz="1600" dirty="0" err="1">
                <a:solidFill>
                  <a:srgbClr val="0070C0"/>
                </a:solidFill>
                <a:latin typeface="Times New Roman" panose="02020603050405020304" pitchFamily="18" charset="0"/>
                <a:cs typeface="Times New Roman" panose="02020603050405020304" pitchFamily="18" charset="0"/>
              </a:rPr>
              <a:t>Хигаси</a:t>
            </a:r>
            <a:r>
              <a:rPr lang="ru-RU" sz="1600" dirty="0">
                <a:solidFill>
                  <a:srgbClr val="0070C0"/>
                </a:solidFill>
                <a:latin typeface="Times New Roman" panose="02020603050405020304" pitchFamily="18" charset="0"/>
                <a:cs typeface="Times New Roman" panose="02020603050405020304" pitchFamily="18" charset="0"/>
              </a:rPr>
              <a:t> в 1954 г. как аутосомно‑рецессивно наследуемую семейную аномалию гранулоцитов и тромбоцитов. Характерны </a:t>
            </a:r>
            <a:r>
              <a:rPr lang="ru-RU" sz="1600" dirty="0" err="1">
                <a:solidFill>
                  <a:srgbClr val="0070C0"/>
                </a:solidFill>
                <a:latin typeface="Times New Roman" panose="02020603050405020304" pitchFamily="18" charset="0"/>
                <a:cs typeface="Times New Roman" panose="02020603050405020304" pitchFamily="18" charset="0"/>
              </a:rPr>
              <a:t>нейтропения</a:t>
            </a:r>
            <a:r>
              <a:rPr lang="ru-RU" sz="1600" dirty="0">
                <a:solidFill>
                  <a:srgbClr val="0070C0"/>
                </a:solidFill>
                <a:latin typeface="Times New Roman" panose="02020603050405020304" pitchFamily="18" charset="0"/>
                <a:cs typeface="Times New Roman" panose="02020603050405020304" pitchFamily="18" charset="0"/>
              </a:rPr>
              <a:t>, деформация и малые размеры ядер клеток. Направленное движение и фагоцитарная активность гранулоцитов резко снижены. Из‑за недостаточности неспецифического иммунитета отмечается высокая чувствительность к инфекциям – постоянно обостряющиеся отиты, легочные заболевания, тонзиллиты, гнойничковые поражения кожи и т. д. Часто выявляются распространенное увеличение лимфатических узлов,  печени и селезенки. Пигментация кожи лица, туловища и конечностей – неравномерная из‑за неправильного распределения </a:t>
            </a:r>
            <a:r>
              <a:rPr lang="ru-RU" sz="1600" dirty="0" err="1">
                <a:solidFill>
                  <a:srgbClr val="0070C0"/>
                </a:solidFill>
                <a:latin typeface="Times New Roman" panose="02020603050405020304" pitchFamily="18" charset="0"/>
                <a:cs typeface="Times New Roman" panose="02020603050405020304" pitchFamily="18" charset="0"/>
              </a:rPr>
              <a:t>меланоцитов</a:t>
            </a:r>
            <a:r>
              <a:rPr lang="ru-RU" sz="1600" dirty="0">
                <a:solidFill>
                  <a:srgbClr val="0070C0"/>
                </a:solidFill>
                <a:latin typeface="Times New Roman" panose="02020603050405020304" pitchFamily="18" charset="0"/>
                <a:cs typeface="Times New Roman" panose="02020603050405020304" pitchFamily="18" charset="0"/>
              </a:rPr>
              <a:t>, радужка прозрачна, с красноватым оттенком, часты </a:t>
            </a:r>
            <a:r>
              <a:rPr lang="ru-RU" sz="1600" dirty="0" err="1">
                <a:solidFill>
                  <a:srgbClr val="0070C0"/>
                </a:solidFill>
                <a:latin typeface="Times New Roman" panose="02020603050405020304" pitchFamily="18" charset="0"/>
                <a:cs typeface="Times New Roman" panose="02020603050405020304" pitchFamily="18" charset="0"/>
              </a:rPr>
              <a:t>хориоретиниты</a:t>
            </a:r>
            <a:r>
              <a:rPr lang="ru-RU" sz="1600" dirty="0">
                <a:solidFill>
                  <a:srgbClr val="0070C0"/>
                </a:solidFill>
                <a:latin typeface="Times New Roman" panose="02020603050405020304" pitchFamily="18" charset="0"/>
                <a:cs typeface="Times New Roman" panose="02020603050405020304" pitchFamily="18" charset="0"/>
              </a:rPr>
              <a:t>, нистагм. </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Исследование тромбоцитов выявляет нарушение хранения и освобождения биологически активных веществ, малое содержание в кровяных пластинках плотных гранул, нарушение агрегации под влиянием различных веществ. </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Геморрагический синдром проявляется мелкими кровоизлияниями, синяками и носовыми кровотечениями, но на поздних стадиях болезни возможны обильные желудочно‑кишечные кровотечения. </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Прогноз неблагоприятен. Больные умирают в возрасте до 10 лет.</a:t>
            </a:r>
          </a:p>
          <a:p>
            <a:pPr marL="0" indent="0">
              <a:buNone/>
            </a:pPr>
            <a:endParaRPr lang="ru-RU" sz="1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501854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ne\Desktop\2657[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8451" y="188640"/>
            <a:ext cx="4238625" cy="3371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one\Desktop\a68b787a1884[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999" y="692696"/>
            <a:ext cx="4464497" cy="525658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one\Desktop\Albinismus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3704506"/>
            <a:ext cx="3528392" cy="29648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64591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Отдельные наследственные формы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196752"/>
            <a:ext cx="8229600" cy="5832648"/>
          </a:xfrm>
        </p:spPr>
        <p:txBody>
          <a:bodyPr>
            <a:noAutofit/>
          </a:bodyPr>
          <a:lstStyle/>
          <a:p>
            <a:pPr marL="0" indent="0" algn="ctr">
              <a:buNone/>
            </a:pPr>
            <a:r>
              <a:rPr lang="ru-RU" sz="1600" i="1" dirty="0">
                <a:solidFill>
                  <a:srgbClr val="FF0000"/>
                </a:solidFill>
                <a:latin typeface="Times New Roman" panose="02020603050405020304" pitchFamily="18" charset="0"/>
                <a:cs typeface="Times New Roman" panose="02020603050405020304" pitchFamily="18" charset="0"/>
              </a:rPr>
              <a:t>Наследственные формы </a:t>
            </a:r>
            <a:r>
              <a:rPr lang="ru-RU" sz="1600" i="1" dirty="0" err="1">
                <a:solidFill>
                  <a:srgbClr val="FF0000"/>
                </a:solidFill>
                <a:latin typeface="Times New Roman" panose="02020603050405020304" pitchFamily="18" charset="0"/>
                <a:cs typeface="Times New Roman" panose="02020603050405020304" pitchFamily="18" charset="0"/>
              </a:rPr>
              <a:t>тромбоцитарного</a:t>
            </a:r>
            <a:r>
              <a:rPr lang="ru-RU" sz="1600" i="1" dirty="0">
                <a:solidFill>
                  <a:srgbClr val="FF0000"/>
                </a:solidFill>
                <a:latin typeface="Times New Roman" panose="02020603050405020304" pitchFamily="18" charset="0"/>
                <a:cs typeface="Times New Roman" panose="02020603050405020304" pitchFamily="18" charset="0"/>
              </a:rPr>
              <a:t> генеза</a:t>
            </a:r>
            <a:r>
              <a:rPr lang="ru-RU" sz="1600" dirty="0">
                <a:solidFill>
                  <a:srgbClr val="FF0000"/>
                </a:solidFill>
                <a:latin typeface="Times New Roman" panose="02020603050405020304" pitchFamily="18" charset="0"/>
                <a:cs typeface="Times New Roman" panose="02020603050405020304" pitchFamily="18" charset="0"/>
              </a:rPr>
              <a:t> </a:t>
            </a:r>
            <a:endParaRPr lang="ru-RU" sz="1600"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sz="1600" dirty="0">
              <a:solidFill>
                <a:srgbClr val="FF0000"/>
              </a:solidFill>
              <a:latin typeface="Times New Roman" panose="02020603050405020304" pitchFamily="18" charset="0"/>
              <a:cs typeface="Times New Roman" panose="02020603050405020304" pitchFamily="18" charset="0"/>
            </a:endParaRPr>
          </a:p>
          <a:p>
            <a:pPr marL="0" indent="0">
              <a:buNone/>
            </a:pPr>
            <a:r>
              <a:rPr lang="ru-RU" sz="1600" b="1" i="1" dirty="0">
                <a:solidFill>
                  <a:srgbClr val="0070C0"/>
                </a:solidFill>
                <a:latin typeface="Times New Roman" panose="02020603050405020304" pitchFamily="18" charset="0"/>
                <a:cs typeface="Times New Roman" panose="02020603050405020304" pitchFamily="18" charset="0"/>
              </a:rPr>
              <a:t>Геморрагическая </a:t>
            </a:r>
            <a:r>
              <a:rPr lang="ru-RU" sz="1600" b="1" i="1" dirty="0" err="1">
                <a:solidFill>
                  <a:srgbClr val="0070C0"/>
                </a:solidFill>
                <a:latin typeface="Times New Roman" panose="02020603050405020304" pitchFamily="18" charset="0"/>
                <a:cs typeface="Times New Roman" panose="02020603050405020304" pitchFamily="18" charset="0"/>
              </a:rPr>
              <a:t>тромбоцитодистрофия</a:t>
            </a:r>
            <a:r>
              <a:rPr lang="ru-RU" sz="1600" b="1" i="1" dirty="0">
                <a:solidFill>
                  <a:srgbClr val="0070C0"/>
                </a:solidFill>
                <a:latin typeface="Times New Roman" panose="02020603050405020304" pitchFamily="18" charset="0"/>
                <a:cs typeface="Times New Roman" panose="02020603050405020304" pitchFamily="18" charset="0"/>
              </a:rPr>
              <a:t> (</a:t>
            </a:r>
            <a:r>
              <a:rPr lang="ru-RU" sz="1600" b="1" i="1" dirty="0" err="1">
                <a:solidFill>
                  <a:srgbClr val="0070C0"/>
                </a:solidFill>
                <a:latin typeface="Times New Roman" panose="02020603050405020304" pitchFamily="18" charset="0"/>
                <a:cs typeface="Times New Roman" panose="02020603050405020304" pitchFamily="18" charset="0"/>
              </a:rPr>
              <a:t>макроцитарная</a:t>
            </a:r>
            <a:r>
              <a:rPr lang="ru-RU" sz="1600" b="1" i="1" dirty="0">
                <a:solidFill>
                  <a:srgbClr val="0070C0"/>
                </a:solidFill>
                <a:latin typeface="Times New Roman" panose="02020603050405020304" pitchFamily="18" charset="0"/>
                <a:cs typeface="Times New Roman" panose="02020603050405020304" pitchFamily="18" charset="0"/>
              </a:rPr>
              <a:t> </a:t>
            </a:r>
            <a:r>
              <a:rPr lang="ru-RU" sz="1600" b="1" i="1" dirty="0" err="1">
                <a:solidFill>
                  <a:srgbClr val="0070C0"/>
                </a:solidFill>
                <a:latin typeface="Times New Roman" panose="02020603050405020304" pitchFamily="18" charset="0"/>
                <a:cs typeface="Times New Roman" panose="02020603050405020304" pitchFamily="18" charset="0"/>
              </a:rPr>
              <a:t>тромбоцитодистрофия</a:t>
            </a:r>
            <a:r>
              <a:rPr lang="ru-RU" sz="1600" b="1" i="1" dirty="0">
                <a:solidFill>
                  <a:srgbClr val="0070C0"/>
                </a:solidFill>
                <a:latin typeface="Times New Roman" panose="02020603050405020304" pitchFamily="18" charset="0"/>
                <a:cs typeface="Times New Roman" panose="02020603050405020304" pitchFamily="18" charset="0"/>
              </a:rPr>
              <a:t> Бернара – </a:t>
            </a:r>
            <a:r>
              <a:rPr lang="ru-RU" sz="1600" b="1" i="1" dirty="0" err="1">
                <a:solidFill>
                  <a:srgbClr val="0070C0"/>
                </a:solidFill>
                <a:latin typeface="Times New Roman" panose="02020603050405020304" pitchFamily="18" charset="0"/>
                <a:cs typeface="Times New Roman" panose="02020603050405020304" pitchFamily="18" charset="0"/>
              </a:rPr>
              <a:t>Сулье</a:t>
            </a:r>
            <a:r>
              <a:rPr lang="ru-RU" sz="1600"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ru-RU" sz="1600" b="1" dirty="0" smtClean="0">
                <a:solidFill>
                  <a:srgbClr val="0070C0"/>
                </a:solidFill>
                <a:latin typeface="Times New Roman" panose="02020603050405020304" pitchFamily="18" charset="0"/>
                <a:cs typeface="Times New Roman" panose="02020603050405020304" pitchFamily="18" charset="0"/>
              </a:rPr>
              <a:t> </a:t>
            </a:r>
            <a:r>
              <a:rPr lang="ru-RU" sz="1600" dirty="0">
                <a:solidFill>
                  <a:srgbClr val="0070C0"/>
                </a:solidFill>
                <a:latin typeface="Times New Roman" panose="02020603050405020304" pitchFamily="18" charset="0"/>
                <a:cs typeface="Times New Roman" panose="02020603050405020304" pitchFamily="18" charset="0"/>
              </a:rPr>
              <a:t>Встречается сравнительно редко, наследуется по аутосомно‑рецессивному типу. Причина развития  геморрагического диатеза- первичное нарушение мегакариоцитов и тромбоцитов( увеличение размера тромбоцитов, диаметр которых может достигать 6–8 мкм, умеренная тромбоцитопения, отсутствие в структуре мембраны предшественников тромбоцитов и самих тромбоцитов, определенного вещества, взаимодействующего с комплексом «фактор </a:t>
            </a:r>
            <a:r>
              <a:rPr lang="ru-RU" sz="1600" dirty="0" err="1">
                <a:solidFill>
                  <a:srgbClr val="0070C0"/>
                </a:solidFill>
                <a:latin typeface="Times New Roman" panose="02020603050405020304" pitchFamily="18" charset="0"/>
                <a:cs typeface="Times New Roman" panose="02020603050405020304" pitchFamily="18" charset="0"/>
              </a:rPr>
              <a:t>Виллебранда</a:t>
            </a:r>
            <a:r>
              <a:rPr lang="ru-RU" sz="1600" dirty="0">
                <a:solidFill>
                  <a:srgbClr val="0070C0"/>
                </a:solidFill>
                <a:latin typeface="Times New Roman" panose="02020603050405020304" pitchFamily="18" charset="0"/>
                <a:cs typeface="Times New Roman" panose="02020603050405020304" pitchFamily="18" charset="0"/>
              </a:rPr>
              <a:t> – фактор VIII». </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Продолжительность жизни тромбоцитов несколько укорочена.</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 Кровоточивость </a:t>
            </a:r>
            <a:r>
              <a:rPr lang="ru-RU" sz="1600" dirty="0" err="1">
                <a:solidFill>
                  <a:srgbClr val="0070C0"/>
                </a:solidFill>
                <a:latin typeface="Times New Roman" panose="02020603050405020304" pitchFamily="18" charset="0"/>
                <a:cs typeface="Times New Roman" panose="02020603050405020304" pitchFamily="18" charset="0"/>
              </a:rPr>
              <a:t>синячкового</a:t>
            </a:r>
            <a:r>
              <a:rPr lang="ru-RU" sz="1600" dirty="0">
                <a:solidFill>
                  <a:srgbClr val="0070C0"/>
                </a:solidFill>
                <a:latin typeface="Times New Roman" panose="02020603050405020304" pitchFamily="18" charset="0"/>
                <a:cs typeface="Times New Roman" panose="02020603050405020304" pitchFamily="18" charset="0"/>
              </a:rPr>
              <a:t> типа от сравнительно легкой и латентной до тяжелой и фатальной. При тяжелых формах болезни кровоточивость  возникает уже при рождении и в раннем детском возрасте (множественные кровоизлияния в кожу, носовые, </a:t>
            </a:r>
            <a:r>
              <a:rPr lang="ru-RU" sz="1600" dirty="0" err="1">
                <a:solidFill>
                  <a:srgbClr val="0070C0"/>
                </a:solidFill>
                <a:latin typeface="Times New Roman" panose="02020603050405020304" pitchFamily="18" charset="0"/>
                <a:cs typeface="Times New Roman" panose="02020603050405020304" pitchFamily="18" charset="0"/>
              </a:rPr>
              <a:t>десневые</a:t>
            </a:r>
            <a:r>
              <a:rPr lang="ru-RU" sz="1600" dirty="0">
                <a:solidFill>
                  <a:srgbClr val="0070C0"/>
                </a:solidFill>
                <a:latin typeface="Times New Roman" panose="02020603050405020304" pitchFamily="18" charset="0"/>
                <a:cs typeface="Times New Roman" panose="02020603050405020304" pitchFamily="18" charset="0"/>
              </a:rPr>
              <a:t> и желудочно‑кишечные кровотечения, кровоизлияния в оболочки и ткань мозга). </a:t>
            </a:r>
          </a:p>
          <a:p>
            <a:pPr marL="0" indent="0">
              <a:buNone/>
            </a:pPr>
            <a:r>
              <a:rPr lang="ru-RU" sz="1600" dirty="0">
                <a:solidFill>
                  <a:srgbClr val="0070C0"/>
                </a:solidFill>
                <a:latin typeface="Times New Roman" panose="02020603050405020304" pitchFamily="18" charset="0"/>
                <a:cs typeface="Times New Roman" panose="02020603050405020304" pitchFamily="18" charset="0"/>
              </a:rPr>
              <a:t>Диагноз подтверждается наличием в крови </a:t>
            </a:r>
            <a:r>
              <a:rPr lang="ru-RU" sz="1600" dirty="0" err="1">
                <a:solidFill>
                  <a:srgbClr val="0070C0"/>
                </a:solidFill>
                <a:latin typeface="Times New Roman" panose="02020603050405020304" pitchFamily="18" charset="0"/>
                <a:cs typeface="Times New Roman" panose="02020603050405020304" pitchFamily="18" charset="0"/>
              </a:rPr>
              <a:t>мегатромбоцитов</a:t>
            </a:r>
            <a:r>
              <a:rPr lang="ru-RU" sz="1600" dirty="0">
                <a:solidFill>
                  <a:srgbClr val="0070C0"/>
                </a:solidFill>
                <a:latin typeface="Times New Roman" panose="02020603050405020304" pitchFamily="18" charset="0"/>
                <a:cs typeface="Times New Roman" panose="02020603050405020304" pitchFamily="18" charset="0"/>
              </a:rPr>
              <a:t> (тромбоцитов гигантского размера), сниженной способности тромбоцитов к адгезии при нормальной «реакции освобождения»,  отсутствию или резкому ослаблению агрегации кровяных пластинок, которое не устраняется после добавления донорской плазмы или концентрата VIII фактора свертывания крови, резкому нарушению агрегации тромбоцитов под влиянием фактора VIII. </a:t>
            </a:r>
          </a:p>
          <a:p>
            <a:pPr marL="0" indent="0">
              <a:buNone/>
            </a:pPr>
            <a:endParaRPr lang="ru-RU" sz="1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187075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Отдельные наследственные формы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196752"/>
            <a:ext cx="8229600" cy="5832648"/>
          </a:xfrm>
        </p:spPr>
        <p:txBody>
          <a:bodyPr>
            <a:noAutofit/>
          </a:bodyPr>
          <a:lstStyle/>
          <a:p>
            <a:pPr marL="0" indent="0" algn="ctr">
              <a:buNone/>
            </a:pPr>
            <a:r>
              <a:rPr lang="ru-RU" sz="2000" i="1" dirty="0">
                <a:solidFill>
                  <a:srgbClr val="FF0000"/>
                </a:solidFill>
                <a:latin typeface="Times New Roman" panose="02020603050405020304" pitchFamily="18" charset="0"/>
                <a:cs typeface="Times New Roman" panose="02020603050405020304" pitchFamily="18" charset="0"/>
              </a:rPr>
              <a:t>Наследственные формы </a:t>
            </a:r>
            <a:r>
              <a:rPr lang="ru-RU" sz="2000" i="1" dirty="0" err="1">
                <a:solidFill>
                  <a:srgbClr val="FF0000"/>
                </a:solidFill>
                <a:latin typeface="Times New Roman" panose="02020603050405020304" pitchFamily="18" charset="0"/>
                <a:cs typeface="Times New Roman" panose="02020603050405020304" pitchFamily="18" charset="0"/>
              </a:rPr>
              <a:t>тромбоцитарного</a:t>
            </a:r>
            <a:r>
              <a:rPr lang="ru-RU" sz="2000" i="1" dirty="0">
                <a:solidFill>
                  <a:srgbClr val="FF0000"/>
                </a:solidFill>
                <a:latin typeface="Times New Roman" panose="02020603050405020304" pitchFamily="18" charset="0"/>
                <a:cs typeface="Times New Roman" panose="02020603050405020304" pitchFamily="18" charset="0"/>
              </a:rPr>
              <a:t> генеза</a:t>
            </a:r>
            <a:r>
              <a:rPr lang="ru-RU" sz="2000" dirty="0">
                <a:solidFill>
                  <a:srgbClr val="FF0000"/>
                </a:solidFill>
                <a:latin typeface="Times New Roman" panose="02020603050405020304" pitchFamily="18" charset="0"/>
                <a:cs typeface="Times New Roman" panose="02020603050405020304" pitchFamily="18" charset="0"/>
              </a:rPr>
              <a:t> </a:t>
            </a:r>
            <a:endParaRPr lang="ru-RU" sz="2000"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sz="1600" dirty="0">
              <a:solidFill>
                <a:srgbClr val="FF0000"/>
              </a:solidFill>
              <a:latin typeface="Times New Roman" panose="02020603050405020304" pitchFamily="18" charset="0"/>
              <a:cs typeface="Times New Roman" panose="02020603050405020304" pitchFamily="18" charset="0"/>
            </a:endParaRPr>
          </a:p>
          <a:p>
            <a:pPr marL="0" indent="0">
              <a:buNone/>
            </a:pPr>
            <a:r>
              <a:rPr lang="ru-RU" sz="2000" b="1" i="1" dirty="0">
                <a:solidFill>
                  <a:srgbClr val="0070C0"/>
                </a:solidFill>
                <a:latin typeface="Times New Roman" panose="02020603050405020304" pitchFamily="18" charset="0"/>
                <a:cs typeface="Times New Roman" panose="02020603050405020304" pitchFamily="18" charset="0"/>
              </a:rPr>
              <a:t>Синдром </a:t>
            </a:r>
            <a:r>
              <a:rPr lang="ru-RU" sz="2000" b="1" i="1" dirty="0" err="1">
                <a:solidFill>
                  <a:srgbClr val="0070C0"/>
                </a:solidFill>
                <a:latin typeface="Times New Roman" panose="02020603050405020304" pitchFamily="18" charset="0"/>
                <a:cs typeface="Times New Roman" panose="02020603050405020304" pitchFamily="18" charset="0"/>
              </a:rPr>
              <a:t>Вискотта</a:t>
            </a:r>
            <a:r>
              <a:rPr lang="ru-RU" sz="2000" b="1" i="1" dirty="0">
                <a:solidFill>
                  <a:srgbClr val="0070C0"/>
                </a:solidFill>
                <a:latin typeface="Times New Roman" panose="02020603050405020304" pitchFamily="18" charset="0"/>
                <a:cs typeface="Times New Roman" panose="02020603050405020304" pitchFamily="18" charset="0"/>
              </a:rPr>
              <a:t> – </a:t>
            </a:r>
            <a:r>
              <a:rPr lang="ru-RU" sz="2000" b="1" i="1" dirty="0" err="1">
                <a:solidFill>
                  <a:srgbClr val="0070C0"/>
                </a:solidFill>
                <a:latin typeface="Times New Roman" panose="02020603050405020304" pitchFamily="18" charset="0"/>
                <a:cs typeface="Times New Roman" panose="02020603050405020304" pitchFamily="18" charset="0"/>
              </a:rPr>
              <a:t>Олдрича</a:t>
            </a:r>
            <a:r>
              <a:rPr lang="ru-RU" sz="2000" dirty="0">
                <a:solidFill>
                  <a:srgbClr val="0070C0"/>
                </a:solidFill>
                <a:latin typeface="Times New Roman" panose="02020603050405020304" pitchFamily="18" charset="0"/>
                <a:cs typeface="Times New Roman" panose="02020603050405020304" pitchFamily="18" charset="0"/>
              </a:rPr>
              <a:t> – наследственное заболевание в виде сочетания геморрагического диатеза, обусловленного </a:t>
            </a:r>
            <a:r>
              <a:rPr lang="ru-RU" sz="2000" dirty="0" err="1">
                <a:solidFill>
                  <a:srgbClr val="0070C0"/>
                </a:solidFill>
                <a:latin typeface="Times New Roman" panose="02020603050405020304" pitchFamily="18" charset="0"/>
                <a:cs typeface="Times New Roman" panose="02020603050405020304" pitchFamily="18" charset="0"/>
              </a:rPr>
              <a:t>тромбоцитопатией</a:t>
            </a:r>
            <a:r>
              <a:rPr lang="ru-RU" sz="2000" dirty="0">
                <a:solidFill>
                  <a:srgbClr val="0070C0"/>
                </a:solidFill>
                <a:latin typeface="Times New Roman" panose="02020603050405020304" pitchFamily="18" charset="0"/>
                <a:cs typeface="Times New Roman" panose="02020603050405020304" pitchFamily="18" charset="0"/>
              </a:rPr>
              <a:t> и тромбоцитопенией, белковой, иммунной неполноценности, повышенной восприимчивости к инфекции и раннего (в грудном возрасте) появления экземы. Наследуется рецессивно, сцеплено с Х‑хромосомой. </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Геморрагический синдром проявляется рано, может преобладать в клинической картине и быть причиной смерти больных. Характерны кровоизлияния в кожу, кровотечения из слизистых оболочек, в том числе обильные желудочно‑кишечные кровотечения, кровоизлияния в мозг и его оболочки. </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Прогноз заболевания обычно неблагоприятен. </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Как правило, больные умирают в детском возрасте (чаще до 3 лет) вследствие кровотечений и кровоизлияний либо инфекционных заболеваний. </a:t>
            </a:r>
          </a:p>
          <a:p>
            <a:pPr marL="0" indent="0">
              <a:buNone/>
            </a:pP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965680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8229600" cy="2088232"/>
          </a:xfrm>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Отдельные наследственные формы тромбоцитопении/</a:t>
            </a:r>
            <a:r>
              <a:rPr lang="ru-RU" sz="2800" b="1" dirty="0" err="1" smtClean="0">
                <a:solidFill>
                  <a:srgbClr val="FF0000"/>
                </a:solidFill>
                <a:latin typeface="Times New Roman" panose="02020603050405020304" pitchFamily="18" charset="0"/>
                <a:cs typeface="Times New Roman" panose="02020603050405020304" pitchFamily="18" charset="0"/>
              </a:rPr>
              <a:t>патии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196752"/>
            <a:ext cx="8229600" cy="5832648"/>
          </a:xfrm>
        </p:spPr>
        <p:txBody>
          <a:bodyPr>
            <a:noAutofit/>
          </a:bodyPr>
          <a:lstStyle/>
          <a:p>
            <a:pPr marL="0" indent="0" algn="ctr">
              <a:buNone/>
            </a:pPr>
            <a:r>
              <a:rPr lang="ru-RU" sz="2000" i="1" dirty="0">
                <a:solidFill>
                  <a:srgbClr val="FF0000"/>
                </a:solidFill>
                <a:latin typeface="Times New Roman" panose="02020603050405020304" pitchFamily="18" charset="0"/>
                <a:cs typeface="Times New Roman" panose="02020603050405020304" pitchFamily="18" charset="0"/>
              </a:rPr>
              <a:t>Наследственные формы </a:t>
            </a:r>
            <a:r>
              <a:rPr lang="ru-RU" sz="2000" i="1" dirty="0" err="1">
                <a:solidFill>
                  <a:srgbClr val="FF0000"/>
                </a:solidFill>
                <a:latin typeface="Times New Roman" panose="02020603050405020304" pitchFamily="18" charset="0"/>
                <a:cs typeface="Times New Roman" panose="02020603050405020304" pitchFamily="18" charset="0"/>
              </a:rPr>
              <a:t>тромбоцитарного</a:t>
            </a:r>
            <a:r>
              <a:rPr lang="ru-RU" sz="2000" i="1" dirty="0">
                <a:solidFill>
                  <a:srgbClr val="FF0000"/>
                </a:solidFill>
                <a:latin typeface="Times New Roman" panose="02020603050405020304" pitchFamily="18" charset="0"/>
                <a:cs typeface="Times New Roman" panose="02020603050405020304" pitchFamily="18" charset="0"/>
              </a:rPr>
              <a:t> генеза</a:t>
            </a:r>
            <a:r>
              <a:rPr lang="ru-RU" sz="2000" dirty="0">
                <a:solidFill>
                  <a:srgbClr val="FF0000"/>
                </a:solidFill>
                <a:latin typeface="Times New Roman" panose="02020603050405020304" pitchFamily="18" charset="0"/>
                <a:cs typeface="Times New Roman" panose="02020603050405020304" pitchFamily="18" charset="0"/>
              </a:rPr>
              <a:t> </a:t>
            </a:r>
            <a:endParaRPr lang="ru-RU" sz="2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ru-RU" sz="1800" b="1" i="1" dirty="0" smtClean="0">
                <a:solidFill>
                  <a:srgbClr val="0070C0"/>
                </a:solidFill>
                <a:latin typeface="Times New Roman" panose="02020603050405020304" pitchFamily="18" charset="0"/>
                <a:cs typeface="Times New Roman" panose="02020603050405020304" pitchFamily="18" charset="0"/>
              </a:rPr>
              <a:t>Синдром </a:t>
            </a:r>
            <a:r>
              <a:rPr lang="ru-RU" sz="1800" b="1" i="1" dirty="0" err="1">
                <a:solidFill>
                  <a:srgbClr val="0070C0"/>
                </a:solidFill>
                <a:latin typeface="Times New Roman" panose="02020603050405020304" pitchFamily="18" charset="0"/>
                <a:cs typeface="Times New Roman" panose="02020603050405020304" pitchFamily="18" charset="0"/>
              </a:rPr>
              <a:t>Элерса</a:t>
            </a:r>
            <a:r>
              <a:rPr lang="ru-RU" sz="1800" b="1" i="1" dirty="0">
                <a:solidFill>
                  <a:srgbClr val="0070C0"/>
                </a:solidFill>
                <a:latin typeface="Times New Roman" panose="02020603050405020304" pitchFamily="18" charset="0"/>
                <a:cs typeface="Times New Roman" panose="02020603050405020304" pitchFamily="18" charset="0"/>
              </a:rPr>
              <a:t> – </a:t>
            </a:r>
            <a:r>
              <a:rPr lang="ru-RU" sz="1800" b="1" i="1" dirty="0" err="1">
                <a:solidFill>
                  <a:srgbClr val="0070C0"/>
                </a:solidFill>
                <a:latin typeface="Times New Roman" panose="02020603050405020304" pitchFamily="18" charset="0"/>
                <a:cs typeface="Times New Roman" panose="02020603050405020304" pitchFamily="18" charset="0"/>
              </a:rPr>
              <a:t>Данлоса</a:t>
            </a:r>
            <a:r>
              <a:rPr lang="ru-RU" sz="1800" dirty="0">
                <a:solidFill>
                  <a:srgbClr val="0070C0"/>
                </a:solidFill>
                <a:latin typeface="Times New Roman" panose="02020603050405020304" pitchFamily="18" charset="0"/>
                <a:cs typeface="Times New Roman" panose="02020603050405020304" pitchFamily="18" charset="0"/>
              </a:rPr>
              <a:t> –  редкая врожденная аномалия соединительной ткани с повышенной эластичностью и растяжимостью кожи («резиновая» кожа) при одновременной ее тонкости, хрупкости и бархатистости, повышенной подвижностью суставов с легким возникновением вывихов, плохим заживлением ран (образование </a:t>
            </a:r>
            <a:r>
              <a:rPr lang="ru-RU" sz="1800" dirty="0" err="1">
                <a:solidFill>
                  <a:srgbClr val="0070C0"/>
                </a:solidFill>
                <a:latin typeface="Times New Roman" panose="02020603050405020304" pitchFamily="18" charset="0"/>
                <a:cs typeface="Times New Roman" panose="02020603050405020304" pitchFamily="18" charset="0"/>
              </a:rPr>
              <a:t>кальцинатов</a:t>
            </a:r>
            <a:r>
              <a:rPr lang="ru-RU" sz="1800" dirty="0">
                <a:solidFill>
                  <a:srgbClr val="0070C0"/>
                </a:solidFill>
                <a:latin typeface="Times New Roman" panose="02020603050405020304" pitchFamily="18" charset="0"/>
                <a:cs typeface="Times New Roman" panose="02020603050405020304" pitchFamily="18" charset="0"/>
              </a:rPr>
              <a:t> на месте травм) и появлением синяков и гематом при незначительной травме кожи. </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При данном заболевании  возможны и другие врожденные аномалии, особенно костные и глазные. </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Кровотечения при синдроме </a:t>
            </a:r>
            <a:r>
              <a:rPr lang="ru-RU" sz="1800" dirty="0" err="1">
                <a:solidFill>
                  <a:srgbClr val="0070C0"/>
                </a:solidFill>
                <a:latin typeface="Times New Roman" panose="02020603050405020304" pitchFamily="18" charset="0"/>
                <a:cs typeface="Times New Roman" panose="02020603050405020304" pitchFamily="18" charset="0"/>
              </a:rPr>
              <a:t>Элерса</a:t>
            </a:r>
            <a:r>
              <a:rPr lang="ru-RU" sz="1800" dirty="0">
                <a:solidFill>
                  <a:srgbClr val="0070C0"/>
                </a:solidFill>
                <a:latin typeface="Times New Roman" panose="02020603050405020304" pitchFamily="18" charset="0"/>
                <a:cs typeface="Times New Roman" panose="02020603050405020304" pitchFamily="18" charset="0"/>
              </a:rPr>
              <a:t> – </a:t>
            </a:r>
            <a:r>
              <a:rPr lang="ru-RU" sz="1800" dirty="0" err="1">
                <a:solidFill>
                  <a:srgbClr val="0070C0"/>
                </a:solidFill>
                <a:latin typeface="Times New Roman" panose="02020603050405020304" pitchFamily="18" charset="0"/>
                <a:cs typeface="Times New Roman" panose="02020603050405020304" pitchFamily="18" charset="0"/>
              </a:rPr>
              <a:t>Данлоса</a:t>
            </a:r>
            <a:r>
              <a:rPr lang="ru-RU" sz="1800" dirty="0">
                <a:solidFill>
                  <a:srgbClr val="0070C0"/>
                </a:solidFill>
                <a:latin typeface="Times New Roman" panose="02020603050405020304" pitchFamily="18" charset="0"/>
                <a:cs typeface="Times New Roman" panose="02020603050405020304" pitchFamily="18" charset="0"/>
              </a:rPr>
              <a:t> обусловлены как изменениями химического состава и физических свойств соединительной ткани, так и патологией и дисфункцией тромбоцитов. </a:t>
            </a:r>
          </a:p>
          <a:p>
            <a:pPr marL="0" indent="0">
              <a:buNone/>
            </a:pPr>
            <a:r>
              <a:rPr lang="ru-RU" sz="1800" dirty="0">
                <a:solidFill>
                  <a:srgbClr val="0070C0"/>
                </a:solidFill>
                <a:latin typeface="Times New Roman" panose="02020603050405020304" pitchFamily="18" charset="0"/>
                <a:cs typeface="Times New Roman" panose="02020603050405020304" pitchFamily="18" charset="0"/>
              </a:rPr>
              <a:t>В соединительной ткани снижено содержание коллагена и коллагеновых волокон, изменены их свойства. Неполноценность самих тромбоцитов характеризуется нарушением «реакции освобождения». Важным также является снижение доступности фактора 3 тромбоцитов. </a:t>
            </a:r>
          </a:p>
          <a:p>
            <a:pPr marL="0" indent="0">
              <a:buNone/>
            </a:pPr>
            <a:r>
              <a:rPr lang="ru-RU" sz="1800" dirty="0" smtClean="0">
                <a:solidFill>
                  <a:srgbClr val="0070C0"/>
                </a:solidFill>
                <a:latin typeface="Times New Roman" panose="02020603050405020304" pitchFamily="18" charset="0"/>
                <a:cs typeface="Times New Roman" panose="02020603050405020304" pitchFamily="18" charset="0"/>
              </a:rPr>
              <a:t>кровоточивость </a:t>
            </a:r>
            <a:r>
              <a:rPr lang="ru-RU" sz="1800" dirty="0">
                <a:solidFill>
                  <a:srgbClr val="0070C0"/>
                </a:solidFill>
                <a:latin typeface="Times New Roman" panose="02020603050405020304" pitchFamily="18" charset="0"/>
                <a:cs typeface="Times New Roman" panose="02020603050405020304" pitchFamily="18" charset="0"/>
              </a:rPr>
              <a:t>при синдроме </a:t>
            </a:r>
            <a:r>
              <a:rPr lang="ru-RU" sz="1800" dirty="0" err="1">
                <a:solidFill>
                  <a:srgbClr val="0070C0"/>
                </a:solidFill>
                <a:latin typeface="Times New Roman" panose="02020603050405020304" pitchFamily="18" charset="0"/>
                <a:cs typeface="Times New Roman" panose="02020603050405020304" pitchFamily="18" charset="0"/>
              </a:rPr>
              <a:t>Элерса</a:t>
            </a:r>
            <a:r>
              <a:rPr lang="ru-RU" sz="1800" dirty="0">
                <a:solidFill>
                  <a:srgbClr val="0070C0"/>
                </a:solidFill>
                <a:latin typeface="Times New Roman" panose="02020603050405020304" pitchFamily="18" charset="0"/>
                <a:cs typeface="Times New Roman" panose="02020603050405020304" pitchFamily="18" charset="0"/>
              </a:rPr>
              <a:t> – </a:t>
            </a:r>
            <a:r>
              <a:rPr lang="ru-RU" sz="1800" dirty="0" err="1">
                <a:solidFill>
                  <a:srgbClr val="0070C0"/>
                </a:solidFill>
                <a:latin typeface="Times New Roman" panose="02020603050405020304" pitchFamily="18" charset="0"/>
                <a:cs typeface="Times New Roman" panose="02020603050405020304" pitchFamily="18" charset="0"/>
              </a:rPr>
              <a:t>Данлоса</a:t>
            </a:r>
            <a:r>
              <a:rPr lang="ru-RU" sz="1800" dirty="0">
                <a:solidFill>
                  <a:srgbClr val="0070C0"/>
                </a:solidFill>
                <a:latin typeface="Times New Roman" panose="02020603050405020304" pitchFamily="18" charset="0"/>
                <a:cs typeface="Times New Roman" panose="02020603050405020304" pitchFamily="18" charset="0"/>
              </a:rPr>
              <a:t> выражена сравнительно </a:t>
            </a:r>
            <a:r>
              <a:rPr lang="ru-RU" sz="1800" dirty="0" smtClean="0">
                <a:solidFill>
                  <a:srgbClr val="0070C0"/>
                </a:solidFill>
                <a:latin typeface="Times New Roman" panose="02020603050405020304" pitchFamily="18" charset="0"/>
                <a:cs typeface="Times New Roman" panose="02020603050405020304" pitchFamily="18" charset="0"/>
              </a:rPr>
              <a:t>слабо, </a:t>
            </a:r>
            <a:r>
              <a:rPr lang="ru-RU" sz="1800" dirty="0">
                <a:solidFill>
                  <a:srgbClr val="0070C0"/>
                </a:solidFill>
                <a:latin typeface="Times New Roman" panose="02020603050405020304" pitchFamily="18" charset="0"/>
                <a:cs typeface="Times New Roman" panose="02020603050405020304" pitchFamily="18" charset="0"/>
              </a:rPr>
              <a:t>и </a:t>
            </a:r>
            <a:r>
              <a:rPr lang="ru-RU" sz="1800" dirty="0" smtClean="0">
                <a:solidFill>
                  <a:srgbClr val="0070C0"/>
                </a:solidFill>
                <a:latin typeface="Times New Roman" panose="02020603050405020304" pitchFamily="18" charset="0"/>
                <a:cs typeface="Times New Roman" panose="02020603050405020304" pitchFamily="18" charset="0"/>
              </a:rPr>
              <a:t>обычно, не </a:t>
            </a:r>
            <a:r>
              <a:rPr lang="ru-RU" sz="1800" dirty="0">
                <a:solidFill>
                  <a:srgbClr val="0070C0"/>
                </a:solidFill>
                <a:latin typeface="Times New Roman" panose="02020603050405020304" pitchFamily="18" charset="0"/>
                <a:cs typeface="Times New Roman" panose="02020603050405020304" pitchFamily="18" charset="0"/>
              </a:rPr>
              <a:t>требует специального лечения. </a:t>
            </a:r>
          </a:p>
          <a:p>
            <a:pPr marL="0" indent="0">
              <a:buNone/>
            </a:pPr>
            <a:endParaRPr lang="ru-RU" sz="1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60504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Классификация геморрагических заболеваний</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lstStyle/>
          <a:p>
            <a:pPr marL="514350" indent="-514350" algn="ctr">
              <a:buNone/>
            </a:pPr>
            <a:endParaRPr lang="ru-RU" sz="2400" dirty="0" smtClean="0"/>
          </a:p>
          <a:p>
            <a:pPr marL="514350" indent="-514350">
              <a:buNone/>
            </a:pPr>
            <a:endParaRPr lang="ru-RU" sz="2400" dirty="0" smtClean="0"/>
          </a:p>
          <a:p>
            <a:pPr>
              <a:buNone/>
            </a:pPr>
            <a:r>
              <a:rPr lang="ru-RU" sz="2400" dirty="0" smtClean="0"/>
              <a:t>    </a:t>
            </a:r>
          </a:p>
        </p:txBody>
      </p:sp>
      <p:sp>
        <p:nvSpPr>
          <p:cNvPr id="4" name="Прямоугольник 3"/>
          <p:cNvSpPr/>
          <p:nvPr/>
        </p:nvSpPr>
        <p:spPr>
          <a:xfrm>
            <a:off x="857224" y="1928802"/>
            <a:ext cx="7500990" cy="4093428"/>
          </a:xfrm>
          <a:prstGeom prst="rect">
            <a:avLst/>
          </a:prstGeom>
        </p:spPr>
        <p:txBody>
          <a:bodyPr wrap="square">
            <a:spAutoFit/>
          </a:bodyPr>
          <a:lstStyle/>
          <a:p>
            <a:pPr marL="514350" indent="-514350" algn="ctr">
              <a:buNone/>
            </a:pPr>
            <a:endParaRPr lang="ru-RU" sz="2000" dirty="0" smtClean="0">
              <a:solidFill>
                <a:schemeClr val="accent2"/>
              </a:solidFill>
              <a:latin typeface="Times New Roman" pitchFamily="18" charset="0"/>
              <a:cs typeface="Times New Roman" pitchFamily="18" charset="0"/>
            </a:endParaRPr>
          </a:p>
          <a:p>
            <a:pPr marL="514350" indent="-514350" algn="ctr">
              <a:buNone/>
            </a:pPr>
            <a:endParaRPr lang="ru-RU" sz="2000" dirty="0" smtClean="0">
              <a:solidFill>
                <a:schemeClr val="accent2"/>
              </a:solidFill>
              <a:latin typeface="Times New Roman" pitchFamily="18" charset="0"/>
              <a:cs typeface="Times New Roman" pitchFamily="18" charset="0"/>
            </a:endParaRPr>
          </a:p>
          <a:p>
            <a:pPr marL="514350" indent="-514350" algn="ctr">
              <a:buNone/>
            </a:pPr>
            <a:endParaRPr lang="ru-RU" sz="2000" dirty="0" smtClean="0">
              <a:solidFill>
                <a:schemeClr val="accent2"/>
              </a:solidFill>
              <a:latin typeface="Times New Roman" pitchFamily="18" charset="0"/>
              <a:cs typeface="Times New Roman" pitchFamily="18" charset="0"/>
            </a:endParaRPr>
          </a:p>
          <a:p>
            <a:pPr marL="514350" indent="-514350" algn="ctr">
              <a:buNone/>
            </a:pPr>
            <a:endParaRPr lang="ru-RU" sz="2000" dirty="0" smtClean="0">
              <a:solidFill>
                <a:schemeClr val="accent2"/>
              </a:solidFill>
              <a:latin typeface="Times New Roman" pitchFamily="18" charset="0"/>
              <a:cs typeface="Times New Roman" pitchFamily="18" charset="0"/>
            </a:endParaRPr>
          </a:p>
          <a:p>
            <a:pPr marL="514350" indent="-514350" algn="ctr">
              <a:buNone/>
            </a:pPr>
            <a:endParaRPr lang="ru-RU" sz="2000" dirty="0" smtClean="0">
              <a:solidFill>
                <a:schemeClr val="accent2"/>
              </a:solidFill>
              <a:latin typeface="Times New Roman" pitchFamily="18" charset="0"/>
              <a:cs typeface="Times New Roman" pitchFamily="18" charset="0"/>
            </a:endParaRPr>
          </a:p>
          <a:p>
            <a:pPr marL="514350" indent="-514350" algn="ctr">
              <a:buNone/>
            </a:pPr>
            <a:endParaRPr lang="ru-RU" sz="2000" dirty="0" smtClean="0">
              <a:solidFill>
                <a:schemeClr val="accent2"/>
              </a:solidFill>
              <a:latin typeface="Times New Roman" pitchFamily="18" charset="0"/>
              <a:cs typeface="Times New Roman" pitchFamily="18" charset="0"/>
            </a:endParaRPr>
          </a:p>
          <a:p>
            <a:pPr marL="514350" indent="-514350" algn="ctr">
              <a:buNone/>
            </a:pPr>
            <a:endParaRPr lang="ru-RU" sz="2000" dirty="0" smtClean="0">
              <a:solidFill>
                <a:schemeClr val="accent2"/>
              </a:solidFill>
              <a:latin typeface="Times New Roman" pitchFamily="18" charset="0"/>
              <a:cs typeface="Times New Roman" pitchFamily="18" charset="0"/>
            </a:endParaRPr>
          </a:p>
          <a:p>
            <a:pPr marL="514350" indent="-514350" algn="ctr">
              <a:buNone/>
            </a:pPr>
            <a:r>
              <a:rPr lang="en-US" sz="2000" dirty="0" smtClean="0">
                <a:solidFill>
                  <a:srgbClr val="0070C0"/>
                </a:solidFill>
                <a:latin typeface="Times New Roman" pitchFamily="18" charset="0"/>
                <a:cs typeface="Times New Roman" pitchFamily="18" charset="0"/>
              </a:rPr>
              <a:t>III. </a:t>
            </a:r>
            <a:r>
              <a:rPr lang="ru-RU" sz="2000" dirty="0" smtClean="0">
                <a:solidFill>
                  <a:srgbClr val="0070C0"/>
                </a:solidFill>
                <a:latin typeface="Times New Roman" pitchFamily="18" charset="0"/>
                <a:cs typeface="Times New Roman" pitchFamily="18" charset="0"/>
              </a:rPr>
              <a:t>Обусловленные дефектом нарушением </a:t>
            </a:r>
            <a:r>
              <a:rPr lang="ru-RU" sz="2000" b="1" dirty="0" smtClean="0">
                <a:solidFill>
                  <a:srgbClr val="0070C0"/>
                </a:solidFill>
                <a:latin typeface="Times New Roman" pitchFamily="18" charset="0"/>
                <a:cs typeface="Times New Roman" pitchFamily="18" charset="0"/>
              </a:rPr>
              <a:t>сосудистой стенки</a:t>
            </a:r>
          </a:p>
          <a:p>
            <a:pPr marL="514350" indent="-514350">
              <a:buNone/>
            </a:pP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б-нь</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Рандю-Ослера-Вебера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гемангиомы</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васкулиты</a:t>
            </a:r>
            <a:r>
              <a:rPr lang="ru-RU" sz="2000" dirty="0" smtClean="0">
                <a:solidFill>
                  <a:srgbClr val="0070C0"/>
                </a:solidFill>
                <a:latin typeface="Times New Roman" pitchFamily="18" charset="0"/>
                <a:cs typeface="Times New Roman" pitchFamily="18" charset="0"/>
              </a:rPr>
              <a:t>, узловатая эритема, </a:t>
            </a:r>
            <a:r>
              <a:rPr lang="ru-RU" sz="2000" dirty="0" err="1" smtClean="0">
                <a:solidFill>
                  <a:srgbClr val="0070C0"/>
                </a:solidFill>
                <a:latin typeface="Times New Roman" pitchFamily="18" charset="0"/>
                <a:cs typeface="Times New Roman" pitchFamily="18" charset="0"/>
              </a:rPr>
              <a:t>б-нь</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Шамберга</a:t>
            </a:r>
            <a:r>
              <a:rPr lang="ru-RU" sz="2000" dirty="0" smtClean="0">
                <a:solidFill>
                  <a:srgbClr val="0070C0"/>
                </a:solidFill>
                <a:latin typeface="Times New Roman" pitchFamily="18" charset="0"/>
                <a:cs typeface="Times New Roman" pitchFamily="18" charset="0"/>
              </a:rPr>
              <a:t>)</a:t>
            </a:r>
          </a:p>
          <a:p>
            <a:pPr marL="514350" indent="-514350" algn="ctr">
              <a:buNone/>
            </a:pPr>
            <a:endParaRPr lang="ru-RU" sz="2000" dirty="0" smtClean="0">
              <a:solidFill>
                <a:srgbClr val="0070C0"/>
              </a:solidFill>
              <a:latin typeface="Times New Roman" pitchFamily="18" charset="0"/>
              <a:cs typeface="Times New Roman" pitchFamily="18" charset="0"/>
            </a:endParaRPr>
          </a:p>
          <a:p>
            <a:pPr marL="514350" indent="-514350" algn="ctr">
              <a:buNone/>
            </a:pPr>
            <a:r>
              <a:rPr lang="en-US" sz="2000" dirty="0" smtClean="0">
                <a:solidFill>
                  <a:srgbClr val="0070C0"/>
                </a:solidFill>
                <a:latin typeface="Times New Roman" pitchFamily="18" charset="0"/>
                <a:cs typeface="Times New Roman" pitchFamily="18" charset="0"/>
              </a:rPr>
              <a:t>IV. </a:t>
            </a:r>
            <a:r>
              <a:rPr lang="ru-RU" sz="2000" dirty="0" smtClean="0">
                <a:solidFill>
                  <a:srgbClr val="0070C0"/>
                </a:solidFill>
                <a:latin typeface="Times New Roman" pitchFamily="18" charset="0"/>
                <a:cs typeface="Times New Roman" pitchFamily="18" charset="0"/>
              </a:rPr>
              <a:t>Обусловленные </a:t>
            </a:r>
            <a:r>
              <a:rPr lang="ru-RU" sz="2000" b="1" dirty="0" smtClean="0">
                <a:solidFill>
                  <a:srgbClr val="0070C0"/>
                </a:solidFill>
                <a:latin typeface="Times New Roman" pitchFamily="18" charset="0"/>
                <a:cs typeface="Times New Roman" pitchFamily="18" charset="0"/>
              </a:rPr>
              <a:t>избыточным </a:t>
            </a:r>
            <a:r>
              <a:rPr lang="ru-RU" sz="2000" b="1" dirty="0" err="1" smtClean="0">
                <a:solidFill>
                  <a:srgbClr val="0070C0"/>
                </a:solidFill>
                <a:latin typeface="Times New Roman" pitchFamily="18" charset="0"/>
                <a:cs typeface="Times New Roman" pitchFamily="18" charset="0"/>
              </a:rPr>
              <a:t>фибринолизом</a:t>
            </a:r>
            <a:r>
              <a:rPr lang="ru-RU" sz="2000" b="1" dirty="0" smtClean="0">
                <a:solidFill>
                  <a:srgbClr val="0070C0"/>
                </a:solidFill>
                <a:latin typeface="Times New Roman" pitchFamily="18" charset="0"/>
                <a:cs typeface="Times New Roman" pitchFamily="18" charset="0"/>
              </a:rPr>
              <a:t> </a:t>
            </a:r>
            <a:r>
              <a:rPr lang="ru-RU" sz="2000" dirty="0" smtClean="0">
                <a:solidFill>
                  <a:srgbClr val="0070C0"/>
                </a:solidFill>
                <a:latin typeface="Times New Roman" pitchFamily="18" charset="0"/>
                <a:cs typeface="Times New Roman" pitchFamily="18" charset="0"/>
              </a:rPr>
              <a:t>эндогенным (первичным, вторичным), экзогенным</a:t>
            </a:r>
          </a:p>
        </p:txBody>
      </p:sp>
      <p:sp>
        <p:nvSpPr>
          <p:cNvPr id="5" name="Прямоугольник 4"/>
          <p:cNvSpPr/>
          <p:nvPr/>
        </p:nvSpPr>
        <p:spPr>
          <a:xfrm>
            <a:off x="928662" y="1928802"/>
            <a:ext cx="7286676" cy="1631216"/>
          </a:xfrm>
          <a:prstGeom prst="rect">
            <a:avLst/>
          </a:prstGeom>
        </p:spPr>
        <p:txBody>
          <a:bodyPr wrap="square">
            <a:spAutoFit/>
          </a:bodyPr>
          <a:lstStyle/>
          <a:p>
            <a:pPr marL="514350" indent="-514350" algn="ctr">
              <a:buNone/>
            </a:pPr>
            <a:r>
              <a:rPr lang="en-US" sz="2000" dirty="0" smtClean="0">
                <a:solidFill>
                  <a:schemeClr val="accent2"/>
                </a:solidFill>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II. </a:t>
            </a:r>
            <a:r>
              <a:rPr lang="ru-RU" sz="2000" dirty="0" smtClean="0">
                <a:solidFill>
                  <a:srgbClr val="0070C0"/>
                </a:solidFill>
                <a:latin typeface="Times New Roman" pitchFamily="18" charset="0"/>
                <a:cs typeface="Times New Roman" pitchFamily="18" charset="0"/>
              </a:rPr>
              <a:t>Обусловленные дефектом </a:t>
            </a:r>
            <a:r>
              <a:rPr lang="ru-RU" sz="2000" b="1" dirty="0" err="1" smtClean="0">
                <a:solidFill>
                  <a:srgbClr val="0070C0"/>
                </a:solidFill>
                <a:latin typeface="Times New Roman" pitchFamily="18" charset="0"/>
                <a:cs typeface="Times New Roman" pitchFamily="18" charset="0"/>
              </a:rPr>
              <a:t>прокоагулянтов</a:t>
            </a:r>
            <a:r>
              <a:rPr lang="ru-RU" sz="2000" b="1" dirty="0" smtClean="0">
                <a:solidFill>
                  <a:srgbClr val="0070C0"/>
                </a:solidFill>
                <a:latin typeface="Times New Roman" pitchFamily="18" charset="0"/>
                <a:cs typeface="Times New Roman" pitchFamily="18" charset="0"/>
              </a:rPr>
              <a:t> (гемофилии</a:t>
            </a:r>
            <a:r>
              <a:rPr lang="ru-RU" sz="2000" dirty="0" smtClean="0">
                <a:solidFill>
                  <a:srgbClr val="0070C0"/>
                </a:solidFill>
                <a:latin typeface="Times New Roman" pitchFamily="18" charset="0"/>
                <a:cs typeface="Times New Roman" pitchFamily="18" charset="0"/>
              </a:rPr>
              <a:t>) в результате</a:t>
            </a:r>
          </a:p>
          <a:p>
            <a:pPr marL="514350" indent="-514350">
              <a:buNone/>
            </a:pPr>
            <a:r>
              <a:rPr lang="ru-RU" sz="2000" dirty="0" smtClean="0">
                <a:latin typeface="Times New Roman" pitchFamily="18" charset="0"/>
                <a:cs typeface="Times New Roman" pitchFamily="18" charset="0"/>
              </a:rPr>
              <a:t>-</a:t>
            </a:r>
            <a:r>
              <a:rPr lang="ru-RU" sz="2000" dirty="0" smtClean="0">
                <a:solidFill>
                  <a:srgbClr val="0070C0"/>
                </a:solidFill>
                <a:latin typeface="Times New Roman" pitchFamily="18" charset="0"/>
                <a:cs typeface="Times New Roman" pitchFamily="18" charset="0"/>
              </a:rPr>
              <a:t>недостаточного количества фактора</a:t>
            </a:r>
          </a:p>
          <a:p>
            <a:pPr marL="514350" indent="-514350">
              <a:buNone/>
            </a:pPr>
            <a:r>
              <a:rPr lang="ru-RU" sz="2000" dirty="0" smtClean="0">
                <a:solidFill>
                  <a:srgbClr val="0070C0"/>
                </a:solidFill>
                <a:latin typeface="Times New Roman" pitchFamily="18" charset="0"/>
                <a:cs typeface="Times New Roman" pitchFamily="18" charset="0"/>
              </a:rPr>
              <a:t>-недостаточной активности факторов</a:t>
            </a:r>
          </a:p>
          <a:p>
            <a:pPr marL="514350" indent="-514350">
              <a:buNone/>
            </a:pPr>
            <a:r>
              <a:rPr lang="ru-RU" sz="2000" dirty="0" smtClean="0">
                <a:solidFill>
                  <a:srgbClr val="0070C0"/>
                </a:solidFill>
                <a:latin typeface="Times New Roman" pitchFamily="18" charset="0"/>
                <a:cs typeface="Times New Roman" pitchFamily="18" charset="0"/>
              </a:rPr>
              <a:t>-наличия ингибиторов отдельных </a:t>
            </a:r>
            <a:r>
              <a:rPr lang="ru-RU" sz="2000" dirty="0" err="1" smtClean="0">
                <a:solidFill>
                  <a:srgbClr val="0070C0"/>
                </a:solidFill>
                <a:latin typeface="Times New Roman" pitchFamily="18" charset="0"/>
                <a:cs typeface="Times New Roman" pitchFamily="18" charset="0"/>
              </a:rPr>
              <a:t>прокоагулянтов</a:t>
            </a:r>
            <a:endParaRPr lang="ru-RU" sz="20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786630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ne\Desktop\ehlers-danlos-syndrome[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47" y="52724"/>
            <a:ext cx="5638800" cy="3403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ne\Desktop\sindrom-elersa-danlosa[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9624" y="3525302"/>
            <a:ext cx="3312368" cy="336739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one\Desktop\105043824_large_Vozmozhnosti_cheloveka3[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645024"/>
            <a:ext cx="5220072" cy="3212976"/>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www.skinatlas.com/eds8.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44994" y="325774"/>
            <a:ext cx="3285077" cy="30312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73853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FF0000"/>
                </a:solidFill>
                <a:latin typeface="Times New Roman" pitchFamily="18" charset="0"/>
                <a:cs typeface="Times New Roman" pitchFamily="18" charset="0"/>
              </a:rPr>
              <a:t>Выводы</a:t>
            </a:r>
            <a:endParaRPr lang="ru-RU" sz="3200" b="1" dirty="0">
              <a:solidFill>
                <a:srgbClr val="FF0000"/>
              </a:solidFill>
            </a:endParaRPr>
          </a:p>
        </p:txBody>
      </p:sp>
      <p:sp>
        <p:nvSpPr>
          <p:cNvPr id="3" name="Содержимое 2"/>
          <p:cNvSpPr>
            <a:spLocks noGrp="1"/>
          </p:cNvSpPr>
          <p:nvPr>
            <p:ph idx="1"/>
          </p:nvPr>
        </p:nvSpPr>
        <p:spPr>
          <a:xfrm>
            <a:off x="642910" y="1714488"/>
            <a:ext cx="7772400" cy="4114800"/>
          </a:xfrm>
        </p:spPr>
        <p:txBody>
          <a:bodyPr>
            <a:normAutofit/>
          </a:bodyPr>
          <a:lstStyle/>
          <a:p>
            <a:pPr eaLnBrk="1" hangingPunct="1">
              <a:buClr>
                <a:schemeClr val="tx1"/>
              </a:buClr>
            </a:pPr>
            <a:r>
              <a:rPr lang="ru-RU" sz="2400" dirty="0" smtClean="0">
                <a:solidFill>
                  <a:srgbClr val="0070C0"/>
                </a:solidFill>
                <a:latin typeface="Times New Roman" pitchFamily="18" charset="0"/>
                <a:cs typeface="Times New Roman" pitchFamily="18" charset="0"/>
              </a:rPr>
              <a:t>Нарушения гемостаза занимают особое место среди патологических состояний детского возраста в связи с высокой опасностью геморрагического синдрома</a:t>
            </a:r>
          </a:p>
          <a:p>
            <a:pPr eaLnBrk="1" hangingPunct="1">
              <a:buClr>
                <a:schemeClr val="tx1"/>
              </a:buClr>
            </a:pPr>
            <a:r>
              <a:rPr lang="ru-RU" sz="2400" dirty="0" smtClean="0">
                <a:solidFill>
                  <a:srgbClr val="0070C0"/>
                </a:solidFill>
                <a:latin typeface="Times New Roman" pitchFamily="18" charset="0"/>
                <a:cs typeface="Times New Roman" pitchFamily="18" charset="0"/>
              </a:rPr>
              <a:t>Геморрагические проявления - существенное звено в патогенезе многих патологических процессов</a:t>
            </a:r>
          </a:p>
          <a:p>
            <a:pPr eaLnBrk="1" hangingPunct="1">
              <a:buClr>
                <a:schemeClr val="tx1"/>
              </a:buClr>
            </a:pPr>
            <a:r>
              <a:rPr lang="ru-RU" sz="2400" dirty="0" smtClean="0">
                <a:solidFill>
                  <a:srgbClr val="0070C0"/>
                </a:solidFill>
                <a:latin typeface="Times New Roman" pitchFamily="18" charset="0"/>
                <a:cs typeface="Times New Roman" pitchFamily="18" charset="0"/>
              </a:rPr>
              <a:t>Необходимо полно и своевременно проводить дифференциальный  диагноз геморрагических состояний с целью своевременности назначения адекватной терапии</a:t>
            </a:r>
          </a:p>
          <a:p>
            <a:pPr eaLnBrk="1" hangingPunct="1">
              <a:buClr>
                <a:schemeClr val="tx1"/>
              </a:buClr>
            </a:pPr>
            <a:endParaRPr lang="ru-RU"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7667547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eaLnBrk="1" hangingPunct="1"/>
            <a:r>
              <a:rPr lang="ru-RU" sz="3600" b="1" dirty="0" smtClean="0">
                <a:solidFill>
                  <a:srgbClr val="FF0000"/>
                </a:solidFill>
                <a:latin typeface="Times New Roman" pitchFamily="18" charset="0"/>
                <a:cs typeface="Times New Roman" pitchFamily="18" charset="0"/>
              </a:rPr>
              <a:t>Список рекомендуемой литературы</a:t>
            </a:r>
          </a:p>
        </p:txBody>
      </p:sp>
      <p:sp>
        <p:nvSpPr>
          <p:cNvPr id="113667" name="Rectangle 3"/>
          <p:cNvSpPr>
            <a:spLocks noGrp="1" noChangeArrowheads="1"/>
          </p:cNvSpPr>
          <p:nvPr>
            <p:ph type="body" idx="1"/>
          </p:nvPr>
        </p:nvSpPr>
        <p:spPr>
          <a:xfrm>
            <a:off x="539552" y="1988840"/>
            <a:ext cx="8415338" cy="4114800"/>
          </a:xfrm>
        </p:spPr>
        <p:txBody>
          <a:bodyPr>
            <a:normAutofit/>
          </a:bodyPr>
          <a:lstStyle/>
          <a:p>
            <a:pPr eaLnBrk="1" hangingPunct="1">
              <a:lnSpc>
                <a:spcPct val="80000"/>
              </a:lnSpc>
            </a:pPr>
            <a:r>
              <a:rPr lang="ru-RU" sz="2400" dirty="0" err="1" smtClean="0">
                <a:solidFill>
                  <a:srgbClr val="0070C0"/>
                </a:solidFill>
                <a:latin typeface="Times New Roman" panose="02020603050405020304" pitchFamily="18" charset="0"/>
                <a:cs typeface="Times New Roman" panose="02020603050405020304" pitchFamily="18" charset="0"/>
              </a:rPr>
              <a:t>Запруднов</a:t>
            </a:r>
            <a:r>
              <a:rPr lang="ru-RU" sz="2400" dirty="0" smtClean="0">
                <a:solidFill>
                  <a:srgbClr val="0070C0"/>
                </a:solidFill>
                <a:latin typeface="Times New Roman" panose="02020603050405020304" pitchFamily="18" charset="0"/>
                <a:cs typeface="Times New Roman" panose="02020603050405020304" pitchFamily="18" charset="0"/>
              </a:rPr>
              <a:t> А.М., Григорьев К.И., Харитонова Л.А. Детские болезни: </a:t>
            </a:r>
            <a:r>
              <a:rPr lang="ru-RU" sz="2400" dirty="0" err="1" smtClean="0">
                <a:solidFill>
                  <a:srgbClr val="0070C0"/>
                </a:solidFill>
                <a:latin typeface="Times New Roman" panose="02020603050405020304" pitchFamily="18" charset="0"/>
                <a:cs typeface="Times New Roman" panose="02020603050405020304" pitchFamily="18" charset="0"/>
              </a:rPr>
              <a:t>учебн</a:t>
            </a:r>
            <a:r>
              <a:rPr lang="ru-RU" sz="2400" dirty="0" smtClean="0">
                <a:solidFill>
                  <a:srgbClr val="0070C0"/>
                </a:solidFill>
                <a:latin typeface="Times New Roman" panose="02020603050405020304" pitchFamily="18" charset="0"/>
                <a:cs typeface="Times New Roman" panose="02020603050405020304" pitchFamily="18" charset="0"/>
              </a:rPr>
              <a:t>.: В 2 т. – М.: ГЭОТАР-МЕД, 2004. Т.1 – 688 с.: ил.</a:t>
            </a:r>
          </a:p>
          <a:p>
            <a:pPr eaLnBrk="1" hangingPunct="1">
              <a:lnSpc>
                <a:spcPct val="80000"/>
              </a:lnSpc>
            </a:pPr>
            <a:r>
              <a:rPr lang="ru-RU" sz="2400" dirty="0" smtClean="0">
                <a:solidFill>
                  <a:srgbClr val="0070C0"/>
                </a:solidFill>
                <a:latin typeface="Times New Roman" panose="02020603050405020304" pitchFamily="18" charset="0"/>
                <a:cs typeface="Times New Roman" panose="02020603050405020304" pitchFamily="18" charset="0"/>
              </a:rPr>
              <a:t>Детские болезни: учебник / под ред. А.А.Баранова. – 2-е изд., </a:t>
            </a:r>
            <a:r>
              <a:rPr lang="ru-RU" sz="2400" dirty="0" err="1" smtClean="0">
                <a:solidFill>
                  <a:srgbClr val="0070C0"/>
                </a:solidFill>
                <a:latin typeface="Times New Roman" panose="02020603050405020304" pitchFamily="18" charset="0"/>
                <a:cs typeface="Times New Roman" panose="02020603050405020304" pitchFamily="18" charset="0"/>
              </a:rPr>
              <a:t>испр</a:t>
            </a:r>
            <a:r>
              <a:rPr lang="ru-RU" sz="2400" dirty="0" smtClean="0">
                <a:solidFill>
                  <a:srgbClr val="0070C0"/>
                </a:solidFill>
                <a:latin typeface="Times New Roman" panose="02020603050405020304" pitchFamily="18" charset="0"/>
                <a:cs typeface="Times New Roman" panose="02020603050405020304" pitchFamily="18" charset="0"/>
              </a:rPr>
              <a:t>. и доп. – М.: </a:t>
            </a:r>
            <a:r>
              <a:rPr lang="ru-RU" sz="2400" dirty="0" err="1" smtClean="0">
                <a:solidFill>
                  <a:srgbClr val="0070C0"/>
                </a:solidFill>
                <a:latin typeface="Times New Roman" panose="02020603050405020304" pitchFamily="18" charset="0"/>
                <a:cs typeface="Times New Roman" panose="02020603050405020304" pitchFamily="18" charset="0"/>
              </a:rPr>
              <a:t>ГЭОТАР-Медиа</a:t>
            </a:r>
            <a:r>
              <a:rPr lang="ru-RU" sz="2400" dirty="0" smtClean="0">
                <a:solidFill>
                  <a:srgbClr val="0070C0"/>
                </a:solidFill>
                <a:latin typeface="Times New Roman" panose="02020603050405020304" pitchFamily="18" charset="0"/>
                <a:cs typeface="Times New Roman" panose="02020603050405020304" pitchFamily="18" charset="0"/>
              </a:rPr>
              <a:t>, 2007. – 1008 с.: ил.</a:t>
            </a:r>
          </a:p>
          <a:p>
            <a:pPr eaLnBrk="1" hangingPunct="1">
              <a:lnSpc>
                <a:spcPct val="80000"/>
              </a:lnSpc>
            </a:pPr>
            <a:r>
              <a:rPr lang="ru-RU" sz="2400" dirty="0" err="1" smtClean="0">
                <a:solidFill>
                  <a:srgbClr val="0070C0"/>
                </a:solidFill>
                <a:latin typeface="Times New Roman" panose="02020603050405020304" pitchFamily="18" charset="0"/>
                <a:cs typeface="Times New Roman" panose="02020603050405020304" pitchFamily="18" charset="0"/>
              </a:rPr>
              <a:t>Шабалов</a:t>
            </a:r>
            <a:r>
              <a:rPr lang="ru-RU" sz="2400" dirty="0" smtClean="0">
                <a:solidFill>
                  <a:srgbClr val="0070C0"/>
                </a:solidFill>
                <a:latin typeface="Times New Roman" panose="02020603050405020304" pitchFamily="18" charset="0"/>
                <a:cs typeface="Times New Roman" panose="02020603050405020304" pitchFamily="18" charset="0"/>
              </a:rPr>
              <a:t> Н.П. Детские болезни. Учебник – СПб., 2002. </a:t>
            </a:r>
          </a:p>
          <a:p>
            <a:pPr eaLnBrk="1" hangingPunct="1">
              <a:lnSpc>
                <a:spcPct val="80000"/>
              </a:lnSpc>
            </a:pPr>
            <a:r>
              <a:rPr lang="ru-RU" sz="2400" dirty="0" smtClean="0">
                <a:solidFill>
                  <a:srgbClr val="0070C0"/>
                </a:solidFill>
                <a:latin typeface="Times New Roman" panose="02020603050405020304" pitchFamily="18" charset="0"/>
                <a:cs typeface="Times New Roman" panose="02020603050405020304" pitchFamily="18" charset="0"/>
              </a:rPr>
              <a:t>Руководство по гематологии: в 3 т. / Под ред. А.И. Воробьева.— 3-е изд., </a:t>
            </a:r>
            <a:r>
              <a:rPr lang="ru-RU" sz="2400" dirty="0" err="1" smtClean="0">
                <a:solidFill>
                  <a:srgbClr val="0070C0"/>
                </a:solidFill>
                <a:latin typeface="Times New Roman" panose="02020603050405020304" pitchFamily="18" charset="0"/>
                <a:cs typeface="Times New Roman" panose="02020603050405020304" pitchFamily="18" charset="0"/>
              </a:rPr>
              <a:t>перераб</a:t>
            </a:r>
            <a:r>
              <a:rPr lang="ru-RU" sz="2400" dirty="0" smtClean="0">
                <a:solidFill>
                  <a:srgbClr val="0070C0"/>
                </a:solidFill>
                <a:latin typeface="Times New Roman" panose="02020603050405020304" pitchFamily="18" charset="0"/>
                <a:cs typeface="Times New Roman" panose="02020603050405020304" pitchFamily="18" charset="0"/>
              </a:rPr>
              <a:t>. и доп.— М.: </a:t>
            </a:r>
            <a:r>
              <a:rPr lang="ru-RU" sz="2400" dirty="0" err="1" smtClean="0">
                <a:solidFill>
                  <a:srgbClr val="0070C0"/>
                </a:solidFill>
                <a:latin typeface="Times New Roman" panose="02020603050405020304" pitchFamily="18" charset="0"/>
                <a:cs typeface="Times New Roman" panose="02020603050405020304" pitchFamily="18" charset="0"/>
              </a:rPr>
              <a:t>Ньюдиамед</a:t>
            </a:r>
            <a:r>
              <a:rPr lang="ru-RU" sz="2400" dirty="0" smtClean="0">
                <a:solidFill>
                  <a:srgbClr val="0070C0"/>
                </a:solidFill>
                <a:latin typeface="Times New Roman" panose="02020603050405020304" pitchFamily="18" charset="0"/>
                <a:cs typeface="Times New Roman" panose="02020603050405020304" pitchFamily="18" charset="0"/>
              </a:rPr>
              <a:t>, 2002—2004.</a:t>
            </a:r>
          </a:p>
          <a:p>
            <a:pPr eaLnBrk="1" hangingPunct="1">
              <a:lnSpc>
                <a:spcPct val="80000"/>
              </a:lnSpc>
            </a:pPr>
            <a:r>
              <a:rPr lang="ru-RU" sz="2400" dirty="0" smtClean="0">
                <a:solidFill>
                  <a:srgbClr val="0070C0"/>
                </a:solidFill>
                <a:latin typeface="Times New Roman" panose="02020603050405020304" pitchFamily="18" charset="0"/>
                <a:cs typeface="Times New Roman" panose="02020603050405020304" pitchFamily="18" charset="0"/>
              </a:rPr>
              <a:t>Практическое руководство по детским болезням / Под ред. В.Ф. </a:t>
            </a:r>
            <a:r>
              <a:rPr lang="ru-RU" sz="2400" dirty="0" err="1" smtClean="0">
                <a:solidFill>
                  <a:srgbClr val="0070C0"/>
                </a:solidFill>
                <a:latin typeface="Times New Roman" panose="02020603050405020304" pitchFamily="18" charset="0"/>
                <a:cs typeface="Times New Roman" panose="02020603050405020304" pitchFamily="18" charset="0"/>
              </a:rPr>
              <a:t>Коколиной</a:t>
            </a:r>
            <a:r>
              <a:rPr lang="ru-RU" sz="2400" dirty="0" smtClean="0">
                <a:solidFill>
                  <a:srgbClr val="0070C0"/>
                </a:solidFill>
                <a:latin typeface="Times New Roman" panose="02020603050405020304" pitchFamily="18" charset="0"/>
                <a:cs typeface="Times New Roman" panose="02020603050405020304" pitchFamily="18" charset="0"/>
              </a:rPr>
              <a:t> и А.Г. Румянцева.- </a:t>
            </a:r>
            <a:r>
              <a:rPr lang="ru-RU" sz="2400" dirty="0" err="1" smtClean="0">
                <a:solidFill>
                  <a:srgbClr val="0070C0"/>
                </a:solidFill>
                <a:latin typeface="Times New Roman" panose="02020603050405020304" pitchFamily="18" charset="0"/>
                <a:cs typeface="Times New Roman" panose="02020603050405020304" pitchFamily="18" charset="0"/>
              </a:rPr>
              <a:t>М.:Медпрактика-М</a:t>
            </a:r>
            <a:r>
              <a:rPr lang="ru-RU" sz="2400" dirty="0" smtClean="0">
                <a:solidFill>
                  <a:srgbClr val="0070C0"/>
                </a:solidFill>
                <a:latin typeface="Times New Roman" panose="02020603050405020304" pitchFamily="18" charset="0"/>
                <a:cs typeface="Times New Roman" panose="02020603050405020304" pitchFamily="18" charset="0"/>
              </a:rPr>
              <a:t>, 2004. Т.4-791 с.</a:t>
            </a:r>
          </a:p>
        </p:txBody>
      </p:sp>
    </p:spTree>
    <p:extLst>
      <p:ext uri="{BB962C8B-B14F-4D97-AF65-F5344CB8AC3E}">
        <p14:creationId xmlns:p14="http://schemas.microsoft.com/office/powerpoint/2010/main" xmlns="" val="39108788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868346"/>
          </a:xfrm>
        </p:spPr>
        <p:txBody>
          <a:bodyPr>
            <a:normAutofit/>
          </a:bodyPr>
          <a:lstStyle/>
          <a:p>
            <a:pPr eaLnBrk="1" hangingPunct="1"/>
            <a:r>
              <a:rPr lang="ru-RU" altLang="ru-RU" sz="2800" b="1" dirty="0" smtClean="0">
                <a:solidFill>
                  <a:srgbClr val="FF0000"/>
                </a:solidFill>
                <a:latin typeface="Times New Roman" panose="02020603050405020304" pitchFamily="18" charset="0"/>
                <a:cs typeface="Times New Roman" panose="02020603050405020304" pitchFamily="18" charset="0"/>
              </a:rPr>
              <a:t>ВОПРОСЫ</a:t>
            </a:r>
            <a:endParaRPr lang="ru-RU" altLang="ru-RU" sz="2800" b="1" dirty="0" smtClean="0">
              <a:solidFill>
                <a:srgbClr val="FF0000"/>
              </a:solidFill>
              <a:latin typeface="Times New Roman" panose="02020603050405020304" pitchFamily="18" charset="0"/>
              <a:cs typeface="Times New Roman" panose="02020603050405020304" pitchFamily="18" charset="0"/>
            </a:endParaRPr>
          </a:p>
        </p:txBody>
      </p:sp>
      <p:sp>
        <p:nvSpPr>
          <p:cNvPr id="65539" name="Rectangle 3"/>
          <p:cNvSpPr>
            <a:spLocks noGrp="1" noChangeArrowheads="1"/>
          </p:cNvSpPr>
          <p:nvPr>
            <p:ph type="body" idx="1"/>
          </p:nvPr>
        </p:nvSpPr>
        <p:spPr>
          <a:xfrm>
            <a:off x="457200" y="1142984"/>
            <a:ext cx="8229600" cy="5214974"/>
          </a:xfrm>
        </p:spPr>
        <p:txBody>
          <a:bodyPr>
            <a:normAutofit fontScale="92500" lnSpcReduction="20000"/>
          </a:bodyPr>
          <a:lstStyle/>
          <a:p>
            <a:pPr marL="609600" indent="-609600" eaLnBrk="1" hangingPunct="1">
              <a:buFontTx/>
              <a:buAutoNum type="arabicPeriod"/>
            </a:pPr>
            <a:r>
              <a:rPr lang="ru-RU" altLang="ru-RU" sz="2800" dirty="0" smtClean="0">
                <a:latin typeface="Times New Roman" panose="02020603050405020304" pitchFamily="18" charset="0"/>
                <a:cs typeface="Times New Roman" panose="02020603050405020304" pitchFamily="18" charset="0"/>
              </a:rPr>
              <a:t>Нижняя граница нормального уровня тромбоцитов ?</a:t>
            </a:r>
          </a:p>
          <a:p>
            <a:pPr marL="609600" indent="-609600" eaLnBrk="1" hangingPunct="1">
              <a:buFontTx/>
              <a:buAutoNum type="arabicPeriod"/>
            </a:pPr>
            <a:r>
              <a:rPr lang="ru-RU" altLang="ru-RU" sz="2800" dirty="0" smtClean="0">
                <a:latin typeface="Times New Roman" panose="02020603050405020304" pitchFamily="18" charset="0"/>
                <a:cs typeface="Times New Roman" panose="02020603050405020304" pitchFamily="18" charset="0"/>
              </a:rPr>
              <a:t>Ниже какого уровня тромбоцитов правомочен диагноз ИТП?</a:t>
            </a:r>
          </a:p>
          <a:p>
            <a:pPr marL="609600" indent="-609600" eaLnBrk="1" hangingPunct="1">
              <a:buFontTx/>
              <a:buAutoNum type="arabicPeriod"/>
            </a:pPr>
            <a:r>
              <a:rPr lang="ru-RU" altLang="ru-RU" sz="2800" dirty="0" smtClean="0">
                <a:latin typeface="Times New Roman" panose="02020603050405020304" pitchFamily="18" charset="0"/>
                <a:cs typeface="Times New Roman" panose="02020603050405020304" pitchFamily="18" charset="0"/>
              </a:rPr>
              <a:t>Какой уровень тромбоцитов является критерием тяжелой тромбоцитопении?</a:t>
            </a:r>
          </a:p>
          <a:p>
            <a:pPr marL="609600" indent="-609600" eaLnBrk="1" hangingPunct="1">
              <a:buFontTx/>
              <a:buAutoNum type="arabicPeriod"/>
            </a:pPr>
            <a:r>
              <a:rPr lang="ru-RU" altLang="ru-RU" sz="2800" dirty="0" smtClean="0">
                <a:latin typeface="Times New Roman" panose="02020603050405020304" pitchFamily="18" charset="0"/>
                <a:cs typeface="Times New Roman" panose="02020603050405020304" pitchFamily="18" charset="0"/>
              </a:rPr>
              <a:t>Какой уровень тромбоцитов является критерием тяжелой ИТП? (вопрос с подвохом </a:t>
            </a:r>
            <a:r>
              <a:rPr lang="ru-RU" altLang="ru-RU" sz="2800" dirty="0" smtClean="0">
                <a:latin typeface="Times New Roman" panose="02020603050405020304" pitchFamily="18" charset="0"/>
                <a:cs typeface="Times New Roman" panose="02020603050405020304" pitchFamily="18" charset="0"/>
                <a:sym typeface="Wingdings" pitchFamily="2" charset="2"/>
              </a:rPr>
              <a:t> </a:t>
            </a:r>
            <a:r>
              <a:rPr lang="ru-RU" altLang="ru-RU" sz="2800" dirty="0" smtClean="0">
                <a:latin typeface="Times New Roman" panose="02020603050405020304" pitchFamily="18" charset="0"/>
                <a:cs typeface="Times New Roman" panose="02020603050405020304" pitchFamily="18" charset="0"/>
              </a:rPr>
              <a:t>)</a:t>
            </a:r>
          </a:p>
          <a:p>
            <a:pPr marL="609600" indent="-609600" eaLnBrk="1" hangingPunct="1">
              <a:buNone/>
            </a:pPr>
            <a:endParaRPr lang="ru-RU" altLang="ru-RU" sz="2800" dirty="0" smtClean="0">
              <a:latin typeface="Times New Roman" panose="02020603050405020304" pitchFamily="18" charset="0"/>
              <a:cs typeface="Times New Roman" panose="02020603050405020304" pitchFamily="18" charset="0"/>
            </a:endParaRPr>
          </a:p>
          <a:p>
            <a:pPr marL="609600" indent="-609600" eaLnBrk="1" hangingPunct="1">
              <a:buNone/>
            </a:pPr>
            <a:r>
              <a:rPr lang="ru-RU" altLang="ru-RU" sz="2800" i="1" dirty="0" smtClean="0">
                <a:latin typeface="Times New Roman" panose="02020603050405020304" pitchFamily="18" charset="0"/>
                <a:cs typeface="Times New Roman" panose="02020603050405020304" pitchFamily="18" charset="0"/>
              </a:rPr>
              <a:t>В ответе вопросы не переписывать, ставим номер вопроса и сразу ответ, например,</a:t>
            </a:r>
          </a:p>
          <a:p>
            <a:pPr marL="609600" indent="-609600" eaLnBrk="1" hangingPunct="1">
              <a:buNone/>
            </a:pPr>
            <a:r>
              <a:rPr lang="ru-RU" altLang="ru-RU" sz="2800" i="1" dirty="0" smtClean="0">
                <a:latin typeface="Times New Roman" panose="02020603050405020304" pitchFamily="18" charset="0"/>
                <a:cs typeface="Times New Roman" panose="02020603050405020304" pitchFamily="18" charset="0"/>
              </a:rPr>
              <a:t>1 – 150 </a:t>
            </a:r>
            <a:r>
              <a:rPr lang="ru-RU" altLang="ru-RU" sz="2800" i="1" dirty="0" err="1" smtClean="0">
                <a:latin typeface="Times New Roman" panose="02020603050405020304" pitchFamily="18" charset="0"/>
                <a:cs typeface="Times New Roman" panose="02020603050405020304" pitchFamily="18" charset="0"/>
              </a:rPr>
              <a:t>тыс</a:t>
            </a:r>
            <a:r>
              <a:rPr lang="ru-RU" altLang="ru-RU" sz="2800" i="1" dirty="0" smtClean="0">
                <a:latin typeface="Times New Roman" panose="02020603050405020304" pitchFamily="18" charset="0"/>
                <a:cs typeface="Times New Roman" panose="02020603050405020304" pitchFamily="18" charset="0"/>
              </a:rPr>
              <a:t>/</a:t>
            </a:r>
            <a:r>
              <a:rPr lang="en-US" altLang="ru-RU" sz="2800" i="1" dirty="0" smtClean="0">
                <a:latin typeface="Times New Roman" panose="02020603050405020304" pitchFamily="18" charset="0"/>
                <a:cs typeface="Times New Roman" panose="02020603050405020304" pitchFamily="18" charset="0"/>
              </a:rPr>
              <a:t> </a:t>
            </a:r>
            <a:r>
              <a:rPr lang="ru-RU" altLang="ru-RU" sz="2800" i="1" dirty="0" smtClean="0">
                <a:latin typeface="Times New Roman" panose="02020603050405020304" pitchFamily="18" charset="0"/>
                <a:cs typeface="Times New Roman" panose="02020603050405020304" pitchFamily="18" charset="0"/>
              </a:rPr>
              <a:t>мкл</a:t>
            </a:r>
          </a:p>
          <a:p>
            <a:pPr marL="609600" indent="-609600" eaLnBrk="1" hangingPunct="1">
              <a:buNone/>
            </a:pPr>
            <a:r>
              <a:rPr lang="ru-RU" altLang="ru-RU" sz="2800" i="1" dirty="0" smtClean="0">
                <a:latin typeface="Times New Roman" panose="02020603050405020304" pitchFamily="18" charset="0"/>
                <a:cs typeface="Times New Roman" panose="02020603050405020304" pitchFamily="18" charset="0"/>
              </a:rPr>
              <a:t>2- не знаю</a:t>
            </a:r>
            <a:r>
              <a:rPr lang="ru-RU" altLang="ru-RU" sz="2800" dirty="0" smtClean="0">
                <a:solidFill>
                  <a:srgbClr val="0070C0"/>
                </a:solidFill>
                <a:latin typeface="Times New Roman" panose="02020603050405020304" pitchFamily="18" charset="0"/>
                <a:cs typeface="Times New Roman" panose="02020603050405020304" pitchFamily="18" charset="0"/>
              </a:rPr>
              <a:t/>
            </a:r>
            <a:br>
              <a:rPr lang="ru-RU" altLang="ru-RU" sz="2800" dirty="0" smtClean="0">
                <a:solidFill>
                  <a:srgbClr val="0070C0"/>
                </a:solidFill>
                <a:latin typeface="Times New Roman" panose="02020603050405020304" pitchFamily="18" charset="0"/>
                <a:cs typeface="Times New Roman" panose="02020603050405020304" pitchFamily="18" charset="0"/>
              </a:rPr>
            </a:br>
            <a:endParaRPr lang="ru-RU" altLang="ru-RU" sz="28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182148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1143000"/>
          </a:xfrm>
        </p:spPr>
        <p:txBody>
          <a:bodyPr/>
          <a:lstStyle/>
          <a:p>
            <a:r>
              <a:rPr lang="ru-RU" b="1" dirty="0" smtClean="0">
                <a:solidFill>
                  <a:srgbClr val="0070C0"/>
                </a:solidFill>
                <a:latin typeface="Times New Roman" panose="02020603050405020304" pitchFamily="18" charset="0"/>
                <a:cs typeface="Times New Roman" panose="02020603050405020304" pitchFamily="18" charset="0"/>
              </a:rPr>
              <a:t>СПАСИБО ЗА ВНИМАНИЕ</a:t>
            </a:r>
            <a:endParaRPr lang="ru-RU"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05732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188913"/>
            <a:ext cx="7772400" cy="576262"/>
          </a:xfrm>
        </p:spPr>
        <p:txBody>
          <a:bodyPr>
            <a:normAutofit fontScale="90000"/>
          </a:bodyPr>
          <a:lstStyle/>
          <a:p>
            <a:r>
              <a:rPr kumimoji="0" lang="ru-RU" sz="3200" b="1" dirty="0" smtClean="0">
                <a:solidFill>
                  <a:srgbClr val="FF0000"/>
                </a:solidFill>
                <a:latin typeface="Times New Roman" pitchFamily="18" charset="0"/>
                <a:cs typeface="Arial" pitchFamily="34" charset="0"/>
              </a:rPr>
              <a:t>Тромбоциты</a:t>
            </a:r>
          </a:p>
        </p:txBody>
      </p:sp>
      <p:sp>
        <p:nvSpPr>
          <p:cNvPr id="6147" name="Rectangle 3"/>
          <p:cNvSpPr>
            <a:spLocks noGrp="1" noChangeArrowheads="1"/>
          </p:cNvSpPr>
          <p:nvPr>
            <p:ph type="body" sz="half" idx="1"/>
          </p:nvPr>
        </p:nvSpPr>
        <p:spPr>
          <a:xfrm>
            <a:off x="357158" y="1169987"/>
            <a:ext cx="4248150" cy="5688013"/>
          </a:xfrm>
        </p:spPr>
        <p:txBody>
          <a:bodyPr/>
          <a:lstStyle/>
          <a:p>
            <a:pPr marL="457200" indent="-457200">
              <a:lnSpc>
                <a:spcPct val="110000"/>
              </a:lnSpc>
              <a:spcBef>
                <a:spcPct val="10000"/>
              </a:spcBef>
              <a:spcAft>
                <a:spcPct val="10000"/>
              </a:spcAft>
              <a:buClr>
                <a:srgbClr val="A50021"/>
              </a:buClr>
            </a:pP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Клеточные фрагменты без ядра</a:t>
            </a:r>
            <a:endParaRPr kumimoji="0" lang="it-IT" sz="1800" dirty="0" smtClean="0">
              <a:solidFill>
                <a:srgbClr val="0070C0"/>
              </a:solidFill>
              <a:latin typeface="Times New Roman" panose="02020603050405020304" pitchFamily="18" charset="0"/>
              <a:cs typeface="Times New Roman" panose="02020603050405020304" pitchFamily="18" charset="0"/>
              <a:sym typeface="Symbol" pitchFamily="18" charset="2"/>
            </a:endParaRPr>
          </a:p>
          <a:p>
            <a:pPr marL="457200" indent="-457200">
              <a:lnSpc>
                <a:spcPct val="110000"/>
              </a:lnSpc>
              <a:spcBef>
                <a:spcPct val="10000"/>
              </a:spcBef>
              <a:spcAft>
                <a:spcPct val="10000"/>
              </a:spcAft>
              <a:buClr>
                <a:srgbClr val="A50021"/>
              </a:buClr>
            </a:pP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Цитоплазматические фрагменты </a:t>
            </a:r>
            <a:r>
              <a:rPr kumimoji="0" lang="ru-RU" sz="1800" u="sng" dirty="0" smtClean="0">
                <a:solidFill>
                  <a:srgbClr val="0070C0"/>
                </a:solidFill>
                <a:latin typeface="Times New Roman" panose="02020603050405020304" pitchFamily="18" charset="0"/>
                <a:cs typeface="Times New Roman" panose="02020603050405020304" pitchFamily="18" charset="0"/>
                <a:sym typeface="Symbol" pitchFamily="18" charset="2"/>
              </a:rPr>
              <a:t>мегакариоцитов</a:t>
            </a:r>
            <a:endParaRPr kumimoji="0" lang="it-IT" sz="1800" u="sng" dirty="0" smtClean="0">
              <a:solidFill>
                <a:srgbClr val="0070C0"/>
              </a:solidFill>
              <a:latin typeface="Times New Roman" panose="02020603050405020304" pitchFamily="18" charset="0"/>
              <a:cs typeface="Times New Roman" panose="02020603050405020304" pitchFamily="18" charset="0"/>
              <a:sym typeface="Symbol" pitchFamily="18" charset="2"/>
            </a:endParaRPr>
          </a:p>
          <a:p>
            <a:pPr marL="457200" indent="-457200">
              <a:lnSpc>
                <a:spcPct val="110000"/>
              </a:lnSpc>
              <a:spcBef>
                <a:spcPct val="10000"/>
              </a:spcBef>
              <a:spcAft>
                <a:spcPct val="10000"/>
              </a:spcAft>
              <a:buClr>
                <a:srgbClr val="A50021"/>
              </a:buClr>
            </a:pP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Сферическая форма, диаметр </a:t>
            </a:r>
            <a:r>
              <a:rPr kumimoji="0" lang="it-IT" sz="1800" dirty="0" smtClean="0">
                <a:solidFill>
                  <a:srgbClr val="0070C0"/>
                </a:solidFill>
                <a:latin typeface="Times New Roman" panose="02020603050405020304" pitchFamily="18" charset="0"/>
                <a:cs typeface="Times New Roman" panose="02020603050405020304" pitchFamily="18" charset="0"/>
                <a:sym typeface="Symbol" pitchFamily="18" charset="2"/>
              </a:rPr>
              <a:t>1 - </a:t>
            </a:r>
            <a:r>
              <a:rPr kumimoji="0" lang="it-IT" sz="1800" smtClean="0">
                <a:solidFill>
                  <a:srgbClr val="0070C0"/>
                </a:solidFill>
                <a:latin typeface="Times New Roman" panose="02020603050405020304" pitchFamily="18" charset="0"/>
                <a:cs typeface="Times New Roman" panose="02020603050405020304" pitchFamily="18" charset="0"/>
                <a:sym typeface="Symbol" pitchFamily="18" charset="2"/>
              </a:rPr>
              <a:t>4µm  </a:t>
            </a:r>
            <a:endPar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endParaRPr>
          </a:p>
          <a:p>
            <a:pPr marL="457200" indent="-457200">
              <a:lnSpc>
                <a:spcPct val="110000"/>
              </a:lnSpc>
              <a:spcBef>
                <a:spcPct val="10000"/>
              </a:spcBef>
              <a:spcAft>
                <a:spcPct val="10000"/>
              </a:spcAft>
              <a:buClr>
                <a:srgbClr val="A50021"/>
              </a:buClr>
            </a:pP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Содержание в крови</a:t>
            </a:r>
            <a:r>
              <a:rPr kumimoji="0" lang="de-DE" sz="1800" dirty="0" smtClean="0">
                <a:solidFill>
                  <a:srgbClr val="0070C0"/>
                </a:solidFill>
                <a:latin typeface="Times New Roman" panose="02020603050405020304" pitchFamily="18" charset="0"/>
                <a:cs typeface="Times New Roman" panose="02020603050405020304" pitchFamily="18" charset="0"/>
                <a:sym typeface="Symbol" pitchFamily="18" charset="2"/>
              </a:rPr>
              <a:t>150-450 </a:t>
            </a:r>
            <a:r>
              <a:rPr kumimoji="0" lang="ru-RU" sz="1800" dirty="0" err="1" smtClean="0">
                <a:solidFill>
                  <a:srgbClr val="0070C0"/>
                </a:solidFill>
                <a:latin typeface="Times New Roman" panose="02020603050405020304" pitchFamily="18" charset="0"/>
                <a:cs typeface="Times New Roman" panose="02020603050405020304" pitchFamily="18" charset="0"/>
                <a:sym typeface="Symbol" pitchFamily="18" charset="2"/>
              </a:rPr>
              <a:t>тыс</a:t>
            </a: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a:t>
            </a:r>
            <a:r>
              <a:rPr kumimoji="0" lang="ru-RU" sz="1800" dirty="0" err="1" smtClean="0">
                <a:solidFill>
                  <a:srgbClr val="0070C0"/>
                </a:solidFill>
                <a:latin typeface="Times New Roman" panose="02020603050405020304" pitchFamily="18" charset="0"/>
                <a:cs typeface="Times New Roman" panose="02020603050405020304" pitchFamily="18" charset="0"/>
                <a:sym typeface="Symbol" pitchFamily="18" charset="2"/>
              </a:rPr>
              <a:t>мкл</a:t>
            </a:r>
            <a:endPar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endParaRPr>
          </a:p>
          <a:p>
            <a:pPr marL="457200" indent="-457200">
              <a:lnSpc>
                <a:spcPct val="110000"/>
              </a:lnSpc>
              <a:spcBef>
                <a:spcPct val="10000"/>
              </a:spcBef>
              <a:spcAft>
                <a:spcPct val="10000"/>
              </a:spcAft>
              <a:buClr>
                <a:srgbClr val="A50021"/>
              </a:buClr>
            </a:pP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Продолжительность жизни – около 10 дней</a:t>
            </a:r>
            <a:endParaRPr kumimoji="0" lang="de-DE" sz="1800" dirty="0" smtClean="0">
              <a:solidFill>
                <a:srgbClr val="0070C0"/>
              </a:solidFill>
              <a:latin typeface="Times New Roman" panose="02020603050405020304" pitchFamily="18" charset="0"/>
              <a:cs typeface="Times New Roman" panose="02020603050405020304" pitchFamily="18" charset="0"/>
              <a:sym typeface="Symbol" pitchFamily="18" charset="2"/>
            </a:endParaRPr>
          </a:p>
          <a:p>
            <a:pPr marL="457200" indent="-457200">
              <a:lnSpc>
                <a:spcPct val="110000"/>
              </a:lnSpc>
              <a:spcBef>
                <a:spcPct val="10000"/>
              </a:spcBef>
              <a:spcAft>
                <a:spcPct val="10000"/>
              </a:spcAft>
              <a:buClr>
                <a:srgbClr val="A50021"/>
              </a:buClr>
            </a:pP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В цитоплазме</a:t>
            </a:r>
            <a:r>
              <a:rPr kumimoji="0" lang="en-US" sz="1800" dirty="0" smtClean="0">
                <a:solidFill>
                  <a:srgbClr val="0070C0"/>
                </a:solidFill>
                <a:latin typeface="Times New Roman" panose="02020603050405020304" pitchFamily="18" charset="0"/>
                <a:cs typeface="Times New Roman" panose="02020603050405020304" pitchFamily="18" charset="0"/>
                <a:sym typeface="Symbol" pitchFamily="18" charset="2"/>
              </a:rPr>
              <a:t> </a:t>
            </a: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находятся гранулы, содержащие вещества, обладающие </a:t>
            </a:r>
            <a:r>
              <a:rPr kumimoji="0" lang="ru-RU" sz="1800" dirty="0" err="1" smtClean="0">
                <a:solidFill>
                  <a:srgbClr val="0070C0"/>
                </a:solidFill>
                <a:latin typeface="Times New Roman" panose="02020603050405020304" pitchFamily="18" charset="0"/>
                <a:cs typeface="Times New Roman" panose="02020603050405020304" pitchFamily="18" charset="0"/>
                <a:sym typeface="Symbol" pitchFamily="18" charset="2"/>
              </a:rPr>
              <a:t>прокоагулянтным</a:t>
            </a: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 действием – </a:t>
            </a:r>
            <a:r>
              <a:rPr kumimoji="0" lang="ru-RU" sz="1800" dirty="0" err="1" smtClean="0">
                <a:solidFill>
                  <a:srgbClr val="0070C0"/>
                </a:solidFill>
                <a:latin typeface="Times New Roman" panose="02020603050405020304" pitchFamily="18" charset="0"/>
                <a:cs typeface="Times New Roman" panose="02020603050405020304" pitchFamily="18" charset="0"/>
                <a:sym typeface="Symbol" pitchFamily="18" charset="2"/>
              </a:rPr>
              <a:t>серотонин</a:t>
            </a:r>
            <a:r>
              <a:rPr kumimoji="0" lang="ru-RU" sz="1800" dirty="0" smtClean="0">
                <a:solidFill>
                  <a:srgbClr val="0070C0"/>
                </a:solidFill>
                <a:latin typeface="Times New Roman" panose="02020603050405020304" pitchFamily="18" charset="0"/>
                <a:cs typeface="Times New Roman" panose="02020603050405020304" pitchFamily="18" charset="0"/>
                <a:sym typeface="Symbol" pitchFamily="18" charset="2"/>
              </a:rPr>
              <a:t>, ионы кальция и ферменты </a:t>
            </a:r>
          </a:p>
        </p:txBody>
      </p:sp>
      <p:pic>
        <p:nvPicPr>
          <p:cNvPr id="6148" name="Picture 4" descr="11%20Thrombocytes_jpg"/>
          <p:cNvPicPr>
            <a:picLocks noGrp="1" noChangeAspect="1" noChangeArrowheads="1"/>
          </p:cNvPicPr>
          <p:nvPr>
            <p:ph sz="half" idx="2"/>
          </p:nvPr>
        </p:nvPicPr>
        <p:blipFill>
          <a:blip r:embed="rId2"/>
          <a:srcRect/>
          <a:stretch>
            <a:fillRect/>
          </a:stretch>
        </p:blipFill>
        <p:spPr>
          <a:xfrm>
            <a:off x="4788024" y="1556792"/>
            <a:ext cx="4104456" cy="3600400"/>
          </a:xfrm>
        </p:spPr>
      </p:pic>
    </p:spTree>
    <p:extLst>
      <p:ext uri="{BB962C8B-B14F-4D97-AF65-F5344CB8AC3E}">
        <p14:creationId xmlns:p14="http://schemas.microsoft.com/office/powerpoint/2010/main" xmlns="" val="1183931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404813"/>
            <a:ext cx="7772400" cy="1143000"/>
          </a:xfrm>
        </p:spPr>
        <p:txBody>
          <a:bodyPr>
            <a:normAutofit/>
          </a:bodyPr>
          <a:lstStyle/>
          <a:p>
            <a:r>
              <a:rPr kumimoji="0" lang="ru-RU" sz="2800" b="1" dirty="0" smtClean="0">
                <a:solidFill>
                  <a:srgbClr val="FF0000"/>
                </a:solidFill>
                <a:latin typeface="Times New Roman" pitchFamily="18" charset="0"/>
                <a:cs typeface="Arial" pitchFamily="34" charset="0"/>
              </a:rPr>
              <a:t>Образование тромбоцитов – </a:t>
            </a:r>
            <a:br>
              <a:rPr kumimoji="0" lang="ru-RU" sz="2800" b="1" dirty="0" smtClean="0">
                <a:solidFill>
                  <a:srgbClr val="FF0000"/>
                </a:solidFill>
                <a:latin typeface="Times New Roman" pitchFamily="18" charset="0"/>
                <a:cs typeface="Arial" pitchFamily="34" charset="0"/>
              </a:rPr>
            </a:br>
            <a:r>
              <a:rPr kumimoji="0" lang="ru-RU" sz="2800" b="1" dirty="0" err="1" smtClean="0">
                <a:solidFill>
                  <a:srgbClr val="FF0000"/>
                </a:solidFill>
                <a:latin typeface="Times New Roman" pitchFamily="18" charset="0"/>
                <a:cs typeface="Arial" pitchFamily="34" charset="0"/>
              </a:rPr>
              <a:t>мегакариоцитопоэз</a:t>
            </a:r>
            <a:endParaRPr kumimoji="0" lang="ru-RU" sz="2800" b="1" dirty="0" smtClean="0">
              <a:solidFill>
                <a:srgbClr val="FF0000"/>
              </a:solidFill>
              <a:latin typeface="Times New Roman" pitchFamily="18" charset="0"/>
              <a:cs typeface="Arial" pitchFamily="34" charset="0"/>
            </a:endParaRPr>
          </a:p>
        </p:txBody>
      </p:sp>
      <p:sp>
        <p:nvSpPr>
          <p:cNvPr id="8195" name="Rectangle 6"/>
          <p:cNvSpPr>
            <a:spLocks noGrp="1" noChangeArrowheads="1"/>
          </p:cNvSpPr>
          <p:nvPr>
            <p:ph type="body" sz="half" idx="1"/>
          </p:nvPr>
        </p:nvSpPr>
        <p:spPr>
          <a:xfrm>
            <a:off x="1259632" y="1412776"/>
            <a:ext cx="7416800" cy="792162"/>
          </a:xfrm>
        </p:spPr>
        <p:txBody>
          <a:bodyPr/>
          <a:lstStyle/>
          <a:p>
            <a:pPr marL="0" indent="0">
              <a:buFont typeface="Wingdings" pitchFamily="2" charset="2"/>
              <a:buNone/>
            </a:pPr>
            <a:r>
              <a:rPr kumimoji="0" lang="ru-RU" sz="2400" dirty="0" smtClean="0">
                <a:solidFill>
                  <a:srgbClr val="0070C0"/>
                </a:solidFill>
                <a:latin typeface="Times New Roman" panose="02020603050405020304" pitchFamily="18" charset="0"/>
                <a:cs typeface="Times New Roman" panose="02020603050405020304" pitchFamily="18" charset="0"/>
              </a:rPr>
              <a:t>Образуются из стволовой</a:t>
            </a:r>
            <a:r>
              <a:rPr kumimoji="0" lang="en-US" sz="2400" dirty="0" smtClean="0">
                <a:solidFill>
                  <a:srgbClr val="0070C0"/>
                </a:solidFill>
                <a:latin typeface="Times New Roman" panose="02020603050405020304" pitchFamily="18" charset="0"/>
                <a:cs typeface="Times New Roman" panose="02020603050405020304" pitchFamily="18" charset="0"/>
              </a:rPr>
              <a:t> </a:t>
            </a:r>
            <a:r>
              <a:rPr kumimoji="0" lang="ru-RU" sz="2400" dirty="0" smtClean="0">
                <a:solidFill>
                  <a:srgbClr val="0070C0"/>
                </a:solidFill>
                <a:latin typeface="Times New Roman" panose="02020603050405020304" pitchFamily="18" charset="0"/>
                <a:cs typeface="Times New Roman" panose="02020603050405020304" pitchFamily="18" charset="0"/>
              </a:rPr>
              <a:t> клетки в костном мозге</a:t>
            </a:r>
          </a:p>
          <a:p>
            <a:pPr marL="0" indent="0"/>
            <a:endParaRPr kumimoji="0" lang="ru-RU" sz="2000" dirty="0" smtClean="0">
              <a:latin typeface="Arial" pitchFamily="34" charset="0"/>
              <a:cs typeface="Arial" pitchFamily="34" charset="0"/>
            </a:endParaRPr>
          </a:p>
        </p:txBody>
      </p:sp>
      <p:pic>
        <p:nvPicPr>
          <p:cNvPr id="8196" name="Picture 2" descr="mso10A5F"/>
          <p:cNvPicPr>
            <a:picLocks noGrp="1" noChangeAspect="1" noChangeArrowheads="1"/>
          </p:cNvPicPr>
          <p:nvPr>
            <p:ph sz="half" idx="2"/>
          </p:nvPr>
        </p:nvPicPr>
        <p:blipFill>
          <a:blip r:embed="rId2"/>
          <a:srcRect l="9024" t="7387" r="7750" b="2852"/>
          <a:stretch>
            <a:fillRect/>
          </a:stretch>
        </p:blipFill>
        <p:spPr>
          <a:xfrm>
            <a:off x="1691680" y="1844824"/>
            <a:ext cx="5666402" cy="4627406"/>
          </a:xfrm>
          <a:noFill/>
        </p:spPr>
      </p:pic>
      <p:cxnSp>
        <p:nvCxnSpPr>
          <p:cNvPr id="7" name="Прямая со стрелкой 6"/>
          <p:cNvCxnSpPr/>
          <p:nvPr/>
        </p:nvCxnSpPr>
        <p:spPr bwMode="auto">
          <a:xfrm rot="5400000">
            <a:off x="6424116" y="2357430"/>
            <a:ext cx="857256" cy="8572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Прямая со стрелкой 11"/>
          <p:cNvCxnSpPr/>
          <p:nvPr/>
        </p:nvCxnSpPr>
        <p:spPr bwMode="auto">
          <a:xfrm rot="5400000">
            <a:off x="6500826" y="5214950"/>
            <a:ext cx="857256" cy="8572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Дуга 2"/>
          <p:cNvSpPr/>
          <p:nvPr/>
        </p:nvSpPr>
        <p:spPr>
          <a:xfrm>
            <a:off x="5857506" y="2656621"/>
            <a:ext cx="995238" cy="3841708"/>
          </a:xfrm>
          <a:prstGeom prst="arc">
            <a:avLst>
              <a:gd name="adj1" fmla="val 4635426"/>
              <a:gd name="adj2" fmla="val 45946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xmlns="" val="2001909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5053</Words>
  <Application>Microsoft Office PowerPoint</Application>
  <PresentationFormat>Экран (4:3)</PresentationFormat>
  <Paragraphs>602</Paragraphs>
  <Slides>74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74</vt:i4>
      </vt:variant>
    </vt:vector>
  </HeadingPairs>
  <TitlesOfParts>
    <vt:vector size="75" baseType="lpstr">
      <vt:lpstr>Тема Office</vt:lpstr>
      <vt:lpstr>Кафедра детских болезней с курсом ПО Красноярского государственного медицинского университета           им. проф. В.Ф. Войно-Ясенецкого </vt:lpstr>
      <vt:lpstr>План лекции</vt:lpstr>
      <vt:lpstr>Геморрагические заболевания и синдромы</vt:lpstr>
      <vt:lpstr>Обеспечение нормального гемостаза</vt:lpstr>
      <vt:lpstr>Современная теория гемостаза</vt:lpstr>
      <vt:lpstr>Классификация геморрагических заболеваний</vt:lpstr>
      <vt:lpstr>Классификация геморрагических заболеваний</vt:lpstr>
      <vt:lpstr>Тромбоциты</vt:lpstr>
      <vt:lpstr>Образование тромбоцитов –  мегакариоцитопоэз</vt:lpstr>
      <vt:lpstr>Тромбопоэтин (ТПО) – основной стимулятор мегакариоцитопоэза</vt:lpstr>
      <vt:lpstr>Слайд 11</vt:lpstr>
      <vt:lpstr>Слайд 12</vt:lpstr>
      <vt:lpstr>Цитоскелет тромбоцитов</vt:lpstr>
      <vt:lpstr>Функции тромбоцитов</vt:lpstr>
      <vt:lpstr>Гемостатические факторы тромбоцитов (по В.П. Балуде, 1980)</vt:lpstr>
      <vt:lpstr>Тромбоцитопения</vt:lpstr>
      <vt:lpstr>Слайд 17</vt:lpstr>
      <vt:lpstr>Тромбоцитопении вследствие повышенного разрушения и потребления тромбоцитов</vt:lpstr>
      <vt:lpstr>Тромбоцитопения вследствие снижения продукции тромбоцитов</vt:lpstr>
      <vt:lpstr>Псевдотромбоцитопения</vt:lpstr>
      <vt:lpstr>Основные критерии общей диагностики геморрагических заболеваний и синдромов</vt:lpstr>
      <vt:lpstr>Типы кровоточивости (Баркаган З.С., 1975)</vt:lpstr>
      <vt:lpstr>Слайд 23</vt:lpstr>
      <vt:lpstr>Историческая справка</vt:lpstr>
      <vt:lpstr>Слайд 25</vt:lpstr>
      <vt:lpstr>Эпидемиология</vt:lpstr>
      <vt:lpstr>Слайд 27</vt:lpstr>
      <vt:lpstr>Слайд 28</vt:lpstr>
      <vt:lpstr>Диагностика тромбоцитопении/патии </vt:lpstr>
      <vt:lpstr>Слайд 30</vt:lpstr>
      <vt:lpstr>Диагностика тромбоцитопении/патии </vt:lpstr>
      <vt:lpstr> Клинические проявлениятромбоцитопении/патии  </vt:lpstr>
      <vt:lpstr>Клинические проявления тромбоцитопении/патии  </vt:lpstr>
      <vt:lpstr>Клинические проявления тромбоцитопении/патии </vt:lpstr>
      <vt:lpstr>Тромбоцитопатии</vt:lpstr>
      <vt:lpstr>Тромбоцитопатии: классификация</vt:lpstr>
      <vt:lpstr>Тромбоцитопатии: классификация</vt:lpstr>
      <vt:lpstr>Тромбоцитопатии: классификация</vt:lpstr>
      <vt:lpstr>Тромбоцитопении/патии: лечение</vt:lpstr>
      <vt:lpstr>Лечение ИТП</vt:lpstr>
      <vt:lpstr>Принципы госпитализации</vt:lpstr>
      <vt:lpstr>Слайд 42</vt:lpstr>
      <vt:lpstr>Слайд 43</vt:lpstr>
      <vt:lpstr>Слайд 44</vt:lpstr>
      <vt:lpstr>Слайд 45</vt:lpstr>
      <vt:lpstr>Слайд 46</vt:lpstr>
      <vt:lpstr>Слайд 47</vt:lpstr>
      <vt:lpstr>Отдельные наследственные формы тромбоцитопении/патии</vt:lpstr>
      <vt:lpstr>Классификация болезни фон Виллебранда. </vt:lpstr>
      <vt:lpstr>Слайд 50</vt:lpstr>
      <vt:lpstr>Слайд 51</vt:lpstr>
      <vt:lpstr>Слайд 52</vt:lpstr>
      <vt:lpstr>Тромбоцитопатии: клиническая характеристика</vt:lpstr>
      <vt:lpstr>Лабораторная диагностика</vt:lpstr>
      <vt:lpstr>Лечение:</vt:lpstr>
      <vt:lpstr>Слайд 56</vt:lpstr>
      <vt:lpstr>Слайд 57</vt:lpstr>
      <vt:lpstr>Лечение:</vt:lpstr>
      <vt:lpstr>Отдельные наследственные формы тромбоцитопении/патии</vt:lpstr>
      <vt:lpstr>Отдельные наследственные формы тромбоцитопении/патии</vt:lpstr>
      <vt:lpstr>Отдельные наследственные формы тромбоцитопении/патии</vt:lpstr>
      <vt:lpstr>Слайд 62</vt:lpstr>
      <vt:lpstr>Слайд 63</vt:lpstr>
      <vt:lpstr>Слайд 64</vt:lpstr>
      <vt:lpstr>Отдельные наследственные формы тромбоцитопении/патии</vt:lpstr>
      <vt:lpstr>Слайд 66</vt:lpstr>
      <vt:lpstr>Отдельные наследственные формы тромбоцитопении/патии</vt:lpstr>
      <vt:lpstr>Отдельные наследственные формы тромбоцитопении/патии</vt:lpstr>
      <vt:lpstr>Отдельные наследственные формы тромбоцитопении/патии</vt:lpstr>
      <vt:lpstr>Слайд 70</vt:lpstr>
      <vt:lpstr>Выводы</vt:lpstr>
      <vt:lpstr>Список рекомендуемой литературы</vt:lpstr>
      <vt:lpstr>ВОПРОСЫ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детских болезней с курсом ПО Красноярского государственного медицинского университета           им. проф. В.Ф. Войно-Ясенецкого</dc:title>
  <dc:creator>Zav</dc:creator>
  <cp:lastModifiedBy>User</cp:lastModifiedBy>
  <cp:revision>106</cp:revision>
  <dcterms:created xsi:type="dcterms:W3CDTF">2015-08-21T02:24:56Z</dcterms:created>
  <dcterms:modified xsi:type="dcterms:W3CDTF">2020-04-29T14:32:51Z</dcterms:modified>
</cp:coreProperties>
</file>