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4" r:id="rId2"/>
    <p:sldId id="472" r:id="rId3"/>
    <p:sldId id="473" r:id="rId4"/>
    <p:sldId id="475" r:id="rId5"/>
    <p:sldId id="482" r:id="rId6"/>
    <p:sldId id="477" r:id="rId7"/>
    <p:sldId id="478" r:id="rId8"/>
    <p:sldId id="479" r:id="rId9"/>
    <p:sldId id="480" r:id="rId10"/>
    <p:sldId id="483" r:id="rId11"/>
    <p:sldId id="405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A5A5A5"/>
    <a:srgbClr val="5B9BD5"/>
    <a:srgbClr val="FFC000"/>
    <a:srgbClr val="ED7D31"/>
    <a:srgbClr val="F0CA4D"/>
    <a:srgbClr val="46B29D"/>
    <a:srgbClr val="FF0066"/>
    <a:srgbClr val="FF3399"/>
    <a:srgbClr val="DE5B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6" autoAdjust="0"/>
    <p:restoredTop sz="94125" autoAdjust="0"/>
  </p:normalViewPr>
  <p:slideViewPr>
    <p:cSldViewPr>
      <p:cViewPr varScale="1">
        <p:scale>
          <a:sx n="88" d="100"/>
          <a:sy n="88" d="100"/>
        </p:scale>
        <p:origin x="10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84738-D18D-48E8-87EB-4EBB4331D02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D87CE-F6C7-4C8E-A258-86ECE4311D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2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3BA42-D387-4426-AAE0-38CF154DB92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0E92D-DD81-4B5D-B756-3B04E6C98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8152-1CD9-4973-BE66-0AA68CFC3603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3489-5082-4389-AFB2-FAD01EB5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gazenkampfaa\Documents\ДЕКАНАТ\Деканат_новая_эра\Разное\ЛОГОТИП\Логотип_ЛФ_2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70" y="197955"/>
            <a:ext cx="1487890" cy="114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581128"/>
            <a:ext cx="9144000" cy="2276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81497"/>
            <a:ext cx="8640960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ПЕРВИЧНАЯ АККРЕДИТАЦИЯ</a:t>
            </a:r>
            <a:endParaRPr lang="ru-RU" sz="4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009" y="4720498"/>
            <a:ext cx="891598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chemeClr val="accent1"/>
                </a:solidFill>
              </a:rPr>
              <a:t>д.м.н., доцент кафедры </a:t>
            </a:r>
          </a:p>
          <a:p>
            <a:pPr algn="r"/>
            <a:r>
              <a:rPr lang="ru-RU" sz="2000" dirty="0" smtClean="0">
                <a:solidFill>
                  <a:schemeClr val="accent1"/>
                </a:solidFill>
              </a:rPr>
              <a:t>внутренних болезней №2 с курсом ПО</a:t>
            </a:r>
          </a:p>
          <a:p>
            <a:pPr algn="r"/>
            <a:r>
              <a:rPr lang="ru-RU" sz="2000" dirty="0" smtClean="0">
                <a:solidFill>
                  <a:schemeClr val="accent1"/>
                </a:solidFill>
              </a:rPr>
              <a:t> СОЛОВЬЕВА Ирина Анатольевна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ФГБОУ ВО «Красноярский государственный 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медицинский университет </a:t>
            </a:r>
            <a:b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им. проф. В.Ф. Войно-Ясенецкого» Минздрава России 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64815" y="6300028"/>
            <a:ext cx="248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Красноярск, 15.05.2019</a:t>
            </a:r>
            <a:endParaRPr lang="ru-RU" dirty="0">
              <a:latin typeface="+mj-lt"/>
            </a:endParaRPr>
          </a:p>
        </p:txBody>
      </p:sp>
      <p:pic>
        <p:nvPicPr>
          <p:cNvPr id="10" name="Picture 5" descr="http://cdo.krasgmu.ru/do/images/logo_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2679" y="60007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Кейс–задания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6219"/>
            <a:ext cx="9144000" cy="4141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4098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84784"/>
            <a:ext cx="8640960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DE5B49"/>
                </a:solidFill>
                <a:latin typeface="+mj-lt"/>
              </a:rPr>
              <a:t>БЛАГОДАРЮ ЗА ВНИМАНИЕ!</a:t>
            </a:r>
            <a:endParaRPr lang="ru-RU" sz="6000" b="1" dirty="0">
              <a:solidFill>
                <a:srgbClr val="DE5B4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76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92480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Сроки проведения первичной аккредитации</a:t>
            </a:r>
            <a:br>
              <a:rPr 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по специальности 31.05.01 Лечебное дело</a:t>
            </a:r>
            <a:endParaRPr lang="ru-RU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06756"/>
              </p:ext>
            </p:extLst>
          </p:nvPr>
        </p:nvGraphicFramePr>
        <p:xfrm>
          <a:off x="645332" y="1700808"/>
          <a:ext cx="7560840" cy="201622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48472"/>
                <a:gridCol w="3312368"/>
              </a:tblGrid>
              <a:tr h="55283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ЭТАП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СРОКИ</a:t>
                      </a:r>
                      <a:endParaRPr lang="ru-RU" sz="2800" dirty="0"/>
                    </a:p>
                  </a:txBody>
                  <a:tcPr/>
                </a:tc>
              </a:tr>
              <a:tr h="4877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Тестирование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28, 29.06 - 01.07.2019г.</a:t>
                      </a:r>
                      <a:endParaRPr lang="ru-RU" sz="2400" dirty="0"/>
                    </a:p>
                  </a:txBody>
                  <a:tcPr/>
                </a:tc>
              </a:tr>
              <a:tr h="4877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Практические навыки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02.07.</a:t>
                      </a:r>
                      <a:r>
                        <a:rPr lang="ru-RU" sz="2400" baseline="0" dirty="0" smtClean="0"/>
                        <a:t> –  10.07.2019г.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7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Задачи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11.07. – 15.07.2019г.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3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92480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Состав </a:t>
            </a:r>
            <a:r>
              <a:rPr lang="ru-RU" sz="32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аккредитационной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комиссии</a:t>
            </a:r>
            <a:endParaRPr lang="ru-RU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196752"/>
            <a:ext cx="820891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Председатель комиссии</a:t>
            </a:r>
          </a:p>
          <a:p>
            <a:pPr>
              <a:buNone/>
            </a:pPr>
            <a:r>
              <a:rPr lang="ru-RU" sz="2400" b="1" i="1" dirty="0" smtClean="0"/>
              <a:t>Скрипкин Сергей Анатольевич</a:t>
            </a:r>
          </a:p>
          <a:p>
            <a:pPr>
              <a:buNone/>
            </a:pPr>
            <a:r>
              <a:rPr lang="ru-RU" sz="2400" dirty="0" smtClean="0"/>
              <a:t> главный врач </a:t>
            </a:r>
            <a:r>
              <a:rPr lang="ru-RU" sz="2400" dirty="0"/>
              <a:t>КГБУЗ "КССМП"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67692" y="2924944"/>
            <a:ext cx="799288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Председатель подкомиссии</a:t>
            </a:r>
          </a:p>
          <a:p>
            <a:pPr>
              <a:buNone/>
            </a:pPr>
            <a:r>
              <a:rPr lang="ru-RU" sz="2400" b="1" i="1" dirty="0" err="1" smtClean="0"/>
              <a:t>Максимчук</a:t>
            </a:r>
            <a:r>
              <a:rPr lang="ru-RU" sz="2400" b="1" i="1" dirty="0" smtClean="0"/>
              <a:t> Тамара Васильевна</a:t>
            </a:r>
          </a:p>
          <a:p>
            <a:pPr>
              <a:buNone/>
            </a:pPr>
            <a:r>
              <a:rPr lang="ru-RU" sz="2400" dirty="0" smtClean="0"/>
              <a:t>зам.главного врача  ГП № 7</a:t>
            </a:r>
            <a:endParaRPr lang="ru-RU" sz="2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4437112"/>
            <a:ext cx="8185488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Секретарь подкомиссии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/>
              <a:t>Вдовенко Петр Александрович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К.м.н., начальник </a:t>
            </a:r>
            <a:r>
              <a:rPr lang="ru-RU" sz="2400" dirty="0"/>
              <a:t>отдела обеспечения 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и </a:t>
            </a:r>
            <a:r>
              <a:rPr lang="ru-RU" sz="2400" dirty="0"/>
              <a:t>контроля качества медицинской </a:t>
            </a:r>
            <a:r>
              <a:rPr lang="ru-RU" sz="2400" dirty="0" smtClean="0"/>
              <a:t>помощи КГБУЗ ККГВВ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7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56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Станции</a:t>
            </a:r>
            <a:endParaRPr lang="ru-RU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23346"/>
              </p:ext>
            </p:extLst>
          </p:nvPr>
        </p:nvGraphicFramePr>
        <p:xfrm>
          <a:off x="683568" y="665794"/>
          <a:ext cx="7488832" cy="620480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209578"/>
                <a:gridCol w="5279254"/>
              </a:tblGrid>
              <a:tr h="273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Станция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Ответственные сотрудники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951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effectLst/>
                        </a:rPr>
                        <a:t>Физикальный</a:t>
                      </a:r>
                      <a:r>
                        <a:rPr lang="ru-RU" sz="1600" kern="1200" dirty="0">
                          <a:effectLst/>
                        </a:rPr>
                        <a:t> осмотр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>
                          <a:effectLst/>
                        </a:rPr>
                        <a:t>к.м.н. Гордеева </a:t>
                      </a:r>
                      <a:r>
                        <a:rPr lang="ru-RU" sz="1600" dirty="0" smtClean="0">
                          <a:effectLst/>
                        </a:rPr>
                        <a:t>Н.В.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Асс.,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к.м.н</a:t>
                      </a:r>
                      <a:r>
                        <a:rPr lang="ru-RU" sz="1600" dirty="0">
                          <a:effectLst/>
                        </a:rPr>
                        <a:t>. Мамаева М.Г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Асс. Егоров С.А.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/>
                </a:tc>
              </a:tr>
              <a:tr h="884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Диспансеризация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Проф</a:t>
                      </a:r>
                      <a:r>
                        <a:rPr lang="ru-RU" sz="1600" dirty="0" smtClean="0">
                          <a:effectLst/>
                        </a:rPr>
                        <a:t>., д.м.н. </a:t>
                      </a:r>
                      <a:r>
                        <a:rPr lang="ru-RU" sz="1600" dirty="0" err="1" smtClean="0">
                          <a:effectLst/>
                        </a:rPr>
                        <a:t>Штарик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С.Ю.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Проф</a:t>
                      </a:r>
                      <a:r>
                        <a:rPr lang="ru-RU" sz="1600" dirty="0" smtClean="0">
                          <a:effectLst/>
                        </a:rPr>
                        <a:t>., д.м.н. Захарова </a:t>
                      </a:r>
                      <a:r>
                        <a:rPr lang="ru-RU" sz="1600" dirty="0">
                          <a:effectLst/>
                        </a:rPr>
                        <a:t>Т.Г.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к.м.н. Зорина </a:t>
                      </a:r>
                      <a:r>
                        <a:rPr lang="ru-RU" sz="1600" dirty="0">
                          <a:effectLst/>
                        </a:rPr>
                        <a:t>Е.В.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/>
                </a:tc>
              </a:tr>
              <a:tr h="884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Неотложная МП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к.м.н. Борисов </a:t>
                      </a:r>
                      <a:r>
                        <a:rPr lang="ru-RU" sz="1600" dirty="0">
                          <a:effectLst/>
                        </a:rPr>
                        <a:t>Р.Н.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>
                          <a:effectLst/>
                        </a:rPr>
                        <a:t>к.м.н. Алексеева Е.А.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Асс</a:t>
                      </a:r>
                      <a:r>
                        <a:rPr lang="ru-RU" sz="1600" dirty="0" smtClean="0">
                          <a:effectLst/>
                        </a:rPr>
                        <a:t>., к.м.н. Николаева </a:t>
                      </a:r>
                      <a:r>
                        <a:rPr lang="ru-RU" sz="1600" dirty="0">
                          <a:effectLst/>
                        </a:rPr>
                        <a:t>Л.П.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/>
                </a:tc>
              </a:tr>
              <a:tr h="951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Экстренная МП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Проф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>
                          <a:effectLst/>
                        </a:rPr>
                        <a:t>д.м.н. Шестерня П.А.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Проф., д.м.н. Чернова </a:t>
                      </a:r>
                      <a:r>
                        <a:rPr lang="ru-RU" sz="1600" dirty="0">
                          <a:effectLst/>
                        </a:rPr>
                        <a:t>А.А.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>
                          <a:effectLst/>
                        </a:rPr>
                        <a:t>к.м.н. </a:t>
                      </a:r>
                      <a:r>
                        <a:rPr lang="ru-RU" sz="1600" dirty="0" err="1">
                          <a:effectLst/>
                        </a:rPr>
                        <a:t>Головенкин</a:t>
                      </a:r>
                      <a:r>
                        <a:rPr lang="ru-RU" sz="1600" dirty="0">
                          <a:effectLst/>
                        </a:rPr>
                        <a:t> С.Е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/>
                </a:tc>
              </a:tr>
              <a:tr h="951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БСЛР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Асс. </a:t>
                      </a:r>
                      <a:r>
                        <a:rPr lang="ru-RU" sz="1600" dirty="0" smtClean="0">
                          <a:effectLst/>
                        </a:rPr>
                        <a:t>Кротов </a:t>
                      </a:r>
                      <a:r>
                        <a:rPr lang="ru-RU" sz="1600" dirty="0">
                          <a:effectLst/>
                        </a:rPr>
                        <a:t>М.В.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Асс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>
                          <a:effectLst/>
                        </a:rPr>
                        <a:t>к.м.н. Довбыш Н.Ю.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Асс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>
                          <a:effectLst/>
                        </a:rPr>
                        <a:t>к.м.н. </a:t>
                      </a:r>
                      <a:r>
                        <a:rPr lang="ru-RU" sz="1600" dirty="0" err="1">
                          <a:effectLst/>
                        </a:rPr>
                        <a:t>Сорсунов</a:t>
                      </a:r>
                      <a:r>
                        <a:rPr lang="ru-RU" sz="1600" dirty="0">
                          <a:effectLst/>
                        </a:rPr>
                        <a:t> С.В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</a:txBody>
                  <a:tcPr marL="29517" marR="29517" marT="0" marB="0"/>
                </a:tc>
              </a:tr>
              <a:tr h="1179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Коммуникативные навыки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 err="1" smtClean="0">
                          <a:effectLst/>
                        </a:rPr>
                        <a:t>к.пс.н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r>
                        <a:rPr lang="ru-RU" sz="1600" dirty="0" err="1" smtClean="0">
                          <a:effectLst/>
                        </a:rPr>
                        <a:t>Живаева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Ю.В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 err="1" smtClean="0">
                          <a:effectLst/>
                        </a:rPr>
                        <a:t>к.пс.н</a:t>
                      </a:r>
                      <a:r>
                        <a:rPr lang="ru-RU" sz="1600" dirty="0" smtClean="0">
                          <a:effectLst/>
                        </a:rPr>
                        <a:t>. Стоянова </a:t>
                      </a:r>
                      <a:r>
                        <a:rPr lang="ru-RU" sz="1600" dirty="0">
                          <a:effectLst/>
                        </a:rPr>
                        <a:t>Е.И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 err="1" smtClean="0">
                          <a:effectLst/>
                        </a:rPr>
                        <a:t>к.пс.н</a:t>
                      </a:r>
                      <a:r>
                        <a:rPr lang="ru-RU" sz="1600" dirty="0" smtClean="0">
                          <a:effectLst/>
                        </a:rPr>
                        <a:t>. Василькова </a:t>
                      </a:r>
                      <a:r>
                        <a:rPr lang="ru-RU" sz="1600" dirty="0">
                          <a:effectLst/>
                        </a:rPr>
                        <a:t>Ж.Г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Доц</a:t>
                      </a:r>
                      <a:r>
                        <a:rPr lang="ru-RU" sz="1600" dirty="0" smtClean="0">
                          <a:effectLst/>
                        </a:rPr>
                        <a:t>., </a:t>
                      </a:r>
                      <a:r>
                        <a:rPr lang="ru-RU" sz="1600" dirty="0" err="1" smtClean="0">
                          <a:effectLst/>
                        </a:rPr>
                        <a:t>к.п.н</a:t>
                      </a:r>
                      <a:r>
                        <a:rPr lang="ru-RU" sz="1600" dirty="0" smtClean="0">
                          <a:effectLst/>
                        </a:rPr>
                        <a:t>. Кононенко И.О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4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56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Дополнительная помощь</a:t>
            </a:r>
            <a:endParaRPr lang="ru-RU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08327"/>
              </p:ext>
            </p:extLst>
          </p:nvPr>
        </p:nvGraphicFramePr>
        <p:xfrm>
          <a:off x="1203140" y="1268760"/>
          <a:ext cx="6758408" cy="381263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6758408"/>
              </a:tblGrid>
              <a:tr h="273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Кафедры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466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</a:rPr>
                        <a:t>Кафедра лор-болезней с курсом ПО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475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</a:rPr>
                        <a:t>Кафедра внутренних болезней №2 с курсом ПО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528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</a:rPr>
                        <a:t>Кафедра анестезиологии и реаниматологии ИПО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</a:rPr>
                        <a:t>Кафедра общей хирургии им. проф. М.И. </a:t>
                      </a:r>
                      <a:r>
                        <a:rPr lang="ru-RU" sz="1600" b="0" dirty="0" err="1" smtClean="0">
                          <a:effectLst/>
                        </a:rPr>
                        <a:t>Гульмана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500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</a:rPr>
                        <a:t>Кафедра нервных болезней с курсом медицинской реабилитации ПО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</a:rPr>
                        <a:t>Кафедра и клиника хирургических болезней им. проф. Ю.М. </a:t>
                      </a:r>
                      <a:r>
                        <a:rPr lang="ru-RU" sz="1600" b="0" dirty="0" err="1" smtClean="0">
                          <a:effectLst/>
                        </a:rPr>
                        <a:t>Лубенского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</a:rPr>
                        <a:t>Кафедра </a:t>
                      </a:r>
                      <a:r>
                        <a:rPr lang="ru-RU" sz="1600" b="0" kern="1200" dirty="0" err="1" smtClean="0">
                          <a:effectLst/>
                        </a:rPr>
                        <a:t>перинатологии</a:t>
                      </a:r>
                      <a:r>
                        <a:rPr lang="ru-RU" sz="1600" b="0" kern="1200" dirty="0" smtClean="0">
                          <a:effectLst/>
                        </a:rPr>
                        <a:t>, акушерства и гинекологии лечебного факультета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7" marR="295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91" y="0"/>
            <a:ext cx="8058817" cy="68580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555776" y="3717032"/>
            <a:ext cx="5904656" cy="6480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5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0"/>
            <a:ext cx="746630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49859" y="4077072"/>
            <a:ext cx="153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13 сценариев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9859" y="4653136"/>
            <a:ext cx="153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10 сценариев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14376" y="4293096"/>
            <a:ext cx="5904656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14376" y="4871753"/>
            <a:ext cx="5904656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88" y="0"/>
            <a:ext cx="8334824" cy="68580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483768" y="3429000"/>
            <a:ext cx="5904656" cy="50405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83768" y="3789040"/>
            <a:ext cx="5904656" cy="72008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Подготовка к первичной аккредитации</a:t>
            </a:r>
            <a:endParaRPr lang="ru-RU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sz="2800" dirty="0" smtClean="0"/>
              <a:t>Задачи + тесты на выпускающих кафедрах </a:t>
            </a:r>
            <a:endParaRPr lang="ru-RU" sz="2800" dirty="0" smtClean="0"/>
          </a:p>
          <a:p>
            <a:r>
              <a:rPr lang="ru-RU" sz="2800" dirty="0" smtClean="0"/>
              <a:t>Работа с манекенами на кафедрах</a:t>
            </a:r>
            <a:endParaRPr lang="ru-RU" sz="2800" dirty="0" smtClean="0"/>
          </a:p>
          <a:p>
            <a:r>
              <a:rPr lang="ru-RU" sz="2800" dirty="0" smtClean="0"/>
              <a:t>Тестирование </a:t>
            </a:r>
            <a:r>
              <a:rPr lang="ru-RU" sz="2800" dirty="0" smtClean="0"/>
              <a:t>с </a:t>
            </a:r>
            <a:r>
              <a:rPr lang="ru-RU" sz="2800" dirty="0" smtClean="0"/>
              <a:t>12.2018 – </a:t>
            </a:r>
            <a:r>
              <a:rPr lang="ru-RU" sz="2800" b="1" dirty="0" smtClean="0">
                <a:solidFill>
                  <a:schemeClr val="accent1"/>
                </a:solidFill>
              </a:rPr>
              <a:t>10 </a:t>
            </a:r>
            <a:r>
              <a:rPr lang="ru-RU" sz="2800" b="1" dirty="0" smtClean="0">
                <a:solidFill>
                  <a:schemeClr val="accent1"/>
                </a:solidFill>
              </a:rPr>
              <a:t>попыток</a:t>
            </a:r>
          </a:p>
          <a:p>
            <a:r>
              <a:rPr lang="ru-RU" sz="2800" dirty="0" smtClean="0"/>
              <a:t>Практические навыки с </a:t>
            </a:r>
            <a:r>
              <a:rPr lang="ru-RU" sz="2800" dirty="0" smtClean="0"/>
              <a:t>02.2019 – </a:t>
            </a:r>
            <a:r>
              <a:rPr lang="ru-RU" sz="2800" b="1" dirty="0" smtClean="0">
                <a:solidFill>
                  <a:schemeClr val="accent1"/>
                </a:solidFill>
              </a:rPr>
              <a:t>5+2 </a:t>
            </a:r>
            <a:r>
              <a:rPr lang="ru-RU" sz="2800" b="1" dirty="0" smtClean="0">
                <a:solidFill>
                  <a:schemeClr val="accent1"/>
                </a:solidFill>
              </a:rPr>
              <a:t>попыток</a:t>
            </a:r>
          </a:p>
          <a:p>
            <a:r>
              <a:rPr lang="ru-RU" sz="2800" dirty="0" smtClean="0"/>
              <a:t>Ситуационные задачи </a:t>
            </a:r>
            <a:r>
              <a:rPr lang="ru-RU" sz="2800" dirty="0" smtClean="0"/>
              <a:t>с 04.2019 </a:t>
            </a:r>
            <a:r>
              <a:rPr lang="ru-RU" sz="2800" dirty="0" smtClean="0"/>
              <a:t>– </a:t>
            </a:r>
            <a:r>
              <a:rPr lang="ru-RU" sz="2800" b="1" dirty="0" smtClean="0">
                <a:solidFill>
                  <a:schemeClr val="accent1"/>
                </a:solidFill>
              </a:rPr>
              <a:t>3 </a:t>
            </a:r>
            <a:r>
              <a:rPr lang="ru-RU" sz="2800" b="1" dirty="0" smtClean="0">
                <a:solidFill>
                  <a:schemeClr val="accent1"/>
                </a:solidFill>
              </a:rPr>
              <a:t>попытки</a:t>
            </a:r>
          </a:p>
          <a:p>
            <a:r>
              <a:rPr lang="ru-RU" sz="2800" dirty="0" smtClean="0"/>
              <a:t>Собственный банк задач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9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8281c324482db3c419e8bae49b371ff4c68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332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Сроки проведения первичной аккредитации по специальности 31.05.01 Лечебное дело</vt:lpstr>
      <vt:lpstr>Состав аккредитационной комиссии</vt:lpstr>
      <vt:lpstr>Станции</vt:lpstr>
      <vt:lpstr>Дополнительная помощь</vt:lpstr>
      <vt:lpstr>Презентация PowerPoint</vt:lpstr>
      <vt:lpstr>Презентация PowerPoint</vt:lpstr>
      <vt:lpstr>Презентация PowerPoint</vt:lpstr>
      <vt:lpstr>Подготовка к первичной аккредитации</vt:lpstr>
      <vt:lpstr>Кейс–задания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203</cp:revision>
  <dcterms:created xsi:type="dcterms:W3CDTF">2016-12-03T13:54:52Z</dcterms:created>
  <dcterms:modified xsi:type="dcterms:W3CDTF">2019-05-14T16:06:18Z</dcterms:modified>
</cp:coreProperties>
</file>