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81" r:id="rId5"/>
    <p:sldId id="301" r:id="rId6"/>
    <p:sldId id="302" r:id="rId7"/>
    <p:sldId id="277" r:id="rId8"/>
    <p:sldId id="282" r:id="rId9"/>
    <p:sldId id="299" r:id="rId10"/>
    <p:sldId id="288" r:id="rId11"/>
    <p:sldId id="283" r:id="rId12"/>
    <p:sldId id="284" r:id="rId13"/>
    <p:sldId id="285" r:id="rId14"/>
    <p:sldId id="286" r:id="rId15"/>
    <p:sldId id="287" r:id="rId16"/>
    <p:sldId id="289" r:id="rId17"/>
    <p:sldId id="275" r:id="rId18"/>
    <p:sldId id="274" r:id="rId19"/>
    <p:sldId id="273" r:id="rId20"/>
    <p:sldId id="291" r:id="rId21"/>
    <p:sldId id="290" r:id="rId22"/>
    <p:sldId id="272" r:id="rId23"/>
    <p:sldId id="293" r:id="rId24"/>
    <p:sldId id="294" r:id="rId25"/>
    <p:sldId id="295" r:id="rId26"/>
    <p:sldId id="296" r:id="rId27"/>
    <p:sldId id="298" r:id="rId28"/>
    <p:sldId id="279" r:id="rId29"/>
    <p:sldId id="278" r:id="rId30"/>
    <p:sldId id="280" r:id="rId31"/>
    <p:sldId id="257" r:id="rId32"/>
    <p:sldId id="263" r:id="rId33"/>
    <p:sldId id="262" r:id="rId34"/>
    <p:sldId id="258" r:id="rId35"/>
    <p:sldId id="259" r:id="rId36"/>
    <p:sldId id="261" r:id="rId37"/>
    <p:sldId id="265" r:id="rId38"/>
    <p:sldId id="266" r:id="rId39"/>
    <p:sldId id="268" r:id="rId40"/>
    <p:sldId id="300" r:id="rId41"/>
    <p:sldId id="260" r:id="rId42"/>
    <p:sldId id="269" r:id="rId43"/>
    <p:sldId id="270" r:id="rId44"/>
    <p:sldId id="264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rud.krskstate.ru/professiograms/detail/6de3bbad-1abf-4349-abbf-7a861b17e9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455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458100" cy="485778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сихологии профессиональной деятельности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курса, обучающихся по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31.05.02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Педиатрия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Канд. психол. наук, доцент Артюхова Т.Ю.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Кафедра педагогики и  психологии с курсом ПО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3600" i="1" dirty="0" smtClean="0"/>
              <a:t>Периодизация развития человека как субъекта труда Е. А. Климова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стадия </a:t>
            </a:r>
            <a:r>
              <a:rPr lang="ru-RU" dirty="0" err="1" smtClean="0"/>
              <a:t>предыгры</a:t>
            </a:r>
            <a:r>
              <a:rPr lang="ru-RU" dirty="0" smtClean="0"/>
              <a:t> (от рождения до 3 лет); </a:t>
            </a:r>
          </a:p>
          <a:p>
            <a:r>
              <a:rPr lang="ru-RU" dirty="0" smtClean="0"/>
              <a:t>стадия игры (от 3 до 6–8 лет); </a:t>
            </a:r>
          </a:p>
          <a:p>
            <a:r>
              <a:rPr lang="ru-RU" dirty="0" smtClean="0"/>
              <a:t>стадия овладения учебной деятельностью (от 6–8 до 11–12 лет); </a:t>
            </a:r>
          </a:p>
          <a:p>
            <a:r>
              <a:rPr lang="ru-RU" dirty="0" smtClean="0"/>
              <a:t>стадия «оптации» (от 11–12 до 18 лет); </a:t>
            </a:r>
          </a:p>
          <a:p>
            <a:r>
              <a:rPr lang="ru-RU" dirty="0" smtClean="0"/>
              <a:t>стадия адепта; </a:t>
            </a:r>
          </a:p>
          <a:p>
            <a:r>
              <a:rPr lang="ru-RU" dirty="0" smtClean="0"/>
              <a:t>стадия </a:t>
            </a:r>
            <a:r>
              <a:rPr lang="ru-RU" dirty="0" err="1" smtClean="0"/>
              <a:t>адаптанта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стадия </a:t>
            </a:r>
            <a:r>
              <a:rPr lang="ru-RU" dirty="0" err="1" smtClean="0"/>
              <a:t>интернала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стадия мастера; </a:t>
            </a:r>
          </a:p>
          <a:p>
            <a:r>
              <a:rPr lang="ru-RU" dirty="0" smtClean="0"/>
              <a:t>стадия авторитета; </a:t>
            </a:r>
          </a:p>
          <a:p>
            <a:r>
              <a:rPr lang="ru-RU" dirty="0" smtClean="0"/>
              <a:t>стадия наставника.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Профессиональная пригодность </a:t>
            </a:r>
            <a:r>
              <a:rPr lang="ru-RU" sz="2800" dirty="0" smtClean="0"/>
              <a:t>– совокупность психологических и психофизиологических особенностей человека, необходимых и достаточных для достижения им при наличии специальных знаний, умений, навыков общественно приемлемой эффективности труда.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115328" cy="29114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smtClean="0"/>
              <a:t>Профотбор</a:t>
            </a:r>
            <a:r>
              <a:rPr lang="ru-RU" sz="2800" i="1" dirty="0" smtClean="0"/>
              <a:t> – это выбор человека для профессии, а </a:t>
            </a:r>
          </a:p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i="1" dirty="0" err="1" smtClean="0"/>
              <a:t>профподбор</a:t>
            </a:r>
            <a:r>
              <a:rPr lang="ru-RU" sz="2800" i="1" dirty="0" smtClean="0"/>
              <a:t> – это выбор профессии для человека, </a:t>
            </a:r>
            <a:r>
              <a:rPr lang="ru-RU" sz="2800" dirty="0" smtClean="0"/>
              <a:t>это промежуточная форма между </a:t>
            </a:r>
            <a:r>
              <a:rPr lang="ru-RU" sz="2800" dirty="0" err="1" smtClean="0"/>
              <a:t>профконсультацией</a:t>
            </a:r>
            <a:r>
              <a:rPr lang="ru-RU" sz="2800" dirty="0" smtClean="0"/>
              <a:t> и профотбором, распределение работников по специальностям и местам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dirty="0" err="1" smtClean="0"/>
              <a:t>Профессиограмма</a:t>
            </a:r>
            <a:r>
              <a:rPr lang="ru-RU" sz="2400" i="1" dirty="0" smtClean="0"/>
              <a:t> – </a:t>
            </a:r>
            <a:r>
              <a:rPr lang="ru-RU" sz="2400" dirty="0" smtClean="0"/>
              <a:t>научно обоснованные нормы и требования профессии к видам профессиональной деятельности и качествам личности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2"/>
            <a:ext cx="8329642" cy="276860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i="1" dirty="0" smtClean="0"/>
              <a:t>     </a:t>
            </a:r>
            <a:r>
              <a:rPr lang="ru-RU" sz="2800" b="1" i="1" dirty="0" err="1" smtClean="0"/>
              <a:t>Психограмма</a:t>
            </a:r>
            <a:r>
              <a:rPr lang="ru-RU" sz="2800" b="1" i="1" dirty="0" smtClean="0"/>
              <a:t> </a:t>
            </a:r>
            <a:r>
              <a:rPr lang="ru-RU" sz="2800" dirty="0" smtClean="0"/>
              <a:t>(описание человека труда в профессии) содержит психологические качества (характеристика мотивационной, волевой и эмоциональной сферы специалиста), желательные для эффективного выполнения профессиональной деятельности, общения, для профессионального роста, преодоления экстремальных ситуаций в труде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300" b="1" dirty="0" smtClean="0"/>
              <a:t>ПРОФЕССИОГРАММА «ВРАЧ – </a:t>
            </a:r>
            <a:r>
              <a:rPr lang="ru-RU" sz="4300" b="1" dirty="0" smtClean="0"/>
              <a:t>Педиатр</a:t>
            </a:r>
            <a:r>
              <a:rPr lang="ru-RU" sz="4300" b="1" dirty="0" smtClean="0"/>
              <a:t>»</a:t>
            </a:r>
            <a:r>
              <a:rPr lang="en-US" sz="4300" b="1" dirty="0" smtClean="0"/>
              <a:t> </a:t>
            </a:r>
            <a:r>
              <a:rPr lang="en-US" sz="4300" b="1" dirty="0" smtClean="0">
                <a:hlinkClick r:id="rId2"/>
              </a:rPr>
              <a:t>https://</a:t>
            </a:r>
            <a:r>
              <a:rPr lang="en-US" sz="4300" b="1" dirty="0" smtClean="0">
                <a:hlinkClick r:id="rId2"/>
              </a:rPr>
              <a:t>trud.krskstate.ru/professiograms/detail/6de3bbad-1abf-4349-abbf-7a861b17e982</a:t>
            </a: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r>
              <a:rPr lang="ru-RU" sz="4400" b="1" i="1" dirty="0" smtClean="0"/>
              <a:t>Требования к индивидуальным особенностям специалиста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r>
              <a:rPr lang="ru-RU" sz="4400" dirty="0" smtClean="0"/>
              <a:t>аналитическое </a:t>
            </a:r>
            <a:r>
              <a:rPr lang="ru-RU" sz="4400" dirty="0" smtClean="0"/>
              <a:t>мышление;</a:t>
            </a:r>
          </a:p>
          <a:p>
            <a:r>
              <a:rPr lang="ru-RU" sz="4400" dirty="0" smtClean="0"/>
              <a:t>высокая концентрация внимания;</a:t>
            </a:r>
          </a:p>
          <a:p>
            <a:r>
              <a:rPr lang="ru-RU" sz="4400" dirty="0" smtClean="0"/>
              <a:t>хорошая оперативная память;</a:t>
            </a:r>
          </a:p>
          <a:p>
            <a:r>
              <a:rPr lang="ru-RU" sz="4400" dirty="0" smtClean="0"/>
              <a:t>точная зрительно-моторная координация;</a:t>
            </a:r>
          </a:p>
          <a:p>
            <a:r>
              <a:rPr lang="ru-RU" sz="4400" dirty="0" smtClean="0"/>
              <a:t>хорошо развитая мелкая моторика рук</a:t>
            </a:r>
            <a:r>
              <a:rPr lang="ru-RU" sz="4400" b="1" dirty="0" smtClean="0"/>
              <a:t>;</a:t>
            </a:r>
            <a:endParaRPr lang="ru-RU" sz="4400" dirty="0" smtClean="0"/>
          </a:p>
          <a:p>
            <a:r>
              <a:rPr lang="ru-RU" sz="4400" dirty="0" smtClean="0"/>
              <a:t>эмоционально-волевая устойчивость;</a:t>
            </a:r>
          </a:p>
          <a:p>
            <a:r>
              <a:rPr lang="ru-RU" sz="4400" dirty="0" smtClean="0"/>
              <a:t>склонность к работе с детьми;</a:t>
            </a:r>
          </a:p>
          <a:p>
            <a:r>
              <a:rPr lang="ru-RU" sz="4400" dirty="0" smtClean="0"/>
              <a:t>внимательность;</a:t>
            </a:r>
          </a:p>
          <a:p>
            <a:r>
              <a:rPr lang="ru-RU" sz="4400" dirty="0" smtClean="0"/>
              <a:t>аккуратность;</a:t>
            </a:r>
          </a:p>
          <a:p>
            <a:r>
              <a:rPr lang="ru-RU" sz="4400" dirty="0" smtClean="0"/>
              <a:t>высокая ответственность;</a:t>
            </a:r>
          </a:p>
          <a:p>
            <a:r>
              <a:rPr lang="ru-RU" sz="4400" dirty="0" smtClean="0"/>
              <a:t>отзывчивость;</a:t>
            </a:r>
          </a:p>
          <a:p>
            <a:r>
              <a:rPr lang="ru-RU" sz="4400" dirty="0" smtClean="0"/>
              <a:t>терпеливость;</a:t>
            </a:r>
          </a:p>
          <a:p>
            <a:r>
              <a:rPr lang="ru-RU" sz="4400" dirty="0" smtClean="0"/>
              <a:t>наблюдательность;</a:t>
            </a:r>
          </a:p>
          <a:p>
            <a:r>
              <a:rPr lang="ru-RU" sz="4400" dirty="0" smtClean="0"/>
              <a:t>тактичность.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600" i="1" dirty="0" smtClean="0"/>
              <a:t>Уровни профессионализма по А. К. Марковой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Допрофессионализм</a:t>
            </a:r>
            <a:endParaRPr lang="ru-RU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Профессионализм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Суперпрофессионализм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(высший профессионализм)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Непрофессионализм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Послепрофессионализм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«профессионал в прошлом»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Индивидуальный стиль деятельности </a:t>
            </a:r>
            <a:r>
              <a:rPr lang="ru-RU" dirty="0" smtClean="0"/>
              <a:t>– характерная для данного индивида система навыков, методов, приемов, способов решения задач той или иной деятельности, обеспечивающая более или менее успешной ее выполнение.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Схема освоения профессиональной деятельности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350" indent="358775">
              <a:buNone/>
            </a:pPr>
            <a:r>
              <a:rPr lang="ru-RU" dirty="0" smtClean="0"/>
              <a:t>1. Освоение нормативно-одобряемой, изначально заданной «правильной» деятельности (образ всей нормативно-заданной деятельности – это фактически формирование нормативной ориентировочной основы действия).</a:t>
            </a:r>
          </a:p>
          <a:p>
            <a:pPr marL="6350" indent="358775">
              <a:buNone/>
            </a:pPr>
            <a:r>
              <a:rPr lang="ru-RU" dirty="0" smtClean="0"/>
              <a:t>2. Освоение деятельности по-новому образцу (т.е. формирование  индивидуального стиля деятельности). </a:t>
            </a:r>
          </a:p>
          <a:p>
            <a:pPr marL="6350" indent="358775">
              <a:buNone/>
            </a:pPr>
            <a:r>
              <a:rPr lang="ru-RU" dirty="0" err="1" smtClean="0"/>
              <a:t>Подэтапы</a:t>
            </a:r>
            <a:r>
              <a:rPr lang="ru-RU" dirty="0" smtClean="0"/>
              <a:t> данного этапа: </a:t>
            </a:r>
          </a:p>
          <a:p>
            <a:pPr marL="6350" indent="358775">
              <a:buNone/>
            </a:pPr>
            <a:r>
              <a:rPr lang="ru-RU" dirty="0" smtClean="0"/>
              <a:t>– освоение отдельных действий на основании новых, собственных представлений работника;</a:t>
            </a:r>
          </a:p>
          <a:p>
            <a:pPr marL="6350" indent="358775">
              <a:buNone/>
            </a:pPr>
            <a:r>
              <a:rPr lang="ru-RU" dirty="0" smtClean="0"/>
              <a:t>– освоение новой деятельности в целом – на основе уже освоенного нормативно-одобряемого образца (как индивидуально приспособленной к себе в результате постепенного формирования индивидуального стиля деятельности).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Психологические основы профессиональной деятельности врача</a:t>
            </a:r>
            <a:endParaRPr lang="ru-RU" sz="2800" dirty="0"/>
          </a:p>
        </p:txBody>
      </p:sp>
      <p:pic>
        <p:nvPicPr>
          <p:cNvPr id="4" name="Содержимое 3" descr="д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714884"/>
            <a:ext cx="2609846" cy="1734688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1357298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личности, и в частности, способностей происходит не в любой деятельности, но в нормально напряженной за счет инициативы, активности, мотивов. Под нормально напряженной деятельностью понимается труд, исполняющийся знающим и глубоко заинтересованным, «любящим» дело человеком».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Признаки </a:t>
            </a:r>
            <a:r>
              <a:rPr lang="ru-RU" sz="3200" dirty="0" err="1" smtClean="0"/>
              <a:t>субъектности</a:t>
            </a:r>
            <a:r>
              <a:rPr lang="ru-RU" sz="3200" dirty="0" smtClean="0"/>
              <a:t> (по А.К.Марковой)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62500" lnSpcReduction="20000"/>
          </a:bodyPr>
          <a:lstStyle/>
          <a:p>
            <a:pPr marL="0" indent="365125">
              <a:buNone/>
            </a:pPr>
            <a:r>
              <a:rPr lang="ru-RU" sz="3500" dirty="0" smtClean="0"/>
              <a:t>1) осознание (структуры своей деятельности, качеств личности, содержания этапов жизненного пути),</a:t>
            </a:r>
          </a:p>
          <a:p>
            <a:pPr marL="0" indent="365125">
              <a:buNone/>
            </a:pPr>
            <a:r>
              <a:rPr lang="ru-RU" sz="3500" dirty="0" smtClean="0"/>
              <a:t>2) инициатива, самостоятельное </a:t>
            </a:r>
            <a:r>
              <a:rPr lang="ru-RU" sz="3500" dirty="0" err="1" smtClean="0"/>
              <a:t>целеполагание</a:t>
            </a:r>
            <a:r>
              <a:rPr lang="ru-RU" sz="3500" dirty="0" smtClean="0"/>
              <a:t>, планирование, предвосхищение,</a:t>
            </a:r>
          </a:p>
          <a:p>
            <a:pPr marL="0" indent="365125">
              <a:buNone/>
            </a:pPr>
            <a:r>
              <a:rPr lang="ru-RU" sz="3500" dirty="0" smtClean="0"/>
              <a:t>3) интенсивная включенность в деятельность,</a:t>
            </a:r>
          </a:p>
          <a:p>
            <a:pPr marL="0" indent="365125">
              <a:buNone/>
            </a:pPr>
            <a:r>
              <a:rPr lang="ru-RU" sz="3500" dirty="0" smtClean="0"/>
              <a:t>4) стремление к </a:t>
            </a:r>
            <a:r>
              <a:rPr lang="ru-RU" sz="3500" dirty="0" err="1" smtClean="0"/>
              <a:t>самоэффективности</a:t>
            </a:r>
            <a:r>
              <a:rPr lang="ru-RU" sz="3500" dirty="0" smtClean="0"/>
              <a:t>, самоконтролю, </a:t>
            </a:r>
            <a:r>
              <a:rPr lang="ru-RU" sz="3500" dirty="0" err="1" smtClean="0"/>
              <a:t>самокоррекции</a:t>
            </a:r>
            <a:r>
              <a:rPr lang="ru-RU" sz="3500" dirty="0" smtClean="0"/>
              <a:t>, владение приемами произвольной </a:t>
            </a:r>
            <a:r>
              <a:rPr lang="ru-RU" sz="3500" dirty="0" err="1" smtClean="0"/>
              <a:t>саморегуляции</a:t>
            </a:r>
            <a:r>
              <a:rPr lang="ru-RU" sz="3500" dirty="0" smtClean="0"/>
              <a:t>,</a:t>
            </a:r>
          </a:p>
          <a:p>
            <a:pPr marL="0" indent="365125">
              <a:buNone/>
            </a:pPr>
            <a:r>
              <a:rPr lang="ru-RU" sz="3500" dirty="0" smtClean="0"/>
              <a:t>5) осознание противоречий своего развития, их устранение, обеспечение баланса и гармонии,</a:t>
            </a:r>
          </a:p>
          <a:p>
            <a:pPr marL="0" indent="365125">
              <a:buNone/>
            </a:pPr>
            <a:r>
              <a:rPr lang="ru-RU" sz="3500" dirty="0" smtClean="0"/>
              <a:t>6) постоянная настроенность на саморазвитие и самообновление,</a:t>
            </a:r>
          </a:p>
          <a:p>
            <a:pPr marL="0" indent="365125">
              <a:buNone/>
            </a:pPr>
            <a:r>
              <a:rPr lang="ru-RU" sz="3500" dirty="0" smtClean="0"/>
              <a:t>7) стремление к самореализации и творческому созиданию,</a:t>
            </a:r>
          </a:p>
          <a:p>
            <a:pPr marL="0" indent="365125">
              <a:buNone/>
            </a:pPr>
            <a:r>
              <a:rPr lang="ru-RU" sz="3500" dirty="0" smtClean="0"/>
              <a:t>8) интеграция своего профессионального пути, структурирование и упорядочивание своего профессионально опыта и опыта других.</a:t>
            </a:r>
          </a:p>
          <a:p>
            <a:pPr marL="0" indent="36512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Способности как фактор успешности профессиональной деятельности</a:t>
            </a:r>
            <a:endParaRPr lang="ru-RU" sz="3200" dirty="0"/>
          </a:p>
        </p:txBody>
      </p:sp>
      <p:pic>
        <p:nvPicPr>
          <p:cNvPr id="4" name="Содержимое 3" descr="Левушкина Ал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2214546" cy="3327936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28926" y="1857364"/>
            <a:ext cx="58578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«Парадокс» освоения профессиональной деятельности в том, что полноценное освоение данной профессии достигается лишь тогда, когда субъект начинает выполнять ее не только так, как «положено» (по нормативно-заданным образцам), а привносит в эту деятельность свои собственные, творческие элементы (через выработку индивидуального стиля деятельности).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1. Человек как субъект труда. </a:t>
            </a:r>
          </a:p>
          <a:p>
            <a:pPr>
              <a:buNone/>
            </a:pPr>
            <a:r>
              <a:rPr lang="ru-RU" dirty="0" smtClean="0"/>
              <a:t>   2. Психологические основы профессиональной деятельности врача. </a:t>
            </a:r>
          </a:p>
          <a:p>
            <a:pPr>
              <a:buNone/>
            </a:pPr>
            <a:r>
              <a:rPr lang="ru-RU" dirty="0" smtClean="0"/>
              <a:t>   3. Способности как фактор успешности профессиональной деятельности. </a:t>
            </a:r>
          </a:p>
          <a:p>
            <a:pPr>
              <a:buNone/>
            </a:pPr>
            <a:r>
              <a:rPr lang="ru-RU" dirty="0" smtClean="0"/>
              <a:t>   4. Психология трудовой мотивации личности. </a:t>
            </a:r>
          </a:p>
          <a:p>
            <a:pPr>
              <a:buNone/>
            </a:pPr>
            <a:r>
              <a:rPr lang="ru-RU" dirty="0" smtClean="0"/>
              <a:t>  5. Психолого-педагогические методы развития личности врача в профессии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Профессиональные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индивидуально-психологические свойства личности человека, отличающие его от других, отвечающие требованиям данной профессиональной деятельности и являющиеся условием ее успешного выполнения.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Общие профессиональные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психологические свойства личности, требуемые от человека данной конкретной профессиональной деятельностью. Они определяются предметом труда в профессии (человек, техника, природа).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Специальные профессиональные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определяются конкретными условиями труда, в том числе особыми (дефицит времени, информации, перегрузки). Чем сложнее профессиональная деятельность, тем более важна необходимость развития специальных профессиональных способностей.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Для врачебной деятельности характерны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интеллектуальная сложность,</a:t>
            </a:r>
          </a:p>
          <a:p>
            <a:pPr>
              <a:buNone/>
            </a:pPr>
            <a:r>
              <a:rPr lang="ru-RU" dirty="0" smtClean="0"/>
              <a:t> монотонность, </a:t>
            </a:r>
          </a:p>
          <a:p>
            <a:pPr>
              <a:buNone/>
            </a:pPr>
            <a:r>
              <a:rPr lang="ru-RU" dirty="0" smtClean="0"/>
              <a:t>риск и ответственность, </a:t>
            </a:r>
          </a:p>
          <a:p>
            <a:pPr>
              <a:buNone/>
            </a:pPr>
            <a:r>
              <a:rPr lang="ru-RU" dirty="0" smtClean="0"/>
              <a:t>нравственные проблемы, </a:t>
            </a:r>
          </a:p>
          <a:p>
            <a:pPr>
              <a:buNone/>
            </a:pPr>
            <a:r>
              <a:rPr lang="ru-RU" dirty="0" smtClean="0"/>
              <a:t>межличностные конфликты.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000" i="1" dirty="0" smtClean="0"/>
              <a:t>Монотонность, нравственные проблемы и конфликты часто являются причинами психосоматических заболеваний медицинских работников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Психология трудовой мотивации личности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/>
              <a:t> Мотивация</a:t>
            </a:r>
            <a:r>
              <a:rPr lang="ru-RU" i="1" dirty="0" smtClean="0"/>
              <a:t> </a:t>
            </a:r>
            <a:r>
              <a:rPr lang="ru-RU" dirty="0" smtClean="0"/>
              <a:t>– это процесс сознательного выбора человеком того или иного типа поведения, определяемого комплексным воздействием внешних (стимулы) и внутренних (мотивы) факторов. В процессе производственной деятельности мотивация позволяет работникам удовлетворить свои основные потребности путем выполнения своих трудовых обязанностей.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Мотивация трудовой деятельности</a:t>
            </a:r>
            <a:r>
              <a:rPr lang="ru-RU" i="1" dirty="0" smtClean="0"/>
              <a:t> </a:t>
            </a:r>
            <a:r>
              <a:rPr lang="ru-RU" dirty="0" smtClean="0"/>
              <a:t> -процесс удовлетворения работниками своих потребностей и ожиданий в выбранной ими работе, осуществляемый в результате реализации их целей, согласованных с целями и задачами предприятия и одновременно с этим как комплекс мер, применяемых со стороны субъекта управления для повышения эффективности труда работников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147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143668" cy="6372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тивационный проце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50" y="1643050"/>
            <a:ext cx="8303621" cy="3030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ы мотиваци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00" y="571480"/>
            <a:ext cx="880096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оды мотивац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015307" cy="6406300"/>
          </a:xfrm>
        </p:spPr>
      </p:pic>
      <p:pic>
        <p:nvPicPr>
          <p:cNvPr id="5" name="Содержимое 3" descr="взаимоотнош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814" y="4714884"/>
            <a:ext cx="2659186" cy="18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Психолого-педагогические методы развития личности врача в профессии</a:t>
            </a:r>
            <a:endParaRPr lang="ru-RU" sz="3200" dirty="0"/>
          </a:p>
        </p:txBody>
      </p:sp>
      <p:pic>
        <p:nvPicPr>
          <p:cNvPr id="4" name="Содержимое 3" descr="hello_html_m31435bf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91" y="1857364"/>
            <a:ext cx="8640509" cy="3952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Кинезиология\i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198" y="1071546"/>
            <a:ext cx="7943968" cy="533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Спасибо за внимание!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Public\Pictures\Sample Pictures\посреди оз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1" y="3857628"/>
            <a:ext cx="3432300" cy="226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78891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3399" y="214290"/>
            <a:ext cx="5053179" cy="64956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ublic\Pictures\Sample Pictures\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190285" cy="585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Каждое утро в Африке просыпается газель. Она должна бежать быстрее льва, иначе погибнет. Каждое утро в Африке просыпается и лев. Он должен бежать быстрее газели, иначе умрёт от голода. Не важно, кто ты — газель или лев. Когда встаёт солнце, надо бежать.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Томас Фридман</a:t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Sample Pictures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75" y="215068"/>
            <a:ext cx="8866643" cy="591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ublic\Pictures\Sample Pictures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75" y="215068"/>
            <a:ext cx="8866643" cy="591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ublic\Pictures\Sample Pictures\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64831"/>
            <a:ext cx="3105163" cy="4093169"/>
          </a:xfrm>
          <a:prstGeom prst="rect">
            <a:avLst/>
          </a:prstGeom>
          <a:noFill/>
        </p:spPr>
      </p:pic>
      <p:pic>
        <p:nvPicPr>
          <p:cNvPr id="7171" name="Picture 3" descr="C:\Users\Public\Pictures\Sample Pictures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5926"/>
            <a:ext cx="3571900" cy="4826801"/>
          </a:xfrm>
          <a:prstGeom prst="rect">
            <a:avLst/>
          </a:prstGeom>
          <a:noFill/>
        </p:spPr>
      </p:pic>
      <p:pic>
        <p:nvPicPr>
          <p:cNvPr id="7172" name="Picture 4" descr="C:\Users\Public\Pictures\Sample Pictures\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4921260" cy="326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Public\Pictures\Sample Pictures\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00372"/>
            <a:ext cx="5334036" cy="3471973"/>
          </a:xfrm>
          <a:prstGeom prst="rect">
            <a:avLst/>
          </a:prstGeom>
          <a:noFill/>
        </p:spPr>
      </p:pic>
      <p:pic>
        <p:nvPicPr>
          <p:cNvPr id="8195" name="Picture 3" descr="C:\Users\Public\Pictures\Sample Pictures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492632" cy="3072025"/>
          </a:xfrm>
          <a:prstGeom prst="rect">
            <a:avLst/>
          </a:prstGeom>
          <a:noFill/>
        </p:spPr>
      </p:pic>
      <p:pic>
        <p:nvPicPr>
          <p:cNvPr id="8196" name="Picture 4" descr="C:\Users\Public\Pictures\Sample Pictures\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135442" cy="294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ublic\Pictures\Sample Pictures\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34" y="285728"/>
            <a:ext cx="8585362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dirty="0" smtClean="0"/>
              <a:t>Труд избавляет человека от трех главных зол – скуки, порока и нужды   </a:t>
            </a:r>
            <a:r>
              <a:rPr lang="ru-RU" sz="3100" dirty="0" smtClean="0"/>
              <a:t>(Вольтер)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357562"/>
            <a:ext cx="8229600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4000" dirty="0" smtClean="0"/>
              <a:t>Неусыпный труд препятствия преодолевает </a:t>
            </a:r>
          </a:p>
          <a:p>
            <a:pPr algn="r">
              <a:buNone/>
            </a:pPr>
            <a:r>
              <a:rPr lang="ru-RU" sz="2800" dirty="0" smtClean="0"/>
              <a:t>(М. Ломоносов)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ublic\Pictures\Sample Pictures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2930" y="1600200"/>
            <a:ext cx="361813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Public\Pictures\Sample Pictures\Аргентина р. Парана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4209" y="1600200"/>
            <a:ext cx="679558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ublic\Pictures\Sample Pictures\посреди оз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103" y="1600200"/>
            <a:ext cx="6847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 часть изображения, чтобы студенты сказали (написали), что это…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ublic\Pictures\Sample Pictures\block-v1-TSU+PSY1+2015+type@openassessment+block@3f49bc7fb982454cb83046d206aac0d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559" y="1600200"/>
            <a:ext cx="754688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2082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Педиатрия </a:t>
            </a:r>
            <a:r>
              <a:rPr lang="ru-RU" sz="2800" b="1" dirty="0" smtClean="0"/>
              <a:t> - </a:t>
            </a:r>
            <a:r>
              <a:rPr lang="ru-RU" sz="2800" dirty="0" smtClean="0"/>
              <a:t>один  из разделов медицины,  освещающий  закономерности развития детей;  причины и механизмы развития заболеваний;  способы их распознавания, лечения и </a:t>
            </a:r>
            <a:r>
              <a:rPr lang="ru-RU" sz="2800" dirty="0" smtClean="0"/>
              <a:t>профилактики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401080" cy="33401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Древние источники - </a:t>
            </a:r>
            <a:r>
              <a:rPr lang="ru-RU" dirty="0" smtClean="0"/>
              <a:t>советы по уходу за детьми и лечению некоторых детских болезней </a:t>
            </a:r>
            <a:endParaRPr lang="ru-RU" dirty="0" smtClean="0"/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XV–XVII вв. в  </a:t>
            </a:r>
            <a:r>
              <a:rPr lang="ru-RU" dirty="0" smtClean="0"/>
              <a:t>Европа – </a:t>
            </a:r>
            <a:r>
              <a:rPr lang="ru-RU" dirty="0" smtClean="0"/>
              <a:t>первые специальные книги с описанием детских болезней</a:t>
            </a:r>
            <a:endParaRPr lang="ru-RU" dirty="0" smtClean="0"/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 </a:t>
            </a:r>
            <a:r>
              <a:rPr lang="ru-RU" dirty="0" smtClean="0"/>
              <a:t>В начале XIX в. появились первые детские больницы и специальные детские врачи. </a:t>
            </a:r>
            <a:endParaRPr lang="ru-RU" dirty="0" smtClean="0"/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Во </a:t>
            </a:r>
            <a:r>
              <a:rPr lang="ru-RU" dirty="0" smtClean="0"/>
              <a:t>2-й половине XIX в</a:t>
            </a:r>
            <a:r>
              <a:rPr lang="ru-RU" dirty="0" smtClean="0"/>
              <a:t>. - отделилась </a:t>
            </a:r>
            <a:r>
              <a:rPr lang="ru-RU" dirty="0" smtClean="0"/>
              <a:t>от «большой медицины</a:t>
            </a:r>
            <a:r>
              <a:rPr lang="ru-RU" dirty="0" smtClean="0"/>
              <a:t>», </a:t>
            </a:r>
            <a:endParaRPr lang="ru-RU" dirty="0" smtClean="0"/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 </a:t>
            </a:r>
            <a:r>
              <a:rPr lang="ru-RU" dirty="0" smtClean="0"/>
              <a:t>К </a:t>
            </a:r>
            <a:r>
              <a:rPr lang="ru-RU" dirty="0" smtClean="0"/>
              <a:t>концу XIX в. </a:t>
            </a:r>
            <a:r>
              <a:rPr lang="ru-RU" dirty="0" smtClean="0"/>
              <a:t> - организована </a:t>
            </a:r>
            <a:r>
              <a:rPr lang="ru-RU" dirty="0" smtClean="0"/>
              <a:t>Парижская школа </a:t>
            </a:r>
            <a:r>
              <a:rPr lang="ru-RU" dirty="0" smtClean="0"/>
              <a:t>педиатров</a:t>
            </a:r>
          </a:p>
          <a:p>
            <a:pPr marL="0" indent="0">
              <a:buNone/>
              <a:tabLst>
                <a:tab pos="93663" algn="l"/>
              </a:tabLst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1680" y="428604"/>
            <a:ext cx="6758038" cy="58118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1836, </a:t>
            </a:r>
            <a:r>
              <a:rPr lang="ru-RU" dirty="0" smtClean="0"/>
              <a:t>С. Ф. </a:t>
            </a:r>
            <a:r>
              <a:rPr lang="ru-RU" dirty="0" err="1" smtClean="0"/>
              <a:t>Хотовицкий</a:t>
            </a:r>
            <a:r>
              <a:rPr lang="ru-RU" dirty="0" smtClean="0"/>
              <a:t> </a:t>
            </a:r>
            <a:r>
              <a:rPr lang="ru-RU" dirty="0" smtClean="0"/>
              <a:t>- первый </a:t>
            </a:r>
            <a:r>
              <a:rPr lang="ru-RU" dirty="0" smtClean="0"/>
              <a:t>русский педиатр </a:t>
            </a:r>
            <a:r>
              <a:rPr lang="ru-RU" dirty="0" smtClean="0"/>
              <a:t>в начал </a:t>
            </a:r>
            <a:r>
              <a:rPr lang="ru-RU" dirty="0" smtClean="0"/>
              <a:t>читать в петербургской Медико-хирургической академии полный систематический курс детских болезней и издал первое руководство по детским болезням — "</a:t>
            </a:r>
            <a:r>
              <a:rPr lang="ru-RU" dirty="0" err="1" smtClean="0"/>
              <a:t>Педиятрика</a:t>
            </a:r>
            <a:r>
              <a:rPr lang="ru-RU" dirty="0" smtClean="0"/>
              <a:t>" (1847). </a:t>
            </a:r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В 1834 в Петербурге </a:t>
            </a:r>
            <a:r>
              <a:rPr lang="ru-RU" dirty="0" smtClean="0"/>
              <a:t>открыта </a:t>
            </a:r>
            <a:r>
              <a:rPr lang="ru-RU" dirty="0" smtClean="0"/>
              <a:t>первая детская больница (</a:t>
            </a:r>
            <a:r>
              <a:rPr lang="ru-RU" dirty="0" smtClean="0"/>
              <a:t>т. н. Николаевская</a:t>
            </a:r>
            <a:r>
              <a:rPr lang="ru-RU" dirty="0" smtClean="0"/>
              <a:t>), </a:t>
            </a:r>
            <a:endParaRPr lang="ru-RU" dirty="0" smtClean="0"/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в </a:t>
            </a:r>
            <a:r>
              <a:rPr lang="ru-RU" dirty="0" smtClean="0"/>
              <a:t>1842 — в Москве (</a:t>
            </a:r>
            <a:r>
              <a:rPr lang="ru-RU" dirty="0" err="1" smtClean="0"/>
              <a:t>Ольгинская</a:t>
            </a:r>
            <a:r>
              <a:rPr lang="ru-RU" dirty="0" smtClean="0"/>
              <a:t>). </a:t>
            </a:r>
          </a:p>
          <a:p>
            <a:pPr marL="0" indent="0">
              <a:buNone/>
              <a:tabLst>
                <a:tab pos="93663" algn="l"/>
              </a:tabLst>
            </a:pPr>
            <a:r>
              <a:rPr lang="ru-RU" dirty="0" smtClean="0"/>
              <a:t>В 1869 в Медико-хирургической академии </a:t>
            </a:r>
            <a:r>
              <a:rPr lang="ru-RU" dirty="0" smtClean="0"/>
              <a:t>официально </a:t>
            </a:r>
            <a:r>
              <a:rPr lang="ru-RU" dirty="0" smtClean="0"/>
              <a:t>учреждена первая в России кафедра детских болезней.</a:t>
            </a:r>
          </a:p>
          <a:p>
            <a:endParaRPr lang="ru-RU" dirty="0"/>
          </a:p>
        </p:txBody>
      </p:sp>
      <p:pic>
        <p:nvPicPr>
          <p:cNvPr id="1026" name="Picture 2" descr="C:\Users\Алексей\Desktop\Hotovit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905000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Человек как субъект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14422"/>
            <a:ext cx="6715172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Деятельность</a:t>
            </a:r>
            <a:r>
              <a:rPr lang="ru-RU" i="1" dirty="0" smtClean="0"/>
              <a:t> </a:t>
            </a:r>
            <a:r>
              <a:rPr lang="ru-RU" dirty="0" smtClean="0"/>
              <a:t>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r>
              <a:rPr lang="ru-RU" b="1" dirty="0" smtClean="0"/>
              <a:t>Основные характеристики Д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    мотив, цель, предмет, структура и средства.</a:t>
            </a:r>
          </a:p>
          <a:p>
            <a:r>
              <a:rPr lang="ru-RU" b="1" i="1" dirty="0" smtClean="0"/>
              <a:t>Профессиональная деятельность</a:t>
            </a:r>
            <a:r>
              <a:rPr lang="ru-RU" i="1" dirty="0" smtClean="0"/>
              <a:t> </a:t>
            </a:r>
            <a:r>
              <a:rPr lang="ru-RU" dirty="0" smtClean="0"/>
              <a:t>– это социально-значимая деятельность, выполнение которой требует специальных знаний, умений и навыков, а также профессионально обусловленных качеств личности. Профессиональная деятельность – это, прежде всего, трудовая деятельность (Э. Ф. </a:t>
            </a:r>
            <a:r>
              <a:rPr lang="ru-RU" dirty="0" err="1" smtClean="0"/>
              <a:t>Зеер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Труд</a:t>
            </a:r>
            <a:r>
              <a:rPr lang="ru-RU" i="1" dirty="0" smtClean="0"/>
              <a:t> </a:t>
            </a:r>
            <a:r>
              <a:rPr lang="ru-RU" dirty="0" smtClean="0"/>
              <a:t>– это целесообразная продуктивная деятельность, имеющая определенный результат.</a:t>
            </a:r>
          </a:p>
          <a:p>
            <a:endParaRPr lang="ru-RU" dirty="0"/>
          </a:p>
        </p:txBody>
      </p:sp>
      <p:pic>
        <p:nvPicPr>
          <p:cNvPr id="2050" name="Picture 2" descr="C:\Users\Алексей\Desktop\Рош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806289" cy="2355400"/>
          </a:xfrm>
          <a:prstGeom prst="rect">
            <a:avLst/>
          </a:prstGeom>
          <a:noFill/>
        </p:spPr>
      </p:pic>
      <p:pic>
        <p:nvPicPr>
          <p:cNvPr id="4" name="Picture 2" descr="C:\Users\Алексей\Desktop\Баранов А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316942" cy="1544628"/>
          </a:xfrm>
          <a:prstGeom prst="rect">
            <a:avLst/>
          </a:prstGeom>
          <a:noFill/>
        </p:spPr>
      </p:pic>
      <p:pic>
        <p:nvPicPr>
          <p:cNvPr id="5" name="Picture 3" descr="C:\Users\Алексей\Desktop\yarusova-olga-anatolev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1345"/>
            <a:ext cx="1883572" cy="250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i="1" dirty="0" smtClean="0"/>
              <a:t>Основные характеристики труда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– это целенаправленная деятельность</a:t>
            </a:r>
          </a:p>
          <a:p>
            <a:pPr>
              <a:buNone/>
            </a:pPr>
            <a:r>
              <a:rPr lang="ru-RU" dirty="0" smtClean="0"/>
              <a:t>– труд носит орудийный характер</a:t>
            </a:r>
          </a:p>
          <a:p>
            <a:pPr>
              <a:buNone/>
            </a:pPr>
            <a:r>
              <a:rPr lang="ru-RU" dirty="0" smtClean="0"/>
              <a:t>– труд носит общественный характер</a:t>
            </a:r>
          </a:p>
          <a:p>
            <a:pPr>
              <a:buNone/>
            </a:pPr>
            <a:r>
              <a:rPr lang="ru-RU" dirty="0" smtClean="0"/>
              <a:t>– материализуется в предмете труда, изменяя предмет, труд изменяет самого трудящегося человека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довое  повед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46" y="785794"/>
            <a:ext cx="8881370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1082</Words>
  <PresentationFormat>Экран (4:3)</PresentationFormat>
  <Paragraphs>123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Тема: Основы психологии профессиональной деятельности   Лекция № 6 для студентов 1 курса, обучающихся по  специальности 31.05.02 - Педиатрия    Канд. психол. наук, доцент Артюхова Т.Ю.     Красноярск, 2017 </vt:lpstr>
      <vt:lpstr>План лекции</vt:lpstr>
      <vt:lpstr>Слайд 3</vt:lpstr>
      <vt:lpstr>Труд избавляет человека от трех главных зол – скуки, порока и нужды   (Вольтер)</vt:lpstr>
      <vt:lpstr>Педиатрия  - один  из разделов медицины,  освещающий  закономерности развития детей;  причины и механизмы развития заболеваний;  способы их распознавания, лечения и профилактики</vt:lpstr>
      <vt:lpstr>Слайд 6</vt:lpstr>
      <vt:lpstr>Человек как субъект труда</vt:lpstr>
      <vt:lpstr>Основные характеристики труда</vt:lpstr>
      <vt:lpstr>Слайд 9</vt:lpstr>
      <vt:lpstr> Периодизация развития человека как субъекта труда Е. А. Климова </vt:lpstr>
      <vt:lpstr>Профессиональная пригодность – совокупность психологических и психофизиологических особенностей человека, необходимых и достаточных для достижения им при наличии специальных знаний, умений, навыков общественно приемлемой эффективности труда.</vt:lpstr>
      <vt:lpstr>Профессиограмма – научно обоснованные нормы и требования профессии к видам профессиональной деятельности и качествам личности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vt:lpstr>
      <vt:lpstr>Слайд 13</vt:lpstr>
      <vt:lpstr> Уровни профессионализма по А. К. Марковой </vt:lpstr>
      <vt:lpstr>Слайд 15</vt:lpstr>
      <vt:lpstr>Схема освоения профессиональной деятельности </vt:lpstr>
      <vt:lpstr>Психологические основы профессиональной деятельности врача</vt:lpstr>
      <vt:lpstr>Признаки субъектности (по А.К.Марковой) </vt:lpstr>
      <vt:lpstr>Способности как фактор успешности профессиональной деятельности</vt:lpstr>
      <vt:lpstr>Слайд 20</vt:lpstr>
      <vt:lpstr>Для врачебной деятельности характерны </vt:lpstr>
      <vt:lpstr>Психология трудовой мотивации личности</vt:lpstr>
      <vt:lpstr>Слайд 23</vt:lpstr>
      <vt:lpstr>Слайд 24</vt:lpstr>
      <vt:lpstr>Слайд 25</vt:lpstr>
      <vt:lpstr>Слайд 26</vt:lpstr>
      <vt:lpstr>Слайд 27</vt:lpstr>
      <vt:lpstr>Психолого-педагогические методы развития личности врача в профессии</vt:lpstr>
      <vt:lpstr>Литература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Алексей</cp:lastModifiedBy>
  <cp:revision>49</cp:revision>
  <dcterms:created xsi:type="dcterms:W3CDTF">2016-10-26T01:50:02Z</dcterms:created>
  <dcterms:modified xsi:type="dcterms:W3CDTF">2017-05-19T01:25:04Z</dcterms:modified>
</cp:coreProperties>
</file>