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6" r:id="rId4"/>
    <p:sldId id="273" r:id="rId5"/>
    <p:sldId id="279" r:id="rId6"/>
    <p:sldId id="278" r:id="rId7"/>
    <p:sldId id="269" r:id="rId8"/>
    <p:sldId id="27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28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51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96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41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28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69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1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341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2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58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81F4E-3910-45BC-AA69-517C0A7F4B6A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5974C-9C37-4BA0-AEBC-9D21BFC9E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64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8819" y="1911928"/>
            <a:ext cx="11097490" cy="2660073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Алгоритмы первой помощи при подозрении на инсульт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5564" y="5569384"/>
            <a:ext cx="9144000" cy="165576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Скибицкая Анастасия Владимировна</a:t>
            </a:r>
          </a:p>
          <a:p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Педиатрический факультет, 202 группа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05625" y="19903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ahoma" panose="020B0604030504040204" pitchFamily="34" charset="0"/>
              </a:rPr>
              <a:t>ФГБОУ ВО </a:t>
            </a:r>
            <a:r>
              <a:rPr lang="ru-RU" dirty="0" err="1">
                <a:latin typeface="tahoma" panose="020B0604030504040204" pitchFamily="34" charset="0"/>
              </a:rPr>
              <a:t>КрасГМУ</a:t>
            </a:r>
            <a:endParaRPr lang="ru-RU" dirty="0">
              <a:latin typeface="tahoma" panose="020B0604030504040204" pitchFamily="34" charset="0"/>
            </a:endParaRPr>
          </a:p>
          <a:p>
            <a:pPr algn="ctr"/>
            <a:r>
              <a:rPr lang="ru-RU" dirty="0">
                <a:latin typeface="tahoma" panose="020B0604030504040204" pitchFamily="34" charset="0"/>
              </a:rPr>
              <a:t>Им. Проф. </a:t>
            </a:r>
            <a:r>
              <a:rPr lang="ru-RU" dirty="0" err="1">
                <a:latin typeface="tahoma" panose="020B0604030504040204" pitchFamily="34" charset="0"/>
              </a:rPr>
              <a:t>В.Ф.Войно-Ясенецкого</a:t>
            </a:r>
            <a:r>
              <a:rPr lang="ru-RU" dirty="0">
                <a:latin typeface="tahoma" panose="020B0604030504040204" pitchFamily="34" charset="0"/>
              </a:rPr>
              <a:t> </a:t>
            </a:r>
          </a:p>
          <a:p>
            <a:pPr algn="ctr"/>
            <a:r>
              <a:rPr lang="ru-RU" dirty="0">
                <a:latin typeface="tahoma" panose="020B0604030504040204" pitchFamily="34" charset="0"/>
              </a:rPr>
              <a:t>Минздрава России</a:t>
            </a:r>
          </a:p>
        </p:txBody>
      </p:sp>
      <p:pic>
        <p:nvPicPr>
          <p:cNvPr id="1026" name="Picture 2" descr="https://innoscope.ru/netcat_files/356_23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57" y="181163"/>
            <a:ext cx="1526624" cy="153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59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Признаки инсульта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723" y="1825624"/>
            <a:ext cx="5707625" cy="473740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Слабость или полное отсутствие движения в рук и/или ноге с одной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стороны</a:t>
            </a:r>
          </a:p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Перекос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</a:t>
            </a:r>
          </a:p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Речевые нарушения ("Каша во рту", или пациент вообще не может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говорить)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Остро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возникшая, очень сильная головная боль по типу "удара по голове" (часто с тошнотой и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рвотой)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Потеря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сознания</a:t>
            </a:r>
            <a:endParaRPr lang="ru-RU" sz="2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https://fiz-disp.ru/wp-content/uploads/2019/12/7755bb555b9ad9747e1db0e6a6c14ed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68" y="1417227"/>
            <a:ext cx="5791200" cy="46148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31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636922" y="156076"/>
            <a:ext cx="3456432" cy="720090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en-US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Начало</a:t>
            </a:r>
            <a:endParaRPr lang="ru-RU" alt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94828" y="1329015"/>
            <a:ext cx="4068508" cy="5019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Вызвать </a:t>
            </a:r>
            <a:r>
              <a:rPr lang="ru-RU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скорую помощь</a:t>
            </a:r>
            <a:endParaRPr lang="ru-RU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28714" y="2139770"/>
            <a:ext cx="9001124" cy="9318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Уложить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пациента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любую горизонтальную поверхность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Обеспечить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приток воздуха, сняв стесняющую одежду, расстегнув воротник и пояс.</a:t>
            </a:r>
          </a:p>
          <a:p>
            <a:pPr algn="ctr">
              <a:defRPr/>
            </a:pPr>
            <a:endParaRPr lang="ru-RU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5113056" y="1092193"/>
            <a:ext cx="4320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29082" y="1830939"/>
            <a:ext cx="0" cy="281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329082" y="3071590"/>
            <a:ext cx="0" cy="438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Блок-схема: ссылка на другую страницу 12"/>
          <p:cNvSpPr/>
          <p:nvPr/>
        </p:nvSpPr>
        <p:spPr>
          <a:xfrm>
            <a:off x="4990881" y="5951950"/>
            <a:ext cx="720090" cy="720090"/>
          </a:xfrm>
          <a:prstGeom prst="flowChartOffpage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ru-RU" sz="2400" dirty="0"/>
              <a:t>1</a:t>
            </a:r>
          </a:p>
        </p:txBody>
      </p:sp>
      <p:cxnSp>
        <p:nvCxnSpPr>
          <p:cNvPr id="11" name="Прямая соединительная линия 10"/>
          <p:cNvCxnSpPr>
            <a:endCxn id="13" idx="0"/>
          </p:cNvCxnSpPr>
          <p:nvPr/>
        </p:nvCxnSpPr>
        <p:spPr>
          <a:xfrm flipH="1">
            <a:off x="5350926" y="5575021"/>
            <a:ext cx="28344" cy="376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Блок-схема: подготовка 11"/>
          <p:cNvSpPr/>
          <p:nvPr/>
        </p:nvSpPr>
        <p:spPr>
          <a:xfrm>
            <a:off x="3035375" y="3503643"/>
            <a:ext cx="4587412" cy="864108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Посмотреть есть ли рвота</a:t>
            </a:r>
            <a:endParaRPr lang="en-US" alt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4990881" y="4727797"/>
            <a:ext cx="7200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7622787" y="3935697"/>
            <a:ext cx="5899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365138" y="4478091"/>
            <a:ext cx="8281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ru-RU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</a:t>
            </a:r>
            <a:endParaRPr lang="ru-RU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55676" y="3472875"/>
            <a:ext cx="8281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  <a:endParaRPr lang="ru-RU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8245588" y="3380420"/>
            <a:ext cx="3803843" cy="1097671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/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Немедленно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повернуть на бок, чтобы рвотные массы не попали в воздухоносные пути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ru-RU" dirty="0"/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2916780" y="4973583"/>
            <a:ext cx="4824604" cy="768777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 в коем случае ничего не давать есть и пить (включая таблетки)!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0282081" y="4478091"/>
            <a:ext cx="0" cy="879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23" idx="3"/>
          </p:cNvCxnSpPr>
          <p:nvPr/>
        </p:nvCxnSpPr>
        <p:spPr>
          <a:xfrm flipH="1">
            <a:off x="7741384" y="5357971"/>
            <a:ext cx="254069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24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8986421" y="2017905"/>
            <a:ext cx="2787785" cy="435523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Уточняем/узнаем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Блок-схема: подготовка 4"/>
          <p:cNvSpPr/>
          <p:nvPr/>
        </p:nvSpPr>
        <p:spPr>
          <a:xfrm>
            <a:off x="1871663" y="1181914"/>
            <a:ext cx="6429375" cy="2092708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alt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Есть ли возможность уточнить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точное время начала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заболевания, названия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принимаемых препаратов, измерить артериальное давление</a:t>
            </a:r>
          </a:p>
          <a:p>
            <a:pPr algn="ctr">
              <a:defRPr/>
            </a:pPr>
            <a:endParaRPr lang="en-US" alt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Блок-схема: ссылка на другую страницу 6"/>
          <p:cNvSpPr/>
          <p:nvPr/>
        </p:nvSpPr>
        <p:spPr>
          <a:xfrm>
            <a:off x="4971218" y="130256"/>
            <a:ext cx="720090" cy="648081"/>
          </a:xfrm>
          <a:prstGeom prst="flowChartOffpage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31264" y="768049"/>
            <a:ext cx="1" cy="413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301038" y="2228268"/>
            <a:ext cx="689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2"/>
          </p:cNvCxnSpPr>
          <p:nvPr/>
        </p:nvCxnSpPr>
        <p:spPr>
          <a:xfrm>
            <a:off x="10380314" y="2453428"/>
            <a:ext cx="1" cy="523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278525" y="3274622"/>
            <a:ext cx="0" cy="84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Блок-схема: процесс 15"/>
          <p:cNvSpPr/>
          <p:nvPr/>
        </p:nvSpPr>
        <p:spPr>
          <a:xfrm>
            <a:off x="2293252" y="4052930"/>
            <a:ext cx="5700495" cy="820824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давать вставать, ходить, пить, есть, курить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0429431" y="3754686"/>
            <a:ext cx="0" cy="708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16" idx="3"/>
          </p:cNvCxnSpPr>
          <p:nvPr/>
        </p:nvCxnSpPr>
        <p:spPr>
          <a:xfrm flipH="1">
            <a:off x="7993747" y="4463342"/>
            <a:ext cx="24356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301038" y="1735482"/>
            <a:ext cx="8281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  <a:endParaRPr lang="ru-RU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96965" y="3394642"/>
            <a:ext cx="8281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  <a:endParaRPr lang="ru-RU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Блок-схема: процесс 29"/>
          <p:cNvSpPr/>
          <p:nvPr/>
        </p:nvSpPr>
        <p:spPr>
          <a:xfrm>
            <a:off x="8882132" y="2999586"/>
            <a:ext cx="3094598" cy="755099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Измеряем артериальное давление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Блок-схема: ссылка на другую страницу 35"/>
          <p:cNvSpPr/>
          <p:nvPr/>
        </p:nvSpPr>
        <p:spPr>
          <a:xfrm>
            <a:off x="4971219" y="6137910"/>
            <a:ext cx="720090" cy="720090"/>
          </a:xfrm>
          <a:prstGeom prst="flowChartOffpage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dirty="0"/>
              <a:t>2</a:t>
            </a:r>
            <a:endParaRPr lang="en-US" altLang="ru-RU" sz="2400" dirty="0"/>
          </a:p>
        </p:txBody>
      </p:sp>
      <p:cxnSp>
        <p:nvCxnSpPr>
          <p:cNvPr id="48" name="Прямая соединительная линия 47"/>
          <p:cNvCxnSpPr>
            <a:endCxn id="36" idx="0"/>
          </p:cNvCxnSpPr>
          <p:nvPr/>
        </p:nvCxnSpPr>
        <p:spPr>
          <a:xfrm>
            <a:off x="5331264" y="4873754"/>
            <a:ext cx="0" cy="1264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56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2717844" y="1498427"/>
            <a:ext cx="5186362" cy="841907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Продолжать </a:t>
            </a:r>
            <a:r>
              <a:rPr lang="ru-RU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присматривать за больным и </a:t>
            </a:r>
            <a:r>
              <a:rPr lang="ru-RU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ждать приезда скорой помощи</a:t>
            </a:r>
            <a:endParaRPr lang="ru-RU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Блок-схема: ссылка на другую страницу 5"/>
          <p:cNvSpPr/>
          <p:nvPr/>
        </p:nvSpPr>
        <p:spPr>
          <a:xfrm>
            <a:off x="4971218" y="130256"/>
            <a:ext cx="720090" cy="648081"/>
          </a:xfrm>
          <a:prstGeom prst="flowChartOffpage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US" alt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335537" y="6027895"/>
            <a:ext cx="2304288" cy="576072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Конец</a:t>
            </a: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2717844" y="3060424"/>
            <a:ext cx="5186362" cy="1285256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2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прибытии бригады скорой помощи сообщить всю известную информацию о пациенте</a:t>
            </a:r>
            <a:endParaRPr lang="ru-RU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4950980" y="1138382"/>
            <a:ext cx="7200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4971218" y="2700379"/>
            <a:ext cx="7200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4950980" y="4705725"/>
            <a:ext cx="7200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311025" y="5065770"/>
            <a:ext cx="20238" cy="962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79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Телефонное интервью диспетчера СМП должно содержать следующие вопросы: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14587"/>
            <a:ext cx="10515600" cy="37623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  </a:t>
            </a:r>
            <a:r>
              <a:rPr lang="ru-RU" dirty="0"/>
              <a:t>Точное время начала заболевания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smtClean="0"/>
              <a:t> Темп </a:t>
            </a:r>
            <a:r>
              <a:rPr lang="ru-RU" dirty="0"/>
              <a:t>возникновения симптомов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smtClean="0"/>
              <a:t> Наличие </a:t>
            </a:r>
            <a:r>
              <a:rPr lang="ru-RU" dirty="0"/>
              <a:t>или отсутствие асимметрии лица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 Наличие </a:t>
            </a:r>
            <a:r>
              <a:rPr lang="ru-RU" dirty="0"/>
              <a:t>или отсутствие односторонней слабости в верхней и/или нижней конечности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smtClean="0"/>
              <a:t> Наличие </a:t>
            </a:r>
            <a:r>
              <a:rPr lang="ru-RU" dirty="0"/>
              <a:t>или отсутствие речевых нарушений</a:t>
            </a:r>
          </a:p>
        </p:txBody>
      </p:sp>
    </p:spTree>
    <p:extLst>
      <p:ext uri="{BB962C8B-B14F-4D97-AF65-F5344CB8AC3E}">
        <p14:creationId xmlns:p14="http://schemas.microsoft.com/office/powerpoint/2010/main" val="42902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проведении мероприятий оказания помощи нельзя: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 fontAlgn="base">
              <a:buFont typeface="+mj-lt"/>
              <a:buAutoNum type="arabicPeriod"/>
            </a:pP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давать </a:t>
            </a: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пострадавшему пить или есть;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употреблять средства сосудосуживающего характера;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переносить больного при приступе;</a:t>
            </a:r>
          </a:p>
          <a:p>
            <a:pPr marL="742950" indent="-742950" fontAlgn="base">
              <a:buFont typeface="+mj-lt"/>
              <a:buAutoNum type="arabicPeriod"/>
            </a:pP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отказываться от посещения врача, если приступ был устранен.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448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8819" y="1911929"/>
            <a:ext cx="11097490" cy="1939636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5564" y="5777202"/>
            <a:ext cx="9144000" cy="165576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Скибицкая Анастасия Владимировна</a:t>
            </a:r>
          </a:p>
          <a:p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Педиатрический факультет, 202 группа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05625" y="19903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ahoma" panose="020B0604030504040204" pitchFamily="34" charset="0"/>
              </a:rPr>
              <a:t>ФГБОУ ВО </a:t>
            </a:r>
            <a:r>
              <a:rPr lang="ru-RU" dirty="0" err="1">
                <a:latin typeface="tahoma" panose="020B0604030504040204" pitchFamily="34" charset="0"/>
              </a:rPr>
              <a:t>КрасГМУ</a:t>
            </a:r>
            <a:endParaRPr lang="ru-RU" dirty="0">
              <a:latin typeface="tahoma" panose="020B0604030504040204" pitchFamily="34" charset="0"/>
            </a:endParaRPr>
          </a:p>
          <a:p>
            <a:pPr algn="ctr"/>
            <a:r>
              <a:rPr lang="ru-RU" dirty="0">
                <a:latin typeface="tahoma" panose="020B0604030504040204" pitchFamily="34" charset="0"/>
              </a:rPr>
              <a:t>Им. Проф. </a:t>
            </a:r>
            <a:r>
              <a:rPr lang="ru-RU" dirty="0" err="1">
                <a:latin typeface="tahoma" panose="020B0604030504040204" pitchFamily="34" charset="0"/>
              </a:rPr>
              <a:t>В.Ф.Войно-Ясенецкого</a:t>
            </a:r>
            <a:r>
              <a:rPr lang="ru-RU" dirty="0">
                <a:latin typeface="tahoma" panose="020B0604030504040204" pitchFamily="34" charset="0"/>
              </a:rPr>
              <a:t> </a:t>
            </a:r>
          </a:p>
          <a:p>
            <a:pPr algn="ctr"/>
            <a:r>
              <a:rPr lang="ru-RU" dirty="0">
                <a:latin typeface="tahoma" panose="020B0604030504040204" pitchFamily="34" charset="0"/>
              </a:rPr>
              <a:t>Минздрава России</a:t>
            </a:r>
          </a:p>
        </p:txBody>
      </p:sp>
      <p:pic>
        <p:nvPicPr>
          <p:cNvPr id="1026" name="Picture 2" descr="https://innoscope.ru/netcat_files/356_23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57" y="181163"/>
            <a:ext cx="1526624" cy="153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6770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294</Words>
  <Application>Microsoft Office PowerPoint</Application>
  <PresentationFormat>Широкоэкранный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tahoma</vt:lpstr>
      <vt:lpstr>Тема Office</vt:lpstr>
      <vt:lpstr>Алгоритмы первой помощи при подозрении на инсульт</vt:lpstr>
      <vt:lpstr>Признаки инсульта</vt:lpstr>
      <vt:lpstr>Презентация PowerPoint</vt:lpstr>
      <vt:lpstr>Презентация PowerPoint</vt:lpstr>
      <vt:lpstr>Презентация PowerPoint</vt:lpstr>
      <vt:lpstr>Телефонное интервью диспетчера СМП должно содержать следующие вопросы:</vt:lpstr>
      <vt:lpstr>При проведении мероприятий оказания помощи нельзя: 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Алгоритмы первой помощи при подозрении на инсульт</dc:title>
  <dc:creator>Admin</dc:creator>
  <cp:lastModifiedBy>Admin</cp:lastModifiedBy>
  <cp:revision>21</cp:revision>
  <dcterms:created xsi:type="dcterms:W3CDTF">2020-09-27T08:22:59Z</dcterms:created>
  <dcterms:modified xsi:type="dcterms:W3CDTF">2020-10-03T10:12:29Z</dcterms:modified>
</cp:coreProperties>
</file>