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81"/>
  </p:notesMasterIdLst>
  <p:sldIdLst>
    <p:sldId id="256" r:id="rId2"/>
    <p:sldId id="257" r:id="rId3"/>
    <p:sldId id="258" r:id="rId4"/>
    <p:sldId id="285" r:id="rId5"/>
    <p:sldId id="401" r:id="rId6"/>
    <p:sldId id="287" r:id="rId7"/>
    <p:sldId id="386" r:id="rId8"/>
    <p:sldId id="387" r:id="rId9"/>
    <p:sldId id="402" r:id="rId10"/>
    <p:sldId id="403" r:id="rId11"/>
    <p:sldId id="286" r:id="rId12"/>
    <p:sldId id="280" r:id="rId13"/>
    <p:sldId id="292" r:id="rId14"/>
    <p:sldId id="347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21" r:id="rId24"/>
    <p:sldId id="422" r:id="rId25"/>
    <p:sldId id="431" r:id="rId26"/>
    <p:sldId id="423" r:id="rId27"/>
    <p:sldId id="414" r:id="rId28"/>
    <p:sldId id="412" r:id="rId29"/>
    <p:sldId id="425" r:id="rId30"/>
    <p:sldId id="426" r:id="rId31"/>
    <p:sldId id="428" r:id="rId32"/>
    <p:sldId id="429" r:id="rId33"/>
    <p:sldId id="413" r:id="rId34"/>
    <p:sldId id="281" r:id="rId35"/>
    <p:sldId id="433" r:id="rId36"/>
    <p:sldId id="434" r:id="rId37"/>
    <p:sldId id="435" r:id="rId38"/>
    <p:sldId id="436" r:id="rId39"/>
    <p:sldId id="437" r:id="rId40"/>
    <p:sldId id="438" r:id="rId41"/>
    <p:sldId id="446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284" r:id="rId50"/>
    <p:sldId id="447" r:id="rId51"/>
    <p:sldId id="448" r:id="rId52"/>
    <p:sldId id="449" r:id="rId53"/>
    <p:sldId id="450" r:id="rId54"/>
    <p:sldId id="451" r:id="rId55"/>
    <p:sldId id="467" r:id="rId56"/>
    <p:sldId id="452" r:id="rId57"/>
    <p:sldId id="468" r:id="rId58"/>
    <p:sldId id="453" r:id="rId59"/>
    <p:sldId id="454" r:id="rId60"/>
    <p:sldId id="455" r:id="rId61"/>
    <p:sldId id="469" r:id="rId62"/>
    <p:sldId id="470" r:id="rId63"/>
    <p:sldId id="471" r:id="rId64"/>
    <p:sldId id="456" r:id="rId65"/>
    <p:sldId id="457" r:id="rId66"/>
    <p:sldId id="458" r:id="rId67"/>
    <p:sldId id="459" r:id="rId68"/>
    <p:sldId id="460" r:id="rId69"/>
    <p:sldId id="472" r:id="rId70"/>
    <p:sldId id="473" r:id="rId71"/>
    <p:sldId id="465" r:id="rId72"/>
    <p:sldId id="379" r:id="rId73"/>
    <p:sldId id="278" r:id="rId74"/>
    <p:sldId id="474" r:id="rId75"/>
    <p:sldId id="476" r:id="rId76"/>
    <p:sldId id="475" r:id="rId77"/>
    <p:sldId id="477" r:id="rId78"/>
    <p:sldId id="478" r:id="rId79"/>
    <p:sldId id="394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FEFFE-43CC-4011-83D4-3957D4A3B6B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3309-D8E2-4772-A4EE-942828DFB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47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5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1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9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0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5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39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9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2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27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74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05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44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8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24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65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38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15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2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48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63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98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68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29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48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66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69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56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0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8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8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5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3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3309-D8E2-4772-A4EE-942828DFB51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0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5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4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2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5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5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2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2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28F7703-8DD1-4A4B-82BD-CA6DF1EAEC7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FECCBDD-22D4-4526-BD08-8827CFA8A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potrebnadzor.ru/files/news/SP2.1.3684-21_territorii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cntd.ru/document/902312609#64U0IK" TargetMode="External"/><Relationship Id="rId13" Type="http://schemas.openxmlformats.org/officeDocument/2006/relationships/hyperlink" Target="https://docs.cntd.ru/document/573536177#8QE0M6" TargetMode="External"/><Relationship Id="rId3" Type="http://schemas.openxmlformats.org/officeDocument/2006/relationships/hyperlink" Target="https://docs.cntd.ru/document/902312609#8Q00LU" TargetMode="External"/><Relationship Id="rId7" Type="http://schemas.openxmlformats.org/officeDocument/2006/relationships/hyperlink" Target="https://docs.cntd.ru/document/902356069#6560IO" TargetMode="External"/><Relationship Id="rId12" Type="http://schemas.openxmlformats.org/officeDocument/2006/relationships/hyperlink" Target="https://docs.cntd.ru/document/573536177#8OK0LL" TargetMode="External"/><Relationship Id="rId2" Type="http://schemas.openxmlformats.org/officeDocument/2006/relationships/hyperlink" Target="https://docs.cntd.ru/document/573536177#8Q40M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cntd.ru/document/902356069#6540IN" TargetMode="External"/><Relationship Id="rId11" Type="http://schemas.openxmlformats.org/officeDocument/2006/relationships/hyperlink" Target="https://docs.cntd.ru/document/573536177#7D20K3" TargetMode="External"/><Relationship Id="rId5" Type="http://schemas.openxmlformats.org/officeDocument/2006/relationships/hyperlink" Target="https://docs.cntd.ru/document/902356069#64U0IK" TargetMode="External"/><Relationship Id="rId10" Type="http://schemas.openxmlformats.org/officeDocument/2006/relationships/hyperlink" Target="https://docs.cntd.ru/document/902312609#8Q40LV" TargetMode="External"/><Relationship Id="rId4" Type="http://schemas.openxmlformats.org/officeDocument/2006/relationships/hyperlink" Target="https://docs.cntd.ru/document/902356069#6500IL" TargetMode="External"/><Relationship Id="rId9" Type="http://schemas.openxmlformats.org/officeDocument/2006/relationships/hyperlink" Target="https://docs.cntd.ru/document/573536177#7DI0K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-resurs.ru/news/tpost/g494r46ec1-novii-sanpin-izmenil-trebovaniya-po-obra" TargetMode="External"/><Relationship Id="rId2" Type="http://schemas.openxmlformats.org/officeDocument/2006/relationships/hyperlink" Target="https://www.rospotrebnadzor.ru/files/news/SP2.1.3684-21_territorii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files/news/SP2.1.3684-21_territorii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potrebnadzor.ru/files/news/SP2.1.3678-20_uslugi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0140#6580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4979137#6540I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docs.cntd.ru/document/564979137#7DU0K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msk.ru/news/novyy-sanpin-kratkiy-obzor-sp-2-1-3678-20/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4979137#6540I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e.glavmeds.ru/npd-doc?npmid=99&amp;npid=573275590&amp;anchor=XA00M1S2LR#XA00M1S2LR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121157" TargetMode="External"/><Relationship Id="rId7" Type="http://schemas.openxmlformats.org/officeDocument/2006/relationships/hyperlink" Target="http://krasgmu.ru/index.php?page%5bcommon%5d=elib&amp;cat=catalog&amp;res_id=121163" TargetMode="External"/><Relationship Id="rId2" Type="http://schemas.openxmlformats.org/officeDocument/2006/relationships/hyperlink" Target="http://krasgmu.ru/index.php?page%5bcommon%5d=elib&amp;cat=catalog&amp;res_id=1211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asgmu.ru/index.php?page%5bcommon%5d=elib&amp;cat=catalog&amp;res_id=121162" TargetMode="External"/><Relationship Id="rId5" Type="http://schemas.openxmlformats.org/officeDocument/2006/relationships/hyperlink" Target="http://krasgmu.ru/index.php?page%5bcommon%5d=elib&amp;cat=catalog&amp;res_id=121160" TargetMode="External"/><Relationship Id="rId4" Type="http://schemas.openxmlformats.org/officeDocument/2006/relationships/hyperlink" Target="http://krasgmu.ru/index.php?page%5bcommon%5d=elib&amp;cat=catalog&amp;res_id=121159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D7170-98B5-8390-2BE4-7C6D63052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654"/>
            <a:ext cx="9144000" cy="360073"/>
          </a:xfrm>
        </p:spPr>
        <p:txBody>
          <a:bodyPr>
            <a:norm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</a:t>
            </a:r>
            <a:r>
              <a:rPr 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 Минздрава России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972F2D-4326-AA18-8794-B2F912473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70" y="1277038"/>
            <a:ext cx="11934060" cy="16557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практику новых санитарных правил и норм. Актуализация алгоритмов сестринских манипуляций.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596F06-1C92-8F8A-7469-7D941BFFEAEE}"/>
              </a:ext>
            </a:extLst>
          </p:cNvPr>
          <p:cNvSpPr txBox="1"/>
          <p:nvPr/>
        </p:nvSpPr>
        <p:spPr>
          <a:xfrm>
            <a:off x="7281399" y="3299946"/>
            <a:ext cx="4944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проводят преподаватели отделения  «Сестринское дело»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Татьяна Вениаминовна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Черемисина Алена Александровна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22190-C98D-8D53-2014-6722ECB5C15D}"/>
              </a:ext>
            </a:extLst>
          </p:cNvPr>
          <p:cNvSpPr txBox="1"/>
          <p:nvPr/>
        </p:nvSpPr>
        <p:spPr>
          <a:xfrm>
            <a:off x="4937846" y="6067752"/>
            <a:ext cx="155170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</a:t>
            </a:r>
          </a:p>
          <a:p>
            <a:pPr algn="ctr">
              <a:spcAft>
                <a:spcPts val="4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www.centrmag.ru/catalog/mn09_180121.jpg">
            <a:extLst>
              <a:ext uri="{FF2B5EF4-FFF2-40B4-BE49-F238E27FC236}">
                <a16:creationId xmlns:a16="http://schemas.microsoft.com/office/drawing/2014/main" xmlns="" id="{7F683D3D-8E77-2E1B-A718-E19EE6AD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3069" r="17936" b="20497"/>
          <a:stretch/>
        </p:blipFill>
        <p:spPr bwMode="auto">
          <a:xfrm rot="20408701">
            <a:off x="502474" y="3909564"/>
            <a:ext cx="1506266" cy="27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romarket.shop/wa-data/public/shop/products/41/55/25541/images/34426/34426.750x0.jpeg">
            <a:extLst>
              <a:ext uri="{FF2B5EF4-FFF2-40B4-BE49-F238E27FC236}">
                <a16:creationId xmlns:a16="http://schemas.microsoft.com/office/drawing/2014/main" xmlns="" id="{42E49433-874D-6063-74A2-F648F277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875">
            <a:off x="3542491" y="3688659"/>
            <a:ext cx="1503286" cy="27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centrmag.ru/catalog/mn06_090221.jpg">
            <a:extLst>
              <a:ext uri="{FF2B5EF4-FFF2-40B4-BE49-F238E27FC236}">
                <a16:creationId xmlns:a16="http://schemas.microsoft.com/office/drawing/2014/main" xmlns="" id="{B4E879C5-1FA0-9ED7-A5B8-EEA6DD40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84" y="3216037"/>
            <a:ext cx="1469534" cy="24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ealschool1.ucoz.ru/_nw/0/97827016.jpg">
            <a:extLst>
              <a:ext uri="{FF2B5EF4-FFF2-40B4-BE49-F238E27FC236}">
                <a16:creationId xmlns:a16="http://schemas.microsoft.com/office/drawing/2014/main" xmlns="" id="{7D1307B0-36DF-64E1-6EC0-740B5A7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148">
            <a:off x="2018655" y="4894846"/>
            <a:ext cx="1380343" cy="18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C1B294F-62A4-71CD-656A-008B2F9CF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5" t="37077" r="49023" b="18111"/>
          <a:stretch/>
        </p:blipFill>
        <p:spPr>
          <a:xfrm>
            <a:off x="7281399" y="4691467"/>
            <a:ext cx="4250959" cy="2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B1247-090A-ACE8-A562-21672F7092AB}"/>
              </a:ext>
            </a:extLst>
          </p:cNvPr>
          <p:cNvSpPr txBox="1"/>
          <p:nvPr/>
        </p:nvSpPr>
        <p:spPr>
          <a:xfrm>
            <a:off x="153266" y="330276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СП 2.1.3678-20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8EF585AA-DD44-62E1-14AC-FF43405D7231}"/>
              </a:ext>
            </a:extLst>
          </p:cNvPr>
          <p:cNvSpPr/>
          <p:nvPr/>
        </p:nvSpPr>
        <p:spPr>
          <a:xfrm rot="2301734">
            <a:off x="11201267" y="204326"/>
            <a:ext cx="484909" cy="713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F7D85E-3A20-FF42-614C-F441D4B2E480}"/>
              </a:ext>
            </a:extLst>
          </p:cNvPr>
          <p:cNvSpPr txBox="1"/>
          <p:nvPr/>
        </p:nvSpPr>
        <p:spPr>
          <a:xfrm>
            <a:off x="263236" y="664678"/>
            <a:ext cx="11592025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4.25.5.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Процессы, связанные с транспортировкой, погрузкой, разгрузкой белья, должны быть механизированы. Транспортировка чистого белья из прачечной и грязного белья в прачечную должна осуществляться в упакованном виде (в контейнерах), выделенным автотранспортом. Перевозка грязного и чистого белья в одной и той же таре не допускается.</a:t>
            </a:r>
          </a:p>
          <a:p>
            <a:pPr algn="just" fontAlgn="base">
              <a:lnSpc>
                <a:spcPct val="150000"/>
              </a:lnSpc>
            </a:pPr>
            <a:endParaRPr lang="ru-RU" sz="22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4.25.6.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выписки или смерти пациента, а также по мере загрязнения матрацы, подушки, одеяла должны подвергаться дезинфекционной обработке. </a:t>
            </a:r>
          </a:p>
          <a:p>
            <a:pPr algn="just">
              <a:lnSpc>
                <a:spcPct val="150000"/>
              </a:lnSpc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4.25.7.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медицинской организации не должно быть насекомых и грызунов.</a:t>
            </a:r>
          </a:p>
          <a:p>
            <a:pPr algn="just">
              <a:lnSpc>
                <a:spcPct val="150000"/>
              </a:lnSpc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4.25.8.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Обращение с медицинскими отходами осуществляется в соответствии с санитарно-эпидемиологическими требованиями.   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1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918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5456742" y="428316"/>
            <a:ext cx="40455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подготовлен ПРОЕКТ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74939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84415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87A671-6A78-F4C2-8A4F-D83106EC3B37}"/>
              </a:ext>
            </a:extLst>
          </p:cNvPr>
          <p:cNvSpPr txBox="1"/>
          <p:nvPr/>
        </p:nvSpPr>
        <p:spPr>
          <a:xfrm>
            <a:off x="256579" y="2029817"/>
            <a:ext cx="11722894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 утверждении санитарно-эпидемиологических правил СП…- 20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«Санитарные правила по профилактике и управлению рисками инфекционных и паразитарных болезней»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268605" indent="450215" algn="r">
              <a:lnSpc>
                <a:spcPct val="150000"/>
              </a:lnSpc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0FA354-94C8-62E0-DA73-7AC280878E60}"/>
              </a:ext>
            </a:extLst>
          </p:cNvPr>
          <p:cNvSpPr txBox="1"/>
          <p:nvPr/>
        </p:nvSpPr>
        <p:spPr>
          <a:xfrm>
            <a:off x="256579" y="4571405"/>
            <a:ext cx="11678841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одной из глав будут изложены требования к медицинским организациям для профилактики инфекций, связанных с оказанием медицинской помощи. В этот документ включены некоторые положения СанПиН 2.1.3.2630-10, не вошедшие в СП 2.1.3678-20.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4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905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357188" y="128426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482203" y="329164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E275BB-9A3C-E412-92C6-C2A12853634C}"/>
              </a:ext>
            </a:extLst>
          </p:cNvPr>
          <p:cNvSpPr txBox="1"/>
          <p:nvPr/>
        </p:nvSpPr>
        <p:spPr>
          <a:xfrm>
            <a:off x="3358753" y="381805"/>
            <a:ext cx="8304611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 1 МАРТА 2021 ГОДА ВСТУПИЛИ В СИЛУ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DF526-B73E-3082-7FFA-F3E9BCE356BF}"/>
              </a:ext>
            </a:extLst>
          </p:cNvPr>
          <p:cNvSpPr txBox="1"/>
          <p:nvPr/>
        </p:nvSpPr>
        <p:spPr>
          <a:xfrm>
            <a:off x="179784" y="1024710"/>
            <a:ext cx="11722894" cy="456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524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(постановление Главного государственного санитарного врача РФ от 28.01.2021 г. № 3)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 действия  до 01.03.2027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 изм. на 14 февраля 2022 года).</a:t>
            </a:r>
          </a:p>
          <a:p>
            <a:pPr marL="342900" marR="1524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A2FC3B-5223-599F-A354-1ACCD7F22EBA}"/>
              </a:ext>
            </a:extLst>
          </p:cNvPr>
          <p:cNvSpPr txBox="1"/>
          <p:nvPr/>
        </p:nvSpPr>
        <p:spPr>
          <a:xfrm>
            <a:off x="201216" y="4974343"/>
            <a:ext cx="1181100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Представлены, кроме прочего, </a:t>
            </a:r>
            <a:endParaRPr lang="en-US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Х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обращению с медицинскими отходами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Х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санитарно-эпидемиологические требованиям к осуществлению санитарной обработки лиц без определенного места жительства и их вещей.</a:t>
            </a:r>
          </a:p>
        </p:txBody>
      </p:sp>
    </p:spTree>
    <p:extLst>
      <p:ext uri="{BB962C8B-B14F-4D97-AF65-F5344CB8AC3E}">
        <p14:creationId xmlns:p14="http://schemas.microsoft.com/office/powerpoint/2010/main" val="232205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0D090B-6852-A1B6-BF3B-B05D709B1FE4}"/>
              </a:ext>
            </a:extLst>
          </p:cNvPr>
          <p:cNvSpPr txBox="1"/>
          <p:nvPr/>
        </p:nvSpPr>
        <p:spPr>
          <a:xfrm>
            <a:off x="128588" y="163860"/>
            <a:ext cx="11901487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ЗАЩИТЫ ПРАВ ПОТРЕБИТЕЛЕЙ И БЛАГОПОЛУЧИЯ ЧЕЛОВЕКА</a:t>
            </a:r>
            <a:b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b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4 марта 2021 года N 02/4246-2021-30</a:t>
            </a:r>
            <a:b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рассмотрении обращения</a:t>
            </a:r>
          </a:p>
          <a:p>
            <a:pPr fontAlgn="base"/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защиты прав потребителей и благополучия человека рассмотрела обращение по вопросу разъяснения положений санитарных правил и сообщает.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указании в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п.157 СанПиН 2.1.3684-21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перечня видов отходов, которые могут быть отнесены к классам Б или В допущена опечатка, которая будет исправлена.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ч.2 ст.49 Федерального закона от 21.11.2011 N 323-ФЗ (ред. от 22.12.2020) "Об основах охраны здоровья граждан в Российской Федерации"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(далее - Федеральный закон N 323-ФЗ), медицинские отходы разделяются по степени их эпидемиологической, токсикологической, радиационной опасности, а также негативного воздействия на среду обитания в соответствии с критериями, устанавливаемыми Правительством Российской Федерации, на следующие классы: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класс "А" - эпидемиологически безопасные отходы, приближенные по составу к твердым бытовым отходам;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класс "Б" - эпидемиологически опасные отходы;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класс "В" - чрезвычайно эпидемиологически опасные отходы;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класс "Г" - токсикологические опасные отходы, приближенные по составу к промышленным;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класс "Д" - радиоактивные отходы.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Критерии разделения медицинских отходов на классы по степени их эпидемиологической, токсикологической, радиационной опасности, а также негативного воздействия на среду обитания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(далее - Критерии) определены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постановлением Правительства Российской Федерации от 04.07.2012 N 681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(далее - Постановление N 681).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п.2 Критериев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критерием опасности медицинских отходов класса Б является инфицирование (возможность инфицирования) отходов микроорганизмами 3-4 групп патогенности, а также контакт с биологическими жидкостями.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п.3 Критериев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критерием опасности медицинских отходов класса В является инфицирование (возможность инфицирования) отходов микроорганизмами 1-2 групп патогенности.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вышеизложенного, Роспотребнадзор сообщает, что определение классов опасности медицинских отходов является предметом регулирования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Федерального закона N 323-ФЗ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Постановления N 681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отражено в ссылке &lt;48&gt;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п.157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(далее - СанПиН 2.1.3684-21). Таким образом,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СанПиН 2.1.3684-21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устанавливает классы опасности медицинских отходов.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ч.3 ст.49 Федерального закона N 323-ФЗ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медицинские отходы подлежат сбору, использованию, обезвреживанию, размещению, хранению, транспортировке, учету и утилизации в порядке, установленном законодательством в области обеспечения санитарно-эпидемиологического благополучия населения.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СанПиН 2.1.3684-21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определены требования к сбору, использованию, обезвреживанию, размещению, хранению, транспортировке, учету и утилизации медицинских отходов в 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п.п.158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b="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211</a:t>
            </a: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соблюдение которых должно быть обеспечено при обращении с медицинскими отходами.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Заместитель руководителя</a:t>
            </a:r>
            <a:b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3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И.В.Брагина</a:t>
            </a:r>
            <a:endParaRPr lang="ru-RU" sz="13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cf2.ppt-online.org/files2/slide/r/rli80BgIewEmMoLvfNtG9XFDU2pH4VcQT3WkqCAdn5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35776" r="42907" b="3010"/>
          <a:stretch/>
        </p:blipFill>
        <p:spPr bwMode="auto">
          <a:xfrm>
            <a:off x="269081" y="1544315"/>
            <a:ext cx="3117272" cy="46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57C6F-FDDE-DCCA-4948-DF8546F63923}"/>
              </a:ext>
            </a:extLst>
          </p:cNvPr>
          <p:cNvSpPr/>
          <p:nvPr/>
        </p:nvSpPr>
        <p:spPr>
          <a:xfrm>
            <a:off x="2878932" y="294903"/>
            <a:ext cx="9043987" cy="905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МЕДИЦИНСКИХ ОТХОДОВ РЕГЛАМЕНТИРУЕТСЯ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9EAD77F-DA58-915F-CBBF-C7E9805CDF5E}"/>
              </a:ext>
            </a:extLst>
          </p:cNvPr>
          <p:cNvSpPr/>
          <p:nvPr/>
        </p:nvSpPr>
        <p:spPr>
          <a:xfrm>
            <a:off x="135515" y="204215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8D4AE-F019-4EDB-6952-6EB485F7A58C}"/>
              </a:ext>
            </a:extLst>
          </p:cNvPr>
          <p:cNvSpPr txBox="1"/>
          <p:nvPr/>
        </p:nvSpPr>
        <p:spPr>
          <a:xfrm>
            <a:off x="135515" y="457592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4FFFFF-B159-7ECF-C115-54779BC2F587}"/>
              </a:ext>
            </a:extLst>
          </p:cNvPr>
          <p:cNvSpPr txBox="1"/>
          <p:nvPr/>
        </p:nvSpPr>
        <p:spPr>
          <a:xfrm>
            <a:off x="546171" y="6284453"/>
            <a:ext cx="256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323-ФЗ от 21.11.2011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16D8DB-B455-2E23-0CA4-7F6D229BA258}"/>
              </a:ext>
            </a:extLst>
          </p:cNvPr>
          <p:cNvSpPr txBox="1"/>
          <p:nvPr/>
        </p:nvSpPr>
        <p:spPr>
          <a:xfrm>
            <a:off x="3477491" y="1359259"/>
            <a:ext cx="8536566" cy="510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Медицинские отходы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отходы - все виды отходов, в том числе анатомические, патолого-анатомические, биохимические, микробиологические и физиологические, образующиеся в процессе осуществления медицинской деятельности и фармацевтической деятельности, деятельности по производству лекарственных средств и медицинских изделий, деятельности в области использования возбудителей инфекционных заболеваний и генно-инженерно-модифицированных организмов в медицинских целях, а также при производстве, хранении биомедицинских клеточных продуктов.</a:t>
            </a:r>
            <a:endParaRPr lang="ru-RU" sz="2200" b="0" i="0" dirty="0">
              <a:solidFill>
                <a:srgbClr val="82828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1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cf2.ppt-online.org/files2/slide/r/rli80BgIewEmMoLvfNtG9XFDU2pH4VcQT3WkqCAdn5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35776" r="42907" b="3010"/>
          <a:stretch/>
        </p:blipFill>
        <p:spPr bwMode="auto">
          <a:xfrm>
            <a:off x="269081" y="1544315"/>
            <a:ext cx="3083719" cy="46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57C6F-FDDE-DCCA-4948-DF8546F63923}"/>
              </a:ext>
            </a:extLst>
          </p:cNvPr>
          <p:cNvSpPr/>
          <p:nvPr/>
        </p:nvSpPr>
        <p:spPr>
          <a:xfrm>
            <a:off x="2878932" y="294903"/>
            <a:ext cx="9043987" cy="905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МЕДИЦИНСКИХ ОТХОДОВ РЕГЛАМЕНТИРУЕТСЯ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9EAD77F-DA58-915F-CBBF-C7E9805CDF5E}"/>
              </a:ext>
            </a:extLst>
          </p:cNvPr>
          <p:cNvSpPr/>
          <p:nvPr/>
        </p:nvSpPr>
        <p:spPr>
          <a:xfrm>
            <a:off x="135515" y="204215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8D4AE-F019-4EDB-6952-6EB485F7A58C}"/>
              </a:ext>
            </a:extLst>
          </p:cNvPr>
          <p:cNvSpPr txBox="1"/>
          <p:nvPr/>
        </p:nvSpPr>
        <p:spPr>
          <a:xfrm>
            <a:off x="135515" y="457592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4FFFFF-B159-7ECF-C115-54779BC2F587}"/>
              </a:ext>
            </a:extLst>
          </p:cNvPr>
          <p:cNvSpPr txBox="1"/>
          <p:nvPr/>
        </p:nvSpPr>
        <p:spPr>
          <a:xfrm>
            <a:off x="546171" y="6284453"/>
            <a:ext cx="256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323-ФЗ от 21.11.2011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16D8DB-B455-2E23-0CA4-7F6D229BA258}"/>
              </a:ext>
            </a:extLst>
          </p:cNvPr>
          <p:cNvSpPr txBox="1"/>
          <p:nvPr/>
        </p:nvSpPr>
        <p:spPr>
          <a:xfrm>
            <a:off x="3352800" y="1037559"/>
            <a:ext cx="8703685" cy="544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Медицинские отходы</a:t>
            </a:r>
          </a:p>
          <a:p>
            <a:pPr algn="just" fontAlgn="base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отходы разделяются по степени их эпидемиологической, токсикологической, радиационной опасности, а также негативного воздействия на среду обитания в соответствии с критериями, устанавливаемыми Правительством РФ, на следующие классы: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1)класс "А" - эпидемиологически безопасные отходы, приближенные по составу к твердым бытовым отходам;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2)класс "Б" - эпидемиологически опасные отходы;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3)класс "В" - чрезвычайно эпидемиологически опасные отходы;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4)класс "Г" - токсикологические опасные отходы, приближенные по составу к промышленным;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5)класс "Д" - радиоактивные отходы.</a:t>
            </a:r>
            <a:endParaRPr lang="ru-RU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1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57C6F-FDDE-DCCA-4948-DF8546F63923}"/>
              </a:ext>
            </a:extLst>
          </p:cNvPr>
          <p:cNvSpPr/>
          <p:nvPr/>
        </p:nvSpPr>
        <p:spPr>
          <a:xfrm>
            <a:off x="2809659" y="172902"/>
            <a:ext cx="9246826" cy="27516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РАЗДЕЛЕНИЯ МЕДИЦИНСКИХ ОТХОДОВ НА КЛАССЫ ПО СТЕПЕНИ ИХ ЭПИДЕМИОЛОГИЧЕСКОЙ, ТОКСИКОЛОГИЧЕСКОЙ, РАДИАЦИОННОЙ ОПАСНОСТИ, А ТАКЖЕ НЕГАТИВНОГО ВОЗДЕЙСТВИЯ НА СРЕДУ ОБИТАНИЯ РЕГЛАМЕНТИРУЮТСЯ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9EAD77F-DA58-915F-CBBF-C7E9805CDF5E}"/>
              </a:ext>
            </a:extLst>
          </p:cNvPr>
          <p:cNvSpPr/>
          <p:nvPr/>
        </p:nvSpPr>
        <p:spPr>
          <a:xfrm>
            <a:off x="135515" y="1294421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8D4AE-F019-4EDB-6952-6EB485F7A58C}"/>
              </a:ext>
            </a:extLst>
          </p:cNvPr>
          <p:cNvSpPr txBox="1"/>
          <p:nvPr/>
        </p:nvSpPr>
        <p:spPr>
          <a:xfrm>
            <a:off x="135515" y="154870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16D8DB-B455-2E23-0CA4-7F6D229BA258}"/>
              </a:ext>
            </a:extLst>
          </p:cNvPr>
          <p:cNvSpPr txBox="1"/>
          <p:nvPr/>
        </p:nvSpPr>
        <p:spPr>
          <a:xfrm>
            <a:off x="249382" y="3178787"/>
            <a:ext cx="1167158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постановлением Правительства Российской Федерации от 04.07.2012 № 681 «Об утверждении критериев разделения медицинских отходов на классы по степени их эпидемиологической, токсикологической, радиационной опасности, а также негативного воздействия на среду обитания».</a:t>
            </a:r>
          </a:p>
        </p:txBody>
      </p:sp>
    </p:spTree>
    <p:extLst>
      <p:ext uri="{BB962C8B-B14F-4D97-AF65-F5344CB8AC3E}">
        <p14:creationId xmlns:p14="http://schemas.microsoft.com/office/powerpoint/2010/main" val="166524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57C6F-FDDE-DCCA-4948-DF8546F63923}"/>
              </a:ext>
            </a:extLst>
          </p:cNvPr>
          <p:cNvSpPr/>
          <p:nvPr/>
        </p:nvSpPr>
        <p:spPr>
          <a:xfrm>
            <a:off x="2809659" y="172903"/>
            <a:ext cx="9246826" cy="2208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РАЗДЕЛЕНИЯ МЕДИЦИНСКИХ ОТХОДОВ НА КЛАССЫ ПО СТЕПЕНИ ИХ ЭПИДЕМИОЛОГИЧЕСКОЙ, ТОКСИКОЛОГИЧЕСКОЙ, РАДИАЦИОННОЙ ОПАСНОСТИ, А ТАКЖЕ НЕГАТИВНОГО ВОЗДЕЙСТВИЯ НА СРЕДУ ОБИТАНИЯ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9EAD77F-DA58-915F-CBBF-C7E9805CDF5E}"/>
              </a:ext>
            </a:extLst>
          </p:cNvPr>
          <p:cNvSpPr/>
          <p:nvPr/>
        </p:nvSpPr>
        <p:spPr>
          <a:xfrm>
            <a:off x="121769" y="733661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8D4AE-F019-4EDB-6952-6EB485F7A58C}"/>
              </a:ext>
            </a:extLst>
          </p:cNvPr>
          <p:cNvSpPr txBox="1"/>
          <p:nvPr/>
        </p:nvSpPr>
        <p:spPr>
          <a:xfrm>
            <a:off x="246784" y="98704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4EEF7-7A94-8AA3-9120-7C69AB17A25D}"/>
              </a:ext>
            </a:extLst>
          </p:cNvPr>
          <p:cNvSpPr txBox="1"/>
          <p:nvPr/>
        </p:nvSpPr>
        <p:spPr>
          <a:xfrm>
            <a:off x="121769" y="2417271"/>
            <a:ext cx="119347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опасности медицинских отходов класса А является отсутствие в их составе возбудителей инфекционных заболеваний.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опасности медицинских отходов класса Б является инфицирование (возможность инфицирования) отходов микроорганизмами 3-4 групп патогенности, а также контакт с биологическими жидкостями.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опасности медицинских отходов класса В является инфицирование (возможность инфицирования) отходов микроорганизмами 1-2 групп патогенности.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опасности медицинских отходов класса Г является наличие в их составе токсичных веществ.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AutoNum type="arabicPeriod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опасности медицинских отходов класса Д является содержание в их составе радионуклидов с превышением уровней, установленных в соответствии с Федеральным законом "Об использовании атомной энергии".</a:t>
            </a:r>
          </a:p>
        </p:txBody>
      </p:sp>
    </p:spTree>
    <p:extLst>
      <p:ext uri="{BB962C8B-B14F-4D97-AF65-F5344CB8AC3E}">
        <p14:creationId xmlns:p14="http://schemas.microsoft.com/office/powerpoint/2010/main" val="288578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E57C6F-FDDE-DCCA-4948-DF8546F63923}"/>
              </a:ext>
            </a:extLst>
          </p:cNvPr>
          <p:cNvSpPr/>
          <p:nvPr/>
        </p:nvSpPr>
        <p:spPr>
          <a:xfrm>
            <a:off x="204795" y="761677"/>
            <a:ext cx="3993348" cy="2324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b="0" i="0" dirty="0">
              <a:solidFill>
                <a:srgbClr val="303B3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0" i="0" dirty="0">
                <a:solidFill>
                  <a:srgbClr val="30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ВСТУПИВШИЙ В СИЛУ 1 МАРТА </a:t>
            </a:r>
            <a:r>
              <a:rPr lang="ru-R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САНПИН 2.1.3684-21</a:t>
            </a:r>
            <a:r>
              <a:rPr lang="ru-RU" sz="2200" b="0" i="0" u="none" strike="noStrike" dirty="0">
                <a:solidFill>
                  <a:srgbClr val="D838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200" b="0" i="0" dirty="0">
                <a:solidFill>
                  <a:srgbClr val="30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НЕТОЧНОСТЬ ОТНОСИТЕЛЬНО КЛАССИФИКАЦИИ МЕДИЦИНСКИХ ОТХОДОВ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28D4AE-F019-4EDB-6952-6EB485F7A58C}"/>
              </a:ext>
            </a:extLst>
          </p:cNvPr>
          <p:cNvSpPr txBox="1"/>
          <p:nvPr/>
        </p:nvSpPr>
        <p:spPr>
          <a:xfrm>
            <a:off x="204794" y="18171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D2F3949-8B71-497F-FCCD-67FA0AA5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193114"/>
            <a:ext cx="7686667" cy="66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A327E811-B82C-3A7E-9634-38D52023D151}"/>
              </a:ext>
            </a:extLst>
          </p:cNvPr>
          <p:cNvSpPr/>
          <p:nvPr/>
        </p:nvSpPr>
        <p:spPr>
          <a:xfrm>
            <a:off x="102397" y="5073347"/>
            <a:ext cx="4095745" cy="5672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7DD419-F268-3AB4-3E6F-4EA53EE67B22}"/>
              </a:ext>
            </a:extLst>
          </p:cNvPr>
          <p:cNvSpPr txBox="1"/>
          <p:nvPr/>
        </p:nvSpPr>
        <p:spPr>
          <a:xfrm>
            <a:off x="0" y="4642460"/>
            <a:ext cx="4300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0" dirty="0">
                <a:solidFill>
                  <a:srgbClr val="30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Рассмотрим, в чем расхождение: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39699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135515" y="1437574"/>
            <a:ext cx="11920970" cy="511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 А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 157.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САНПИН 2.1.3684-21</a:t>
            </a: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указывается, что теперь к эпидемиологически безопасным медицинским отходам, имеющим состав, приближенный к твердым коммунальным, относятся: </a:t>
            </a:r>
            <a:r>
              <a:rPr lang="ru-RU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использованные средства личной гигиены и предметы ухода однократного применения больных неинфекционными заболеваниями; канцелярские принадлежности, упаковка, мебель, инвентарь, потерявшие потребительские свойства; сметы от уборки территории; пищевые отходы центральных пищеблоков, столовых для работников медицинских организаций, а также структурных подразделений организаций, осуществляющих медицинскую и (или)</a:t>
            </a:r>
          </a:p>
          <a:p>
            <a:pPr algn="just">
              <a:lnSpc>
                <a:spcPct val="150000"/>
              </a:lnSpc>
            </a:pPr>
            <a:r>
              <a:rPr lang="ru-RU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фармацевтическую деятельность, кроме подразделений инфекционного, в том числе фтизиатрического профиля;</a:t>
            </a:r>
            <a:endParaRPr lang="ru-RU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2E034D-5893-DF5B-E24D-69613A0116EF}"/>
              </a:ext>
            </a:extLst>
          </p:cNvPr>
          <p:cNvSpPr txBox="1"/>
          <p:nvPr/>
        </p:nvSpPr>
        <p:spPr>
          <a:xfrm>
            <a:off x="180107" y="217982"/>
            <a:ext cx="1170709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Санитарные нормы и правила (СанПиН)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нормативные документы, регламентирующие соблюдение нормативов, при которых обеспечивается безопасность условий для человека и окружающей среды.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FAB1B6-DD78-8420-A175-AAF990B61901}"/>
              </a:ext>
            </a:extLst>
          </p:cNvPr>
          <p:cNvSpPr txBox="1"/>
          <p:nvPr/>
        </p:nvSpPr>
        <p:spPr>
          <a:xfrm>
            <a:off x="180107" y="3206546"/>
            <a:ext cx="11665526" cy="349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Роспотребнадзор в рамках «регуляторной гильотины» отменил несколько сотен документов, в их числе: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2.1.3.2630-10 «Санитарно-эпидемиологические требования к организациям, осуществляющим медицинскую деятельность»;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2.1.7.2790-10 «Санитарно-эпидемиологические требования к обращению с медицинскими отходами»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675421B-9E9C-A3B4-7EFC-32B8E799B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8667"/>
          <a:stretch/>
        </p:blipFill>
        <p:spPr bwMode="auto">
          <a:xfrm>
            <a:off x="9558339" y="1314782"/>
            <a:ext cx="1828798" cy="21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E12DC7-682D-18CC-E007-D91692E1E40F}"/>
              </a:ext>
            </a:extLst>
          </p:cNvPr>
          <p:cNvSpPr txBox="1"/>
          <p:nvPr/>
        </p:nvSpPr>
        <p:spPr>
          <a:xfrm>
            <a:off x="4163776" y="2144369"/>
            <a:ext cx="3739752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782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80532" y="1388516"/>
            <a:ext cx="11920970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 А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1BAD62-CDFA-61DD-EECC-518CFC77F1B3}"/>
              </a:ext>
            </a:extLst>
          </p:cNvPr>
          <p:cNvSpPr txBox="1"/>
          <p:nvPr/>
        </p:nvSpPr>
        <p:spPr>
          <a:xfrm>
            <a:off x="108023" y="1909754"/>
            <a:ext cx="11865987" cy="4602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</a:pP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Сотрудниками  Роспотребнадзора нередко выдвигались требования по применении обеззараживающих манипуляций к женским средствам интимной гигиены, детским и взрослым подгузникам, подкладным пеленкам с биологическими загрязнениями.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новый СанПиН 2.1.3684-21 по обращению с медицинскими отходами снял необходимость дезинфекции данных предметов. 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 в том, что проводить обеззараживание в клинике, при отсутствии необходимых аппаратных методов обработки, было сложно, поскольку материалы подобного рода удерживают собой большое количество жидкости, их практически невозможно погрузить в рабочие растворы с соблюдением условий нахождения слоя жидкости на 1 сантиметр выше поверхности отходов.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1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9622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4668982" y="364036"/>
            <a:ext cx="5832763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ЛИЧНОЙ ГИГИЕНЫ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694373" cy="9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9D50AE-68BD-6692-DF7E-7F20A50D098F}"/>
              </a:ext>
            </a:extLst>
          </p:cNvPr>
          <p:cNvSpPr txBox="1"/>
          <p:nvPr/>
        </p:nvSpPr>
        <p:spPr>
          <a:xfrm>
            <a:off x="135515" y="1191894"/>
            <a:ext cx="11920970" cy="56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личной гигиены можно подразделить на несколько групп: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ватно-гигиеническая продукция (ватные палочки, ватные диски, ватные шарики и др.);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бумажная продукция (туалетная бумага, бумажные салфетки, влажные салфетки и салфетки различного целевого назначения и др.);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ухода за полостью рта (зубные пасты, зубной порошок и ополаскиватели полости рта, зубочистки);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интимной гигиены (жидкое интимное мыло, гели для душа и др.);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женской гигиены (женские гигиенические прокладки, женские тампоны и др.);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гигиены для детей (подгузники для детей);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средства гигиены (подгузники для взрослых, пеленки для урологических больных и др.)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7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108023" y="2017751"/>
            <a:ext cx="11975953" cy="272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algn="just">
              <a:spcBef>
                <a:spcPts val="2250"/>
              </a:spcBef>
            </a:pPr>
            <a:endParaRPr lang="ru-RU" sz="2400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отходы, связанные с деятельностью лечебно-диагностических отделений фтизиатрических медицинских учреждений (стационаров, диспансеров). Это все виды отходов, которые загрязнены мокротой пациентов.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9704384" y="4187109"/>
            <a:ext cx="1906251" cy="24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9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80532" y="862708"/>
            <a:ext cx="11975953" cy="5771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174.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отсутствия в организации участка по обеззараживанию (обезвреживанию) медицинских отходов класса Б или централизованной системы обеззараживания (обезвреживания) медицинских отходов, принятой на административной территории, медицинские отходы класса Б обеззараживаются (обезвреживаются) работниками данной организации в местах их образования.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176.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проведения дезинфекции медицинских отходов класса Б медицинские отходы должны упаковываться в одноразовые емкости (пакеты, баки) и маркироваться надписью: "Отходы. Класс Б" с указанием названия организации, ее структурного подразделения, даты дезинфекции и фамилии лица, ответственного за сбор и дезинфекцию медицинских отходов.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177.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отходы класса Б в закрытых одноразовых емкостях (пакетах, баках) должны помещаться в контейнеры и перемещаться на участок по обращению с отходами или помещение для хранения медицинских отходов до их вывоза из организации.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200675" y="301793"/>
            <a:ext cx="741943" cy="9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80532" y="1184197"/>
            <a:ext cx="11975953" cy="112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algn="just">
              <a:spcBef>
                <a:spcPts val="2250"/>
              </a:spcBef>
            </a:pPr>
            <a:endParaRPr lang="ru-RU" sz="2400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081950" y="228275"/>
            <a:ext cx="861915" cy="11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A5B79-3291-DD7A-BE9E-0638DB67FAB8}"/>
              </a:ext>
            </a:extLst>
          </p:cNvPr>
          <p:cNvSpPr txBox="1"/>
          <p:nvPr/>
        </p:nvSpPr>
        <p:spPr>
          <a:xfrm>
            <a:off x="135516" y="1611124"/>
            <a:ext cx="11920969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п.178. 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отходы класса Б, предварительно обеззараженные химическим способом, до их вывоза из медицинской организации к месту обезвреживания допускается хранить на оборудованных площадках, имеющих твердое покрытие и навес.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применения аппаратных методов обеззараживания медицинских отходов в организации допускается сбор медицинских отходов класса Б на рабочих местах этой организации в общие емкости (контейнеры, пакеты) использованных шприцев в неразобранном виде с предварительным отделением игл, перчаток, перевязочного материала. Для отделения игл должны использоваться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иглосъемники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иглодеструкторы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иглоотсекатели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п.201.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хранение (накопление) более 24 часов необеззараженных медицинских отходов класса Б и В осуществляется в холодильных шкафах не более 7 суток или в морозильных камерах - до одного месяца с начала момента накопления отходов;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2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80532" y="1184197"/>
            <a:ext cx="11975953" cy="112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algn="just">
              <a:spcBef>
                <a:spcPts val="2250"/>
              </a:spcBef>
            </a:pPr>
            <a:endParaRPr lang="ru-RU" sz="2400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081950" y="228275"/>
            <a:ext cx="861915" cy="11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BAD004-7748-316C-F2E1-5F26C3464566}"/>
              </a:ext>
            </a:extLst>
          </p:cNvPr>
          <p:cNvSpPr txBox="1"/>
          <p:nvPr/>
        </p:nvSpPr>
        <p:spPr>
          <a:xfrm>
            <a:off x="135515" y="1747171"/>
            <a:ext cx="11808350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159. 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аппаратных способов обеззараживания с применением физических методов и изменения внешнего вида отходов, исключающего возможность их повторного применения, медицинские отходы классов Б и В собираются хозяйствующим субъектом, осуществляющим обращение медицинских отходов, в упаковку любого цвета, кроме желтого и красного, которая должна иметь маркировку, свидетельствующую о проведенном обеззараживании отходов и содержать следующую информацию: "Отходы класса Б, обеззараженные" и "Отходы класса В, обеззараженные", наименование организации и ее адрес в пределах места нахождения, дата обеззараживания медицинских отходов.</a:t>
            </a:r>
            <a:endParaRPr lang="ru-RU" sz="2000" dirty="0">
              <a:solidFill>
                <a:srgbClr val="2D2D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>
            <a:extLst>
              <a:ext uri="{FF2B5EF4-FFF2-40B4-BE49-F238E27FC236}">
                <a16:creationId xmlns:a16="http://schemas.microsoft.com/office/drawing/2014/main" xmlns="" id="{42650EF1-C111-CAF9-544B-6D34BE53AA0A}"/>
              </a:ext>
            </a:extLst>
          </p:cNvPr>
          <p:cNvSpPr txBox="1"/>
          <p:nvPr/>
        </p:nvSpPr>
        <p:spPr>
          <a:xfrm>
            <a:off x="3762495" y="5021785"/>
            <a:ext cx="4896596" cy="166331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Отходы. Класс «Б» обеззараженные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МБУЗ КДБ, г. Красноярск, ул. Петровская, 35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дата дезинфекции 20.09.2022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60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48B9A-B847-1BAC-B3A5-96159384D7BF}"/>
              </a:ext>
            </a:extLst>
          </p:cNvPr>
          <p:cNvSpPr txBox="1"/>
          <p:nvPr/>
        </p:nvSpPr>
        <p:spPr>
          <a:xfrm>
            <a:off x="135515" y="1184197"/>
            <a:ext cx="11975953" cy="547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п.169.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Смешение медицинских отходов различных классов в общей емкости недопустимо.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179.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организации участков обеззараживания, обезвреживания медицинских отходов с использованием аппаратных методов допускается сбор, хранение, транспортирование медицинских отходов класса Б (кроме отходов лечебно-диагностических подразделений фтизиатрических стационаров (диспансеров), загрязненных и потенциально загрязненных мокротой пациентов, отходов микробиологических лабораторий, осуществляющих работы с возбудителями туберкулеза) без предварительного обеззараживания в местах образования структурных подразделений организаций, при условии обеспечения организацией необходимых требований эпидемической безопасности.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145257" y="262705"/>
            <a:ext cx="797361" cy="10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85FF7F-8FA9-B9BD-B9C0-D2BDFCB01AF5}"/>
              </a:ext>
            </a:extLst>
          </p:cNvPr>
          <p:cNvSpPr txBox="1"/>
          <p:nvPr/>
        </p:nvSpPr>
        <p:spPr>
          <a:xfrm>
            <a:off x="135515" y="1139632"/>
            <a:ext cx="11920970" cy="56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25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перемещение необеззараженных медицинских отходов класса Б, упакованных в специальные одноразовые емкости (контейнеры), из удаленных структурных подразделений организации (медицинские пункты, кабинеты, фельдшерско-акушерские пункты) и других мест оказания медицинской помощи в медицинскую организацию для обеспечения их последующего обеззараживания, обезвреживания.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200.  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жидкие медицинские отходы класса Б (рвотные массы, моча, фекалии, мокрота) больных туберкулезом допускается сливать без предварительного обеззараживания в систему централизованной канализации, при условии ее оснащения системой обеззараживания сточных вод. При отсутствии централизованной канализации обеззараживание данной категории отходов проводят химическим или физическим методами.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0153025" y="4556846"/>
            <a:ext cx="1670197" cy="21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4D75FF-4650-3219-3C66-7BC62FD7B21B}"/>
              </a:ext>
            </a:extLst>
          </p:cNvPr>
          <p:cNvSpPr txBox="1"/>
          <p:nvPr/>
        </p:nvSpPr>
        <p:spPr>
          <a:xfrm>
            <a:off x="452537" y="2965078"/>
            <a:ext cx="11370685" cy="307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микробиологических, клинико-диагностических лабораторий;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сырья и продукции от деятельности по производству лекарственных средств и медицинских изделий, от производства и хранения биомедицинских клеточных продуктов;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отходы вивариев;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живые вакцины, непригодные к использованию.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417186-B279-C10E-A9E3-1C7A4011C409}"/>
              </a:ext>
            </a:extLst>
          </p:cNvPr>
          <p:cNvSpPr txBox="1"/>
          <p:nvPr/>
        </p:nvSpPr>
        <p:spPr>
          <a:xfrm>
            <a:off x="2900580" y="6043613"/>
            <a:ext cx="747289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ОТХОДЫ ТЕПЕРЬ ВХОДЯТ В КЛАСС 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xmlns="" id="{634BC1A8-9C23-FCFF-0E80-3FA3C41E8F1E}"/>
              </a:ext>
            </a:extLst>
          </p:cNvPr>
          <p:cNvSpPr/>
          <p:nvPr/>
        </p:nvSpPr>
        <p:spPr>
          <a:xfrm>
            <a:off x="80531" y="2798618"/>
            <a:ext cx="712163" cy="3516457"/>
          </a:xfrm>
          <a:prstGeom prst="leftBrace">
            <a:avLst>
              <a:gd name="adj1" fmla="val 8333"/>
              <a:gd name="adj2" fmla="val 5158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156CB-12B2-2D29-4BC8-5150927984C8}"/>
              </a:ext>
            </a:extLst>
          </p:cNvPr>
          <p:cNvSpPr txBox="1"/>
          <p:nvPr/>
        </p:nvSpPr>
        <p:spPr>
          <a:xfrm>
            <a:off x="135515" y="1375386"/>
            <a:ext cx="11920970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 - </a:t>
            </a:r>
            <a:r>
              <a:rPr lang="ru-RU" sz="2200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омимо прочего, отходы от деятельности в области использования генно-инженерно-модифицированных организмов в медицинских целях, в том числе: </a:t>
            </a:r>
          </a:p>
        </p:txBody>
      </p:sp>
    </p:spTree>
    <p:extLst>
      <p:ext uri="{BB962C8B-B14F-4D97-AF65-F5344CB8AC3E}">
        <p14:creationId xmlns:p14="http://schemas.microsoft.com/office/powerpoint/2010/main" val="9605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166765" y="231383"/>
            <a:ext cx="711876" cy="10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156CB-12B2-2D29-4BC8-5150927984C8}"/>
              </a:ext>
            </a:extLst>
          </p:cNvPr>
          <p:cNvSpPr txBox="1"/>
          <p:nvPr/>
        </p:nvSpPr>
        <p:spPr>
          <a:xfrm>
            <a:off x="135515" y="1055307"/>
            <a:ext cx="11920970" cy="56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</a:t>
            </a:r>
          </a:p>
          <a:p>
            <a:pPr algn="just">
              <a:lnSpc>
                <a:spcPct val="150000"/>
              </a:lnSpc>
            </a:pP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183. 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Вывоз необеззараженных медицинских отходов класса В, а также, относящихся к классу Б, загрязненных и потенциально загрязненных мокротой пациентов, лиц, больных туберкулезом, в том числе из лечебно-диагностических подразделений фтизиатрических стационаров (диспансеров), отходов микробиологических лабораторий, осуществляющих работы с возбудителями туберкулеза, за пределы территории медицинский организации не допускается.</a:t>
            </a:r>
          </a:p>
          <a:p>
            <a:pPr algn="just">
              <a:lnSpc>
                <a:spcPct val="150000"/>
              </a:lnSpc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отходы класса В в закрытых одноразовых емкостях должны быть помещены в специальные контейнеры и храниться в помещении для хранения медицинских отходов не более 24-х часов (без использования холодильного оборудования). При использовании холодильного оборудования срок хранения - не более 7 суток.</a:t>
            </a:r>
            <a:endParaRPr lang="ru-RU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6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918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371852" y="400763"/>
            <a:ext cx="82915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 1 ЯНВАРЯ 2021 ГОДА ВСТУПИЛИ В СИЛУ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74939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84415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87A671-6A78-F4C2-8A4F-D83106EC3B37}"/>
              </a:ext>
            </a:extLst>
          </p:cNvPr>
          <p:cNvSpPr txBox="1"/>
          <p:nvPr/>
        </p:nvSpPr>
        <p:spPr>
          <a:xfrm>
            <a:off x="234553" y="1236335"/>
            <a:ext cx="11722894" cy="28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524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СП 2.1.3678-20 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(постановление Главного государственного санитарного врача РФ от 24.12.2020 г. №44)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 действия  до 01.01.2027.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191737-1733-B2B4-5EE8-3D3EA6446C6B}"/>
              </a:ext>
            </a:extLst>
          </p:cNvPr>
          <p:cNvSpPr txBox="1"/>
          <p:nvPr/>
        </p:nvSpPr>
        <p:spPr>
          <a:xfrm>
            <a:off x="143470" y="3901613"/>
            <a:ext cx="12048530" cy="295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Настоящие санитарные правила  направлены на охрану жизни и здоровья населения, обеспечение безопасности и (или) безвредности для человека факторов среды обитания, предотвращение возникновения и распространения инфекционных, неинфекционных заболеваний и устанавливают санитарно-эпидемиологические требования к выполнению работ и предоставлению гостиничных, медицинских, бытовых, социальных услуг, услуг в области культуры, спорта, организации досуга, развлечений, продаже товаров производственно-технического назначения для личных и бытовых нужд, а также к используемым хозяйствующими субъектами зданиям, сооружениям, помещениям, оборудованию и транспортным средствам.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14 апреля 2022 года).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4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166765" y="231383"/>
            <a:ext cx="711876" cy="10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156CB-12B2-2D29-4BC8-5150927984C8}"/>
              </a:ext>
            </a:extLst>
          </p:cNvPr>
          <p:cNvSpPr txBox="1"/>
          <p:nvPr/>
        </p:nvSpPr>
        <p:spPr>
          <a:xfrm>
            <a:off x="135515" y="1055307"/>
            <a:ext cx="11920970" cy="554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сборе и перемещении необеззараженных медицинских отходов классов Б и В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случае возникновения аварийной ситуации (рассыпание, разливание отходов) должны быть выполнены следующие действия: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 медицинской организации с использованием одноразовых средств индивидуальной защиты и уборочного инвентаря одноразового использования (щетки, ветошь) собирает отходы в другой одноразовый пакет или контейнер цвета, соответствующего классу опасности отходов;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закрывает и повторно маркирует упаковку;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доставляет ее к месту временного хранения (накопления) необеззараженных медицинских отходов или на участок обеззараживания, обезвреживания медицинских отходов.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5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166765" y="231383"/>
            <a:ext cx="711876" cy="10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156CB-12B2-2D29-4BC8-5150927984C8}"/>
              </a:ext>
            </a:extLst>
          </p:cNvPr>
          <p:cNvSpPr txBox="1"/>
          <p:nvPr/>
        </p:nvSpPr>
        <p:spPr>
          <a:xfrm>
            <a:off x="135515" y="1278593"/>
            <a:ext cx="11920970" cy="521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</a:t>
            </a:r>
          </a:p>
          <a:p>
            <a:pPr algn="just">
              <a:lnSpc>
                <a:spcPct val="150000"/>
              </a:lnSpc>
            </a:pPr>
            <a:endParaRPr lang="ru-RU" sz="2200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Поверхность в месте рассыпания медицинских отходов персоналом медицинской организации должна обрабатываться раствором дезинфицирующего средства согласно инструкции по его применению.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Использованные средства индивидуальной защиты и спецодежду персонал медицинской организации должен: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собирать в пакет, соответствующий цвету классу опасности отходов;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завязывать или закрывать пакет с помощью бирки-стяжки или других приспособлений;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доставляться персоналом медицинской организации на участок обеззараживания медицинских отходов.</a:t>
            </a:r>
            <a:endParaRPr lang="ru-RU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5566496" y="475340"/>
            <a:ext cx="321728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166765" y="231383"/>
            <a:ext cx="711876" cy="10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156CB-12B2-2D29-4BC8-5150927984C8}"/>
              </a:ext>
            </a:extLst>
          </p:cNvPr>
          <p:cNvSpPr txBox="1"/>
          <p:nvPr/>
        </p:nvSpPr>
        <p:spPr>
          <a:xfrm>
            <a:off x="135515" y="973268"/>
            <a:ext cx="11920970" cy="558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</a:t>
            </a:r>
          </a:p>
          <a:p>
            <a:pPr algn="just">
              <a:lnSpc>
                <a:spcPct val="150000"/>
              </a:lnSpc>
            </a:pPr>
            <a:r>
              <a:rPr lang="ru-RU" sz="2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200.</a:t>
            </a:r>
            <a:r>
              <a:rPr lang="ru-RU" sz="2000" b="1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Жидкие медицинские отходы класса В (рвотные массы, моча, фекалии, мокрота от больных, инфицированных микроорганизмами 1 - 2 групп патогенности) не допускается сливать в систему централизованной канализации без предварительного обеззараживания химическим или физическим методами;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ж) термическое уничтожение медицинских отходов классов Б и В может осуществляется децентрализованным способом (</a:t>
            </a:r>
            <a:r>
              <a:rPr lang="ru-RU" sz="20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инсинераторы</a:t>
            </a: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другие установки термического обезвреживания, предназначенные к применению в этих целях). </a:t>
            </a:r>
            <a:r>
              <a:rPr lang="ru-RU" sz="2000" i="1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Термическое уничтожение обеззараженных медицинских отходов классов Б и В может осуществляться централизованным способом (мусоросжигательный завод);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л) персонал медицинской организации осуществляет обеззараживание и уничтожение вакцин.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0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64CE2A7-C0C3-250F-FE07-5CCE5925AF31}"/>
              </a:ext>
            </a:extLst>
          </p:cNvPr>
          <p:cNvSpPr/>
          <p:nvPr/>
        </p:nvSpPr>
        <p:spPr>
          <a:xfrm>
            <a:off x="10500" y="48414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402DE-FEBF-742C-4271-3BB51488F319}"/>
              </a:ext>
            </a:extLst>
          </p:cNvPr>
          <p:cNvSpPr txBox="1"/>
          <p:nvPr/>
        </p:nvSpPr>
        <p:spPr>
          <a:xfrm>
            <a:off x="135515" y="301793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A1A4E7-3B11-738E-92A1-C4DCBF211460}"/>
              </a:ext>
            </a:extLst>
          </p:cNvPr>
          <p:cNvSpPr/>
          <p:nvPr/>
        </p:nvSpPr>
        <p:spPr>
          <a:xfrm>
            <a:off x="2809659" y="172903"/>
            <a:ext cx="9246826" cy="118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ED44D-3867-1E73-41BC-00CA2BB120E0}"/>
              </a:ext>
            </a:extLst>
          </p:cNvPr>
          <p:cNvSpPr txBox="1"/>
          <p:nvPr/>
        </p:nvSpPr>
        <p:spPr>
          <a:xfrm>
            <a:off x="4679805" y="356275"/>
            <a:ext cx="608517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НОВОГО?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ПО ПРЕЖНЕМУ!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7EB9643-5B5F-8897-2935-A29029F2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2607" r="26889" b="5273"/>
          <a:stretch/>
        </p:blipFill>
        <p:spPr bwMode="auto">
          <a:xfrm>
            <a:off x="2900580" y="212543"/>
            <a:ext cx="861915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9062327-23E1-C3DE-EC60-D1B717E9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1042397" y="212544"/>
            <a:ext cx="904170" cy="1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13A8EE-E186-3ECD-0B86-5B306038362E}"/>
              </a:ext>
            </a:extLst>
          </p:cNvPr>
          <p:cNvSpPr txBox="1"/>
          <p:nvPr/>
        </p:nvSpPr>
        <p:spPr>
          <a:xfrm>
            <a:off x="25597" y="1015358"/>
            <a:ext cx="11920970" cy="537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250"/>
              </a:spcBef>
            </a:pPr>
            <a:r>
              <a:rPr lang="ru-RU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Классы Г и Д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по данным классам не подверглась изменениям или дополнениям.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 </a:t>
            </a: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 – весь токсикологически опасный мусор 1-4 классов опасности;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п.160.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медицинскими отходами классов Б и В, содержащими в своем составе токсичные вещества 1 - 2 классов опасности после их обеззараживания, осуществляется в соответствии с требованиями к медицинским отходам класса Г.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п.190. </a:t>
            </a:r>
            <a:r>
              <a:rPr lang="ru-RU" sz="2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Сбор, хранение отходов цитостатиков и </a:t>
            </a:r>
            <a:r>
              <a:rPr lang="ru-RU" sz="2200" dirty="0" err="1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генотоксических</a:t>
            </a:r>
            <a:r>
              <a:rPr lang="ru-RU" sz="22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препаратов и всех видов отходов (емкостей), образующихся в результате приготовления их растворов, относящихся к медицинским отходам класса Г, без дезактивации запрещается.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 Д – объекты, содержащие превышающие концентрации радионуклидов, недопустимые нормами радиационной безопасности.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 1 СЕНТЯБРЯ 2021 ГОДА ВСТУПИЛИ В СИЛУ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4AB6BF-B360-3F05-CDF8-947C907EF9E0}"/>
              </a:ext>
            </a:extLst>
          </p:cNvPr>
          <p:cNvSpPr txBox="1"/>
          <p:nvPr/>
        </p:nvSpPr>
        <p:spPr>
          <a:xfrm>
            <a:off x="258364" y="979823"/>
            <a:ext cx="11384758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СанПиН 3.3686-21 </a:t>
            </a:r>
            <a:r>
              <a:rPr lang="ru-RU" sz="2400" u="sng" dirty="0">
                <a:solidFill>
                  <a:srgbClr val="3451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Санитарно-эпидемиологические требования по профилактике инфекционных болезней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(постановление Главного государственного санитарного врача РФ от</a:t>
            </a:r>
            <a:r>
              <a:rPr lang="ru-RU" sz="24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28 января 2021 года № 4)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Срок  действия  до 01.09.2027.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528743-34FF-B161-8B2D-7DFFC2D1BE3E}"/>
              </a:ext>
            </a:extLst>
          </p:cNvPr>
          <p:cNvSpPr txBox="1"/>
          <p:nvPr/>
        </p:nvSpPr>
        <p:spPr>
          <a:xfrm>
            <a:off x="0" y="2666019"/>
            <a:ext cx="11901487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Настоящие санитарные правила и нормы разработаны с целью предупреждения возникновения и распространения инфекционных болезней среди населения Российской Федерации, содержат требования: по профилактике инфекционных болезней; требования к организации и осуществлению дезинфекционной, дератизационной и дезинсекционной деятельности; требования к обеспечению безопасности при работе с ПБА, требования к санитарной охран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территории Российской Федерации; требования по профилактике ВИЧ-инфекции; требования по профилактике вирусных гепатитов B и C; других заболеваний, в том числе особо опасных инфекций и пр., а также мероприятия по профилактике инфекций, связанных с оказанием медицинской помощи, мероприятия по  иммунопрофилактике инфекционных болезней, и обеспечению безопасности иммунизации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 изменениями на 25 мая 2022 года).</a:t>
            </a:r>
          </a:p>
          <a:p>
            <a:pPr indent="450215" algn="just" fontAlgn="base">
              <a:lnSpc>
                <a:spcPct val="150000"/>
              </a:lnSpc>
            </a:pP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1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B8D61F-12E1-666A-C857-ECEFEAB7B4B3}"/>
              </a:ext>
            </a:extLst>
          </p:cNvPr>
          <p:cNvSpPr txBox="1"/>
          <p:nvPr/>
        </p:nvSpPr>
        <p:spPr>
          <a:xfrm>
            <a:off x="0" y="1158727"/>
            <a:ext cx="12136366" cy="576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Общие требования по профилактике инфекционных болезней содержат информацию: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обеспечению населения безопасной в эпидемиологическом отношении питьевой водой.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благоприятных условий жизнедеятельности населения.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безопасного питания населения.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благоприятных условий воспитания и обучения населения.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условий пребывания населения в медицинских организациях.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Выявление, учет и регистрация больных инфекционными болезнями и лиц с подозрением на инфекционные болезни, носителей возбудителей инфекционных болезней.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и изучение признаков, характеризующих наличие инфекционных болезней, носительства возбудителей инфекционных болезней.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санитарно-противоэпидемических мероприятий. Мероприятия в эпидемическом очаге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при введении карантина.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мероприятия.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и обучение граждан по вопросам профилактики.</a:t>
            </a:r>
          </a:p>
        </p:txBody>
      </p:sp>
    </p:spTree>
    <p:extLst>
      <p:ext uri="{BB962C8B-B14F-4D97-AF65-F5344CB8AC3E}">
        <p14:creationId xmlns:p14="http://schemas.microsoft.com/office/powerpoint/2010/main" val="425900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A2B119-2BE4-FA8E-AA44-9764AF4753F6}"/>
              </a:ext>
            </a:extLst>
          </p:cNvPr>
          <p:cNvSpPr txBox="1"/>
          <p:nvPr/>
        </p:nvSpPr>
        <p:spPr>
          <a:xfrm>
            <a:off x="100012" y="1114615"/>
            <a:ext cx="11901487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Санитарно-эпидемиологические требования к организации и осуществлению дезинфекционной, дератизационной и дезинсекционной деятельности.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B111E6-8B10-D2DD-A7F1-5CC92C7BA672}"/>
              </a:ext>
            </a:extLst>
          </p:cNvPr>
          <p:cNvSpPr txBox="1"/>
          <p:nvPr/>
        </p:nvSpPr>
        <p:spPr>
          <a:xfrm>
            <a:off x="100012" y="1843341"/>
            <a:ext cx="11991976" cy="495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проведению дезинфекции, стерилизации.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применение дезинфицирующих средств, обладающих только бактериостатическим действием.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осуществлению дезинфекционной деятельности на отдельных объектах</a:t>
            </a:r>
          </a:p>
          <a:p>
            <a:pPr algn="just">
              <a:lnSpc>
                <a:spcPct val="150000"/>
              </a:lnSpc>
            </a:pPr>
            <a:r>
              <a:rPr lang="ru-RU" sz="19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текущей дезинфекции в присутствии пациентов и персонала не допускается применять способ орошения поверхностей дезинфицирующими растворами, а при способе протирания в присутствии пациентов и персонала применять средства, обладающие раздражающим действием, вызывающие аллергические реакции. Заключительную дезинфекцию проводят в отсутствие пациентов при соблюдении персоналом мер предосторожности с использованием средств индивидуальной защиты;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централизованное приготовление дезинфицирующих растворов, их хранение, обеззараживание белья, медицинских изделий и других объектов проводят в специально выделенных и оборудованных помещениях;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6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A2B119-2BE4-FA8E-AA44-9764AF4753F6}"/>
              </a:ext>
            </a:extLst>
          </p:cNvPr>
          <p:cNvSpPr txBox="1"/>
          <p:nvPr/>
        </p:nvSpPr>
        <p:spPr>
          <a:xfrm>
            <a:off x="100013" y="1348655"/>
            <a:ext cx="11901487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Санитарно-эпидемиологические требования к организации и осуществлению дезинфекционной, дератизационной и дезинсекционной деятельности.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B111E6-8B10-D2DD-A7F1-5CC92C7BA672}"/>
              </a:ext>
            </a:extLst>
          </p:cNvPr>
          <p:cNvSpPr txBox="1"/>
          <p:nvPr/>
        </p:nvSpPr>
        <p:spPr>
          <a:xfrm>
            <a:off x="100013" y="2299054"/>
            <a:ext cx="11901487" cy="403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дезинфекции медицинских изделий применяют дезинфицирующие средства, обладающие широким спектром антимикробного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вирулицидное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бактерицидное,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 активностью в отношении грибов рода Кандида) действия.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режимов дезинфекции проводят по наиболее устойчивым микроорганизмам - между вирусами или грибами рода Кандида (в туберкулезных медицинских организациях - по микобактериям туберкулеза); в микологических стационарах (кабинетах) - по режимам, эффективным в отношении грибов рода Трихофитон. Для дезинфекции изделий и объектов, контаминированных CI.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возбудителями газовой анаэробной инфекцией и другими спорообразующими бактериями, а также при работе с этими возбудителями, применяют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средства;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DEEA38-2D46-AB91-605F-C42219858D7A}"/>
              </a:ext>
            </a:extLst>
          </p:cNvPr>
          <p:cNvSpPr txBox="1"/>
          <p:nvPr/>
        </p:nvSpPr>
        <p:spPr>
          <a:xfrm>
            <a:off x="347663" y="860660"/>
            <a:ext cx="11722894" cy="605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 Профилактика ВИЧ-инфекции.</a:t>
            </a:r>
          </a:p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Профилактика вирусных гепатитов B и C.</a:t>
            </a:r>
          </a:p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 Профилактика туберкулёза.</a:t>
            </a:r>
          </a:p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IX. Профилактика инфекций, передающихся кровососущими комарами.</a:t>
            </a:r>
          </a:p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 Профилактика инфекций, передающихся иксодовыми клещами.</a:t>
            </a:r>
          </a:p>
          <a:p>
            <a:pPr algn="just" fontAlgn="base">
              <a:lnSpc>
                <a:spcPct val="150000"/>
              </a:lnSpc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XI. Профилактика сибирской язвы.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XII. Профилактика чумы.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XIII. Профилактика бруцеллеза.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XIV. Профилактика лептоспироза.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XV. Профилактика туляремии.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XVI. Профилактика орнитоза.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XVII. Профилактика коксиеллеза (Лихорадка Ку).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XVIII. Профилактика крымской геморрагической лихорадки.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XIX. Профилактика геморрагической лихорадки с почечным синдромом.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DEEA38-2D46-AB91-605F-C42219858D7A}"/>
              </a:ext>
            </a:extLst>
          </p:cNvPr>
          <p:cNvSpPr txBox="1"/>
          <p:nvPr/>
        </p:nvSpPr>
        <p:spPr>
          <a:xfrm>
            <a:off x="347663" y="1103309"/>
            <a:ext cx="11722894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endParaRPr lang="ru-RU" sz="20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F27C3E-D6A5-5416-FD4F-F8BF9F17CDA7}"/>
              </a:ext>
            </a:extLst>
          </p:cNvPr>
          <p:cNvSpPr txBox="1"/>
          <p:nvPr/>
        </p:nvSpPr>
        <p:spPr>
          <a:xfrm>
            <a:off x="190500" y="999591"/>
            <a:ext cx="9488849" cy="60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XX. Профилактика клещевого вирусного энцефалита.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XXI. Профилактика лихорадки </a:t>
            </a:r>
            <a:r>
              <a:rPr lang="ru-RU" sz="19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Зика</a:t>
            </a: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XXII. Профилактика бешенства.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XXIII. Профилактика лихорадки Западного Нила.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XXIV. Профилактика острых кишечных инфекций.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XXV. Профилактика холеры.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XXVI. Профилактика сальмонеллёза.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XXVII. Профилактика брюшного тифа и паратифов.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XXVIII. Профилактика листериоза.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XXIX. Профилактика иерсиниоза.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XXX. Профилактика кампилобактериоза.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XXXI. Профилактика вирусного гепатита А и 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XXXII. Профилактика полиомиелита.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XXXIII. Профилактика энтеровирусной (</a:t>
            </a:r>
            <a:r>
              <a:rPr lang="ru-RU" sz="19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неполио</a:t>
            </a: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инфекции.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F9B23-61DF-E40E-E852-75FD0C8A013F}"/>
              </a:ext>
            </a:extLst>
          </p:cNvPr>
          <p:cNvSpPr txBox="1"/>
          <p:nvPr/>
        </p:nvSpPr>
        <p:spPr>
          <a:xfrm>
            <a:off x="132484" y="113938"/>
            <a:ext cx="11679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250"/>
              </a:spcBef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Санитарно-эпидемиологические требования к эксплуатации помещений, зданий, сооружений при осуществлении деятельности хозяйствующими субъектами, оказывающими медицинские услуги.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703AAE-B57B-AC42-D56C-043D52D06629}"/>
              </a:ext>
            </a:extLst>
          </p:cNvPr>
          <p:cNvSpPr txBox="1"/>
          <p:nvPr/>
        </p:nvSpPr>
        <p:spPr>
          <a:xfrm>
            <a:off x="167986" y="1384822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 СП 2.1.3678-20, заменивших СанПиН 2.1.3.2630-10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E2A51B-4A4C-3B40-CD21-358174B5E94C}"/>
              </a:ext>
            </a:extLst>
          </p:cNvPr>
          <p:cNvSpPr txBox="1"/>
          <p:nvPr/>
        </p:nvSpPr>
        <p:spPr>
          <a:xfrm>
            <a:off x="132484" y="1917042"/>
            <a:ext cx="11920969" cy="477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положений этой главы дублируют требования, установленные ранее СанПиН 2.1.3.2630-10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Кабинеты магнитно-резонансной томографии разрешено располагать в жилых зданиях и во встроенно-пристроенных к ним помещениях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условии, что они не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смежными с квартирами, а уровень физических факторов соответствует гигиеническим нормативам.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врача при проведении эндоскопического исследования, обработку эндоскопического оборудования, различные эндоскопические процедуры нужно проводить в разных помещениях. При оказании анестезиологического пособия в ходе эндоскопического обследования в амбулаторных условиях нужно организовать помещение для отдыха и наблюдения за пациентом.</a:t>
            </a:r>
            <a:endParaRPr lang="ru-RU" sz="2400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E280E112-03C1-4C8F-5838-226880DD1A8E}"/>
              </a:ext>
            </a:extLst>
          </p:cNvPr>
          <p:cNvSpPr/>
          <p:nvPr/>
        </p:nvSpPr>
        <p:spPr>
          <a:xfrm rot="2301734">
            <a:off x="11369708" y="818294"/>
            <a:ext cx="484909" cy="8094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76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DEEA38-2D46-AB91-605F-C42219858D7A}"/>
              </a:ext>
            </a:extLst>
          </p:cNvPr>
          <p:cNvSpPr txBox="1"/>
          <p:nvPr/>
        </p:nvSpPr>
        <p:spPr>
          <a:xfrm>
            <a:off x="209549" y="1158727"/>
            <a:ext cx="11791951" cy="5621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XXXIV. Профилактика гриппа и других острых респираторных вирусных инфекций.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XXXV. Профилактика кори, краснухи, эпидемического паротита.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XXXVI. Профилактика ветряной оспы и опоясывающего лишая.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XXXVII. Профилактика коклюша.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XXXVIII. Профилактика дифтерии.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XXXIX. Профилактика менингококковой инфекции.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XL. Профилактика внебольничных пневмоний.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XLI. Профилактика стрептококковой (группы А) инфекции.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XLII. Профилактика легионеллеза.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XLIII. Профилактика паразитарных болезней на территории Российской Федерации.</a:t>
            </a:r>
          </a:p>
          <a:p>
            <a:pPr>
              <a:spcAft>
                <a:spcPts val="800"/>
              </a:spcAft>
            </a:pPr>
            <a:r>
              <a:rPr lang="ru-RU" sz="19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XLIV. Профилактика инфекций, связанных с оказанием медицинской помощи.</a:t>
            </a:r>
          </a:p>
          <a:p>
            <a:pPr algn="just" fontAlgn="base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XLV. Профилактика столбняка.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XLVI. Организация иммунопрофилактики инфекционных болезней.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4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CCC7D1-723B-28CA-AEEF-FE61D69BEF2D}"/>
              </a:ext>
            </a:extLst>
          </p:cNvPr>
          <p:cNvSpPr txBox="1"/>
          <p:nvPr/>
        </p:nvSpPr>
        <p:spPr>
          <a:xfrm>
            <a:off x="0" y="1235603"/>
            <a:ext cx="1200150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9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каждому инфекционному заболеванию представлена информация:</a:t>
            </a: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формы.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Выявление, учёт и регистрация случаев заболеваний людей.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санитарно-противоэпидемических мероприятий при выявлении случаев среди людей.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Дезинфекционные мероприятия.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 в медицинских организациях.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Захоронение людей, умерших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заболевания (ООИ).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Санитарно-противоэпидемические (профилактические) мероприятия по предупреждению заболеваний людей очагах инфекции.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Санитарно-противоэпидемические (профилактические) мероприятия по предупреждению заболеваний людей на предприятиях…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санитарно-эпидемиологического благополучия в целях предупреждения возникновения и распространения того или иного инфекционного заболевания.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мероприятия.</a:t>
            </a:r>
            <a:endParaRPr lang="ru-RU" sz="19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и обучение граждан по вопросам профилактики инфекционного заболевания.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46728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AF36F-772F-CA67-543D-198EFA7D680A}"/>
              </a:ext>
            </a:extLst>
          </p:cNvPr>
          <p:cNvSpPr txBox="1"/>
          <p:nvPr/>
        </p:nvSpPr>
        <p:spPr>
          <a:xfrm>
            <a:off x="126206" y="1450543"/>
            <a:ext cx="11875294" cy="513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200"/>
              </a:spcBef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организации и проведению мер профилактики ИСМП и противоэпидемических мероприятий в стационарах (отделениях) хирургического профиля.</a:t>
            </a:r>
          </a:p>
          <a:p>
            <a:pPr algn="just" fontAlgn="base">
              <a:lnSpc>
                <a:spcPct val="150000"/>
              </a:lnSpc>
              <a:spcBef>
                <a:spcPts val="200"/>
              </a:spcBef>
            </a:pPr>
            <a:endParaRPr lang="ru-RU" sz="2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Доставку использованных необеззараженных инструментов в ЦСО проводят в закрытых влагостойких контейнерах.</a:t>
            </a:r>
          </a:p>
          <a:p>
            <a:pPr algn="just" fontAlgn="base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для проведения перевязок должны быть индивидуальными.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о правилах накрытия стерильного стола.</a:t>
            </a:r>
          </a:p>
        </p:txBody>
      </p:sp>
    </p:spTree>
    <p:extLst>
      <p:ext uri="{BB962C8B-B14F-4D97-AF65-F5344CB8AC3E}">
        <p14:creationId xmlns:p14="http://schemas.microsoft.com/office/powerpoint/2010/main" val="68688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487DDC-EB5A-736E-2620-28E8F36E3D44}"/>
              </a:ext>
            </a:extLst>
          </p:cNvPr>
          <p:cNvSpPr txBox="1"/>
          <p:nvPr/>
        </p:nvSpPr>
        <p:spPr>
          <a:xfrm>
            <a:off x="95250" y="1182248"/>
            <a:ext cx="120015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организации и проведению мер профилактики ИСМП в отделениях (палатах) реанимации и интенсивной терапии.</a:t>
            </a:r>
            <a:endParaRPr lang="ru-RU" sz="21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Катетеризацию мочевого пузыря выполняют две медицинские сестры, одна из которых непосредственно выполняет манипуляцию введения катетера, а вторая ей ассистирует.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предотвращения нарушения целости дренажной системы используют дренажные системы со специальным портом для взятия анализов; при их отсутствии мочу берут стерильным шприцем, не отсоединяя сумки;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проводят рутинного промывания мочевого пузыря.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опорожнения мочеприемника у каждого пациента необходимо использовать индивидуальные контейнеры.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Приводится подробная информация о санации трахеобронхиального дерева.</a:t>
            </a:r>
          </a:p>
        </p:txBody>
      </p:sp>
    </p:spTree>
    <p:extLst>
      <p:ext uri="{BB962C8B-B14F-4D97-AF65-F5344CB8AC3E}">
        <p14:creationId xmlns:p14="http://schemas.microsoft.com/office/powerpoint/2010/main" val="321955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C178F-30E9-F1BF-4319-6B55BE681606}"/>
              </a:ext>
            </a:extLst>
          </p:cNvPr>
          <p:cNvSpPr txBox="1"/>
          <p:nvPr/>
        </p:nvSpPr>
        <p:spPr>
          <a:xfrm>
            <a:off x="190500" y="1284285"/>
            <a:ext cx="11811000" cy="521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организации и проведению мер профилактики ИСМП и противоэпидемических мероприятий в стационарах (отделениях) акушерского профиля, перинатальных центров.</a:t>
            </a:r>
            <a:endParaRPr lang="ru-RU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поступлении роженицы проводят медицинский осмотр и санитарную обработку.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Бритье кожи наружных половых органов и постановка очистительной клизмы проводят при необходимости.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Душ назначают всем пациентам, выдают индивидуальный комплект белья (рубашка, полотенце, подкладная пеленка, халат).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 использовать личную чистую одежду и обувь.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и противоэпидемические мероприятия в родовом блоке.</a:t>
            </a:r>
            <a:endParaRPr lang="ru-RU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9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E09976-DCC8-8F35-8FAD-32E6E994EE06}"/>
              </a:ext>
            </a:extLst>
          </p:cNvPr>
          <p:cNvSpPr txBox="1"/>
          <p:nvPr/>
        </p:nvSpPr>
        <p:spPr>
          <a:xfrm>
            <a:off x="0" y="1158727"/>
            <a:ext cx="12001500" cy="56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fontAlgn="base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Палаты новорожденных</a:t>
            </a:r>
            <a:r>
              <a:rPr lang="ru-RU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медицинские изделия многоразового использования, в том числе изделия, применяемые для ухода за новорожденными (глазные пипетки, шпатели и иные), подлежат дезинфекции и стерилизации.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манипуляций используют стерильные ватные тампоны в отдельных укладках для каждого новорожденного. Вскрытая и неиспользованная укладка подлежит повторной стерилизации. Для взятия стерильного материала используют стерильные пинцеты (корнцанги), которые меняют после каждого новорожденного. В отделениях для новорожденных используют одноразовые клизмы.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новорожденных используют лекарственные формы в мелкой расфасовке и (или) однократного применения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6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99ADA-BF43-8778-97EF-9C0BD137CE90}"/>
              </a:ext>
            </a:extLst>
          </p:cNvPr>
          <p:cNvSpPr txBox="1"/>
          <p:nvPr/>
        </p:nvSpPr>
        <p:spPr>
          <a:xfrm>
            <a:off x="278606" y="1459230"/>
            <a:ext cx="11722894" cy="510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Палаты новорожденных</a:t>
            </a:r>
            <a:r>
              <a:rPr lang="ru-RU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Недопустимо применение искусственных способов для ускорения процесса отпадения пуповинного остатка у новорожденных.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Новорожденных с подозрением на инфекционное заболевание переводят в отдельную палату (изолятор), а затем в отделение патологии новорожденных для последующего лечения.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информация:</a:t>
            </a: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организации работы молочной комнаты.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сцеживания и хранения грудного молока.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показаниях к переводу в обсервационное отделение.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обработке кувезов.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8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9CC143-2873-D345-4F63-E80211F70126}"/>
              </a:ext>
            </a:extLst>
          </p:cNvPr>
          <p:cNvSpPr txBox="1"/>
          <p:nvPr/>
        </p:nvSpPr>
        <p:spPr>
          <a:xfrm>
            <a:off x="102394" y="1049378"/>
            <a:ext cx="11811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организации и проведению мер профилактики ИСМП и противоэпидемических мероприятий в стационарах (отделениях) инфекционного профиля.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D76E5F-25BE-D9CD-7BC2-4601E55244D4}"/>
              </a:ext>
            </a:extLst>
          </p:cNvPr>
          <p:cNvSpPr txBox="1"/>
          <p:nvPr/>
        </p:nvSpPr>
        <p:spPr>
          <a:xfrm>
            <a:off x="102394" y="1911880"/>
            <a:ext cx="11899106" cy="498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9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инфекционных отделениях, в которых из-за малой численности инфекционных больных имеется общий медицинский персонал, последний обязан:</a:t>
            </a:r>
            <a:endParaRPr lang="ru-RU" sz="195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носить маски при посещении палат больных инфекциями дыхательных путей и соблюдать очередность в обслуживании инфекционных больных: соответственно трансмиссивными, кишечными, капельными инфекциями;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входе в бокс надевать второй халат, при выходе снимать его и проводить гигиеническую обработку рук кожными антисептиками;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грушки в детских отделениях допускают только новые и легко моющиеся: резиновые или пластмассовые. Игрушки ежедневно обеззараживают…Игрушки не должны переходить от одного ребенка к другому без предварительного обеззараживания. Игрушки из отделений родителям не возвращают, о чем последних предупреждают заранее.</a:t>
            </a:r>
          </a:p>
        </p:txBody>
      </p:sp>
    </p:spTree>
    <p:extLst>
      <p:ext uri="{BB962C8B-B14F-4D97-AF65-F5344CB8AC3E}">
        <p14:creationId xmlns:p14="http://schemas.microsoft.com/office/powerpoint/2010/main" val="380633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</a:t>
            </a:r>
            <a:r>
              <a:rPr lang="ru-RU" sz="2400" i="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СанПиН 3.3686-21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B804A9-CBC3-56FE-DB2C-C7389B59E346}"/>
              </a:ext>
            </a:extLst>
          </p:cNvPr>
          <p:cNvSpPr txBox="1"/>
          <p:nvPr/>
        </p:nvSpPr>
        <p:spPr>
          <a:xfrm>
            <a:off x="151426" y="1158727"/>
            <a:ext cx="11889148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организации и проведению мер профилактики ИСМП и противоэпидемических мероприятий в медицинских организациях (подразделениях) стоматологического профиля.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организации и проведению мер профилактики ИСМП и противоэпидемических мероприятий в прочих медицинских организациях и ФАП.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особенности подразделений различного профиля.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Приемное отделение.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Палатные отделения стационаров неинфекционного профиля, в том числе дневные.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Эндоскопические отделения.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Отделения гемодиализа.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Отделения переливания и заготовки крови (ОПК).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Подразделения скорой и неотложной помощи.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Патологоанатомические отделения и отделения судебно-медицинской экспертизы.</a:t>
            </a:r>
            <a:b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Лабораторные подразделения.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Централизованное стерилизационное отделение (ЦСО).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Дезинфекционное отделение.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Больничные прачечные.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4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925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371852" y="423606"/>
            <a:ext cx="829151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РЕДАКЦИЯ, ДЕЙСТВУЮЩАЯ С 5 МАРТА 2022 ГОДА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9057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423606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2A0CF5-119F-3AA7-DAAE-0BA5EBA0D931}"/>
              </a:ext>
            </a:extLst>
          </p:cNvPr>
          <p:cNvSpPr txBox="1"/>
          <p:nvPr/>
        </p:nvSpPr>
        <p:spPr>
          <a:xfrm>
            <a:off x="94381" y="1277293"/>
            <a:ext cx="11849100" cy="2241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от 22 мая 2020 года № 15 Об утверждении 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Санитарно-эпидемиологических правил СП 3.1.3597-20 "Профилактика новой коронавирусной инфекции (COVID-19)"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изменениями на 20 июня 2022 года) 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до 1 января 2024 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0365B6-59F2-66A4-8E02-02C9505BD3EB}"/>
              </a:ext>
            </a:extLst>
          </p:cNvPr>
          <p:cNvSpPr txBox="1"/>
          <p:nvPr/>
        </p:nvSpPr>
        <p:spPr>
          <a:xfrm>
            <a:off x="186493" y="3429000"/>
            <a:ext cx="11664875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 устанавливают требования к комплексу организационных, профилактических, санитарно-противоэпидемических мероприятий, проведение которых обеспечивает предупреждение возникновения и распространения случаев заболевания новой коронавирусной инфекцией (COVID-19) на территории Российской Федерации.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коронавирусная инфекция (COVID-19) (далее - COVID-19) является острым респираторным заболеванием, вызванным новым коронавирусом (SARS-CoV-2). Вирус SARS-CoV-2 в соответствии с санитарным законодательством Российской Федерации отнесен ко II группе патогенности.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81549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FF703AAE-B57B-AC42-D56C-043D52D06629}"/>
              </a:ext>
            </a:extLst>
          </p:cNvPr>
          <p:cNvSpPr txBox="1"/>
          <p:nvPr/>
        </p:nvSpPr>
        <p:spPr>
          <a:xfrm>
            <a:off x="153266" y="330276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 СП 2.1.3678-20, заменивших СанПиН 2.1.3.2630-10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B2B06A-2C77-9954-6C0C-ED5DFC6783BB}"/>
              </a:ext>
            </a:extLst>
          </p:cNvPr>
          <p:cNvSpPr txBox="1"/>
          <p:nvPr/>
        </p:nvSpPr>
        <p:spPr>
          <a:xfrm>
            <a:off x="153266" y="620491"/>
            <a:ext cx="11885468" cy="626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вновь проектируемых и реконструируемых медорганизаций надо организовать вход в родовой блок через санитарный пропускник, имеющий смежные помещения, аналогичные помещениям санпропускника операционного блока. Если родовых палат не более трех, можно организовать один санитарный пропускник.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Санитарные правила допускают уменьшение в пределах 15% регламентированных минимальных площадей помещений медицинских организаций.</a:t>
            </a:r>
          </a:p>
          <a:p>
            <a:pPr algn="just">
              <a:spcAft>
                <a:spcPts val="80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 ИЗ КЛЮЧЕВЫХ ИЗМЕНЕНИЙ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снижение требований к минимальным площадям помещений; нейрохирургические, травматологические, радиологические, ожоговые (кроме отделений интенсивной терапии), восстановительного лечения, медико-социальные (в том числе в хосписах), диагностические палаты, палаты для больных, передвигающихся с помощью кресел-колясок для взрослых и детей старше 7 лет, теперь могут быть площадью 8 кв. м вместо 10 кв. м. и др.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6C17CD8D-D47E-C12D-6FA6-77CBCF2CED98}"/>
              </a:ext>
            </a:extLst>
          </p:cNvPr>
          <p:cNvSpPr/>
          <p:nvPr/>
        </p:nvSpPr>
        <p:spPr>
          <a:xfrm rot="16200000">
            <a:off x="1467194" y="2666849"/>
            <a:ext cx="484909" cy="2867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76CE150F-606C-9D53-3DE7-473276E72C87}"/>
              </a:ext>
            </a:extLst>
          </p:cNvPr>
          <p:cNvSpPr/>
          <p:nvPr/>
        </p:nvSpPr>
        <p:spPr>
          <a:xfrm rot="2301734">
            <a:off x="11045947" y="80361"/>
            <a:ext cx="484909" cy="8693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0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6D5098-C3EF-0931-455D-ABF15EBB3ADE}"/>
              </a:ext>
            </a:extLst>
          </p:cNvPr>
          <p:cNvSpPr txBox="1"/>
          <p:nvPr/>
        </p:nvSpPr>
        <p:spPr>
          <a:xfrm>
            <a:off x="166254" y="1450543"/>
            <a:ext cx="11835245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Мероприятия, направленные на предупреждение распространения COVID-19.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Мероприятия, направленные на предупреждение распространения COVID-19, включают: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заболеваемости;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мониторинг (слежение за циркуляцией и распространением возбудителя);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напряженности иммунитета среди переболевших лиц, среди групп риска и среди всего населения;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полученной информации;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эпидемиологическую диагностику;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прогнозирование;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эффективности проводимых мероприятий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населения.</a:t>
            </a:r>
            <a:endParaRPr lang="ru-RU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6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09DC59-9E9B-36DE-18C2-BEED30B712EA}"/>
              </a:ext>
            </a:extLst>
          </p:cNvPr>
          <p:cNvSpPr txBox="1"/>
          <p:nvPr/>
        </p:nvSpPr>
        <p:spPr>
          <a:xfrm>
            <a:off x="106725" y="1114615"/>
            <a:ext cx="12085275" cy="576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Гигиеническое воспитание населения как метод профилактики COVID-19 включает: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населению подробной информации о COVID-19, основных симптомах заболевания и мерах профилактики с использованием средств массовой информации, листовок, плакатов бюллетеней, проведение индивидуальной беседы с пациентом и другие;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правил ношения масок для защиты органов дыхания, применение дезинфицирующих средства, включая индивидуальные антисептические средства;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необходимости соблюдения социальной дистанции (1,5 м - 2 м от человека) в период подъема заболеваемости;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до организованных коллективов взрослых и детей правил организации деятельности в период подъема заболеваемости COVID-19.</a:t>
            </a:r>
          </a:p>
          <a:p>
            <a:pPr algn="just" fontAlgn="base">
              <a:lnSpc>
                <a:spcPct val="150000"/>
              </a:lnSpc>
            </a:pPr>
            <a:r>
              <a:rPr lang="ru-RU" sz="19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2.4. Гигиеническое воспитание населения проводится 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исполнительной власти субъектов Российской Федерации, работниками медицинских организаций при методической поддержке специалистов органов и организаций, входящих в систему федерального государственного санитарно-эпидемиологического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166954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E61583-52AE-A283-348E-920CDAB051D4}"/>
              </a:ext>
            </a:extLst>
          </p:cNvPr>
          <p:cNvSpPr txBox="1"/>
          <p:nvPr/>
        </p:nvSpPr>
        <p:spPr>
          <a:xfrm>
            <a:off x="96982" y="1316377"/>
            <a:ext cx="11904518" cy="547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Лабораторная диагностика и регистрация случаев COVID-19.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прочего:</a:t>
            </a:r>
          </a:p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3.10. Работники медицинских организаций, которые проводят отбор проб биологического материала, должны использовать средства индивидуальной защиты (далее - СИЗ).</a:t>
            </a:r>
          </a:p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3.11. Работники медицинских организаций, выполняющие аэрозольные процедуры (аспирацию или открытое отсасывание образцов дыхательных путей, интубацию, сердечно-легочную реанимацию, бронхоскопию), используют: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фильтрующие полумаски (одноразовый респиратор), обеспечивающие фильтрацию 99% твёрдых и жидких частиц или более высокий уровень защиты (пневмошлем);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очки для защиты глаз или защитный экран;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противочумный халат и перчатки, водонепроницаемый фартук при проведении процедур, при которых жидкость может попасть на халат или специальные защитные комплекты.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E7AAD7-BA8F-84F2-8E2F-4FA2384A5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9" t="23112" r="35078" b="31449"/>
          <a:stretch/>
        </p:blipFill>
        <p:spPr>
          <a:xfrm>
            <a:off x="10046145" y="271026"/>
            <a:ext cx="1955355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31D3D-8005-AE90-4CAD-4530010E7982}"/>
              </a:ext>
            </a:extLst>
          </p:cNvPr>
          <p:cNvSpPr txBox="1"/>
          <p:nvPr/>
        </p:nvSpPr>
        <p:spPr>
          <a:xfrm>
            <a:off x="278605" y="1363082"/>
            <a:ext cx="9613763" cy="51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при отборе проб материалы утилизируются как категория медицинских отходов класса В. </a:t>
            </a:r>
          </a:p>
          <a:p>
            <a:pPr marL="457200" indent="-457200" algn="just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Дезинфекция рабочих зон и обеззараживание возможных разливов крови или инфекционных жидкостей проводятся с применением препаратов с вирулицидным действием.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9C3307F-25F5-CBE8-AA0C-75D16EE71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9892369" y="1235602"/>
            <a:ext cx="2109131" cy="26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7795D8-3413-C477-C372-BEAAF8958719}"/>
              </a:ext>
            </a:extLst>
          </p:cNvPr>
          <p:cNvSpPr txBox="1"/>
          <p:nvPr/>
        </p:nvSpPr>
        <p:spPr>
          <a:xfrm>
            <a:off x="185737" y="1595822"/>
            <a:ext cx="11815763" cy="429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Противоэпидемические мероприятия в отношении COVID-19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 Эпидемиологическая тактика при COVID-19 включает: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мер по всем звеньям эпидемического процесса: источник, пути передачи и восприимчивый организм (изоляция больных, прерывание путей передачи возбудителя, защита лиц, контактировавших с больным COVID-19, и лиц из групп риска);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больных, их своевременную изоляцию и госпитализацию;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границ очага;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ограничение контактов (при распространении инфекции).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2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7795D8-3413-C477-C372-BEAAF8958719}"/>
              </a:ext>
            </a:extLst>
          </p:cNvPr>
          <p:cNvSpPr txBox="1"/>
          <p:nvPr/>
        </p:nvSpPr>
        <p:spPr>
          <a:xfrm>
            <a:off x="188118" y="916078"/>
            <a:ext cx="11815763" cy="5822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Противоэпидемические мероприятия в отношении COVID-19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 Эпидемиологическая тактика при COVID-19 включает: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эпидемических очагах;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дезинфекцию;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экстренную профилактику (профилактическое лечение) для лиц, контактировавших с больными COVID-19, и лиц из групп риска, проведение профилактических прививок по эпидемическим показаниям;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профилактику внутрибольничного инфицирования и недопущение формирования очагов в медицинских организациях и организациях социального обслуживания;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больными, лицами с подозрением на COVID-19, в том числе находившимися в контакте с больными COVID-19, обязательного режима изоляции.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1442E5-2F8A-1627-DFA6-4A347B288351}"/>
              </a:ext>
            </a:extLst>
          </p:cNvPr>
          <p:cNvSpPr txBox="1"/>
          <p:nvPr/>
        </p:nvSpPr>
        <p:spPr>
          <a:xfrm>
            <a:off x="67110" y="1672212"/>
            <a:ext cx="11596254" cy="521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4.4. Мероприятиями, направленными на "разрыв" механизма передачи инфекции, являются: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всеми физическими лицами правил личной гигиены (в том числе мытье рук, использование антисептиков, медицинских масок), соблюдение социальной дистанции от 1,5 до 2 метров 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 абзаца второго пункта 4.4 настоящего приложения (в части слов ", соблюдение социальной дистанции от 1,5 до 2 метров") приостановлено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биологической безопасности в медицинских организациях и лабораториях, проводящих исследования с потенциально инфицированным биологическим материалом;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1442E5-2F8A-1627-DFA6-4A347B288351}"/>
              </a:ext>
            </a:extLst>
          </p:cNvPr>
          <p:cNvSpPr txBox="1"/>
          <p:nvPr/>
        </p:nvSpPr>
        <p:spPr>
          <a:xfrm>
            <a:off x="152400" y="1021049"/>
            <a:ext cx="11849100" cy="5679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4.4. Мероприятиями, направленными на "разрыв" механизма передачи инфекции, являются: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дезинфекционного режима на предприятиях общественного питания, объектах торговли, транспорте, в том числе дезинфекция оборудования и инвентаря, обеззараживание воздуха;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организациями и индивидуальными предпринимателями проведения дезинфекции во всех рабочих помещениях, использования оборудования по обеззараживанию воздуха, создания запаса дезинфицирующих средств, ограничения или отмены выезда за пределы территории РФ;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выявления лиц с признаками инфекционных заболеваний при приходе на работу;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мер социального разобщения (временное прекращение работы предприятий общественного питания, розничной торговли (за исключением торговли товаров первой необходимости), переход на удаленный режим работы, перевод на дистанционное обучение ОО;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или отмена проведения массовых мероприятий (развлекательных, культурных, спортивных).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6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2C3A43-43FD-3769-D269-3EDD9025D926}"/>
              </a:ext>
            </a:extLst>
          </p:cNvPr>
          <p:cNvSpPr txBox="1"/>
          <p:nvPr/>
        </p:nvSpPr>
        <p:spPr>
          <a:xfrm>
            <a:off x="207818" y="1768321"/>
            <a:ext cx="11734800" cy="32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4.5. К группам риска заболевания COVID-19 относятся: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в возрасте 65 лет и старше;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больные хроническими заболеваниями;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медицинских организаций.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DBDA347-07EF-87BD-117D-4D5CCE7A8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9144000" y="2479963"/>
            <a:ext cx="2798618" cy="40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6C03D-C966-78D7-E8E1-E7ED05FA6605}"/>
              </a:ext>
            </a:extLst>
          </p:cNvPr>
          <p:cNvSpPr txBox="1"/>
          <p:nvPr/>
        </p:nvSpPr>
        <p:spPr>
          <a:xfrm>
            <a:off x="214745" y="1978723"/>
            <a:ext cx="11762509" cy="420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4.6. Среди лиц, указанных в </a:t>
            </a:r>
            <a:r>
              <a:rPr lang="ru-RU" sz="2200" u="sng" dirty="0">
                <a:solidFill>
                  <a:srgbClr val="3451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пункте 4.5 санитарных правил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систематическое информирование о возможных рисках заражения COVID-19, информационно-разъяснительная работа по вопросам эпидемиологии и профилактики COVID-19;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систематическое обучение работников медицинских организаций по вопросам соблюдения требований биологической безопасности при оказании медицинской помощи больным COVID-19, внебольничными пневмониями, острыми респираторными вирусными инфекциями.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FE29F29-09C7-C6B8-D729-EB2812E0F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0861964" y="1235602"/>
            <a:ext cx="1139536" cy="14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3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225BAD-526E-F568-4AFC-8560C666FDFF}"/>
              </a:ext>
            </a:extLst>
          </p:cNvPr>
          <p:cNvSpPr txBox="1"/>
          <p:nvPr/>
        </p:nvSpPr>
        <p:spPr>
          <a:xfrm>
            <a:off x="277091" y="6334780"/>
            <a:ext cx="11914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Квасова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-руководитель Эпидемиологической службы – врач-эпидемиолог ФБУН ЦНИИ Эпидемиологии Роспотребнадзора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https://pamsk.ru/news/novyy-sanpin-kratkiy-obzor-sp-2-1-3678-20/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CD709D-1FC5-DD82-45AD-8DA1E80F1D06}"/>
              </a:ext>
            </a:extLst>
          </p:cNvPr>
          <p:cNvSpPr txBox="1"/>
          <p:nvPr/>
        </p:nvSpPr>
        <p:spPr>
          <a:xfrm>
            <a:off x="153266" y="1336066"/>
            <a:ext cx="11885468" cy="480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амбулаторно-поликлинических медицинских организациях с численностью от 20 посещений в смену нужно организовать гардероб для верхней одежды.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Потолки должны обеспечивать возможность проведения влажной очистки и дезинфекции. Элементы потолков должны быть зафиксированы, чтобы их невозможно было сдвинуть при уборке.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санитарных правилах нет требования к размещению контейнерной площадки для отходов на расстоянии не менее 25 метров от окон, как было прописано в СанПиН 2.1.3.2630-10.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Появились новые требования о необходимости сбора отходов в контейнеры, закрывающиеся крышками, а максимальный уровень их заполнения – 2/3 объема.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F90533-C6C0-7363-AA75-327A923B28CA}"/>
              </a:ext>
            </a:extLst>
          </p:cNvPr>
          <p:cNvSpPr txBox="1"/>
          <p:nvPr/>
        </p:nvSpPr>
        <p:spPr>
          <a:xfrm>
            <a:off x="153266" y="330276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 СП 2.1.3678-20, заменивших СанПиН 2.1.3.2630-10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967604B-FA47-E71A-760E-D9AEACD5E207}"/>
              </a:ext>
            </a:extLst>
          </p:cNvPr>
          <p:cNvSpPr/>
          <p:nvPr/>
        </p:nvSpPr>
        <p:spPr>
          <a:xfrm rot="2301734">
            <a:off x="11187412" y="204327"/>
            <a:ext cx="484909" cy="713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01864E-65F2-8F78-49EC-6CB610B14D90}"/>
              </a:ext>
            </a:extLst>
          </p:cNvPr>
          <p:cNvSpPr txBox="1"/>
          <p:nvPr/>
        </p:nvSpPr>
        <p:spPr>
          <a:xfrm>
            <a:off x="4229100" y="969418"/>
            <a:ext cx="2371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21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3BFEC-FA0E-4125-0BF9-F9B92A0CA80A}"/>
              </a:ext>
            </a:extLst>
          </p:cNvPr>
          <p:cNvSpPr txBox="1"/>
          <p:nvPr/>
        </p:nvSpPr>
        <p:spPr>
          <a:xfrm>
            <a:off x="294409" y="2416005"/>
            <a:ext cx="11707091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Противоэпидемические мероприятия, связанные с госпитализацией лиц с подтвержденным диагнозом COVID-19, и профилактика внутрибольничного инфицирования.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 Госпитализация лиц с подтвержденным диагнозом COVID-19 или с подозрением на данное заболевание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в том числе по эпидемиологическим показаниям (проживание в общежитии, отсутствие возможности самоизоляции при наличии в окружении указанных лиц, лиц относящихся к группе риска).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B0A1E53-1F86-A3BE-F9C6-D9DF65878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0861964" y="1104149"/>
            <a:ext cx="1139536" cy="14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3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3BFEC-FA0E-4125-0BF9-F9B92A0CA80A}"/>
              </a:ext>
            </a:extLst>
          </p:cNvPr>
          <p:cNvSpPr txBox="1"/>
          <p:nvPr/>
        </p:nvSpPr>
        <p:spPr>
          <a:xfrm>
            <a:off x="0" y="1426864"/>
            <a:ext cx="11707091" cy="172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Противоэпидемические мероприятия, связанные с госпитализацией лиц с подтвержденным диагнозом COVID-19, и профилактика внутрибольничного инфицирования.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0C167B-C356-BB65-489C-1E339450B96F}"/>
              </a:ext>
            </a:extLst>
          </p:cNvPr>
          <p:cNvSpPr txBox="1"/>
          <p:nvPr/>
        </p:nvSpPr>
        <p:spPr>
          <a:xfrm>
            <a:off x="173182" y="3571153"/>
            <a:ext cx="11845635" cy="308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Госпитализация лиц с подтвержденным диагнозом COVID-19 или с подозрением на данное заболевание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в медицинскую организацию инфекционного профиля или перепрофилированную организацию для оказания медицинской помощи указанным лицам, функционирующую в режиме инфекционного стационара, с обеспечением соответствующих мер безопасности, включая запрет допуска лиц, не задействованных в обеспечении его работы, а также родственников пациентов.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5A1AF4E-875C-30EB-28BE-A1B73BEC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2133600"/>
            <a:ext cx="2628258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3BFEC-FA0E-4125-0BF9-F9B92A0CA80A}"/>
              </a:ext>
            </a:extLst>
          </p:cNvPr>
          <p:cNvSpPr txBox="1"/>
          <p:nvPr/>
        </p:nvSpPr>
        <p:spPr>
          <a:xfrm>
            <a:off x="0" y="1426864"/>
            <a:ext cx="11707091" cy="172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Противоэпидемические мероприятия, связанные с госпитализацией лиц с подтвержденным диагнозом COVID-19, и профилактика внутрибольничного инфицирования.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5A1AF4E-875C-30EB-28BE-A1B73BEC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2133600"/>
            <a:ext cx="2782386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73C841-2724-59F7-22B7-74C4AF8AB327}"/>
              </a:ext>
            </a:extLst>
          </p:cNvPr>
          <p:cNvSpPr txBox="1"/>
          <p:nvPr/>
        </p:nvSpPr>
        <p:spPr>
          <a:xfrm>
            <a:off x="182487" y="2449993"/>
            <a:ext cx="9044640" cy="408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5.3. Больные с внебольничной пневмонией или с подозрением на внебольничную пневмонию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подлежащие госпитализации, госпитализируются в медицинскую организацию с соблюдением условий, исключающих внутрибольничную передачу инфекций</a:t>
            </a: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разграничение потоков больных с учетом предполагаемой этиологии, проведение текущей дезинфекции, использование персоналом средств индивидуальной защиты.</a:t>
            </a:r>
            <a:endParaRPr lang="ru-RU" sz="2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(Абзац в редакции, введенной в действие со 2 июля 2022).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A2E5F0E-0ABA-D295-C75A-E9DBB8983432}"/>
              </a:ext>
            </a:extLst>
          </p:cNvPr>
          <p:cNvSpPr/>
          <p:nvPr/>
        </p:nvSpPr>
        <p:spPr>
          <a:xfrm>
            <a:off x="9227127" y="3726875"/>
            <a:ext cx="2782386" cy="2811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17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отсутствии возможностей направления этих групп в отдельные МО, возможно проведение "зонирования" для вышеуказанных категорий пациентов внутри стационара, разделенных этажностью или коридорами.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9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3BFEC-FA0E-4125-0BF9-F9B92A0CA80A}"/>
              </a:ext>
            </a:extLst>
          </p:cNvPr>
          <p:cNvSpPr txBox="1"/>
          <p:nvPr/>
        </p:nvSpPr>
        <p:spPr>
          <a:xfrm>
            <a:off x="0" y="1426864"/>
            <a:ext cx="11707091" cy="172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Противоэпидемические мероприятия, связанные с госпитализацией лиц с подтвержденным диагнозом COVID-19, и профилактика внутрибольничного инфицирования.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5A1AF4E-875C-30EB-28BE-A1B73BEC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2133600"/>
            <a:ext cx="2782386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0AE271-74E1-F3FB-B307-5E98B29C1D7F}"/>
              </a:ext>
            </a:extLst>
          </p:cNvPr>
          <p:cNvSpPr txBox="1"/>
          <p:nvPr/>
        </p:nvSpPr>
        <p:spPr>
          <a:xfrm>
            <a:off x="96980" y="3702330"/>
            <a:ext cx="11912533" cy="308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5.5. Работники медицинских организаций, оказывающие помощь больным COVID-19, 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"грязной" зоне используют средства индивидуальной защиты - противочумный костюм или его аналоги (комбинезон, респиратор обеспечивающий фильтрацию 99% твёрдых и жидких частиц в сочетании с лицевым щитком, защитные очки, бахилы, перчатки), 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"чистой" зоне работники медицинских организаций используют медицинские халаты и медицинские маски.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31CC444-616F-EABF-981E-8D63F6B47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182487" y="4270237"/>
            <a:ext cx="443345" cy="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8AC5E44-7D3A-720C-37F3-59A61D092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182487" y="5738819"/>
            <a:ext cx="443345" cy="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2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F1D627-8E14-00D2-B7F2-F7C51BF525E2}"/>
              </a:ext>
            </a:extLst>
          </p:cNvPr>
          <p:cNvSpPr txBox="1"/>
          <p:nvPr/>
        </p:nvSpPr>
        <p:spPr>
          <a:xfrm>
            <a:off x="130535" y="1114615"/>
            <a:ext cx="11817927" cy="568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5.7. При выявлении лиц с подтвержденным диагнозом COVID-19 и лиц с подозрением на заболевание в непрофильных медицинских организациях проводятся: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больного COVID-19 в специализированную медицинскую организацию;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лиц, контактировавших с больными COVID-19, среди работников медицинских организаций и больных, их изоляция в домашних условиях или госпитализация в том числе по эпидемиологическим показаниям, лабораторное обследование на COVID-19 и установление медицинского наблюдения на срок 7 календарных дней со дня последнего контакта с больным, назначение средств экстренной профилактики (профилактического лечения);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закрытие отделения на "прием", максимальная выписка пациентов из отделения, заключительная дезинфекция;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эпидемиологических рисков закрытие стационара на "прием" с обсервацией больных и работников медицинских организаций.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B13A6-7465-9C29-96B6-5BD8D524E70A}"/>
              </a:ext>
            </a:extLst>
          </p:cNvPr>
          <p:cNvSpPr txBox="1"/>
          <p:nvPr/>
        </p:nvSpPr>
        <p:spPr>
          <a:xfrm>
            <a:off x="153915" y="1284285"/>
            <a:ext cx="11847585" cy="53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5.8. Работники медицинских организаций, имеющие риски инфицирования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(персонал скорой (неотложной) медицинской помощи, инфекционных отделений, обсерваторов и специализированных отделений)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обследуются 1 раз в неделю на COVID-19 методом полимеразной цепной реакции. 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выявлении среди работников медицинских организаций лиц с положительными результатами на COVID-19, они изолируются или госпитализируются (по состоянию здоровья), в отношении лиц, контактировавших с больными COVID-19 проводятся противоэпидемические мероприятия.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Обследование на COVID-19 не проводится медицинским работникам, имеющим антитела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выявленные при проведении скрининговых обследований.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02344B2-A16B-238D-4C14-ED211A166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325148" y="3429000"/>
            <a:ext cx="488373" cy="6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F471ABF-DBC1-45A6-AB16-2D4B85F98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325148" y="5432707"/>
            <a:ext cx="443345" cy="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6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91F535-0B77-86F7-510C-14165A765468}"/>
              </a:ext>
            </a:extLst>
          </p:cNvPr>
          <p:cNvSpPr txBox="1"/>
          <p:nvPr/>
        </p:nvSpPr>
        <p:spPr>
          <a:xfrm>
            <a:off x="278606" y="1944971"/>
            <a:ext cx="11722894" cy="29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5.9. При появлении симптомов респираторного заболевания работники медицинских организаций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подлежат изоляции или госпитализации в медицинскую организацию инфекционного профиля (по состоянию здоровья) и обследованию.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8AC215C-CFA0-5EF2-FD0B-33D9C9C2B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>
            <a:off x="10083923" y="4304549"/>
            <a:ext cx="1917577" cy="2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7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185F6F-C8C7-4111-0207-B61F3F429458}"/>
              </a:ext>
            </a:extLst>
          </p:cNvPr>
          <p:cNvSpPr txBox="1"/>
          <p:nvPr/>
        </p:nvSpPr>
        <p:spPr>
          <a:xfrm>
            <a:off x="180108" y="1096573"/>
            <a:ext cx="11821392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VI. Организация и проведение дезинфекции в целях профилактики COVID-19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С целью профилактики и борьбы с COVID-19 проводят</a:t>
            </a:r>
            <a:r>
              <a:rPr lang="ru-RU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профилактическую и очаговую (текущую, заключительную) дезинфекцию.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дезинфекции применяют дезинфицирующие средства, применяемые для обеззараживания объектов при вирусных инфекциях.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Профилактическая дезинфекция осуществляется при возникновении угрозы заноса инфекции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предупреждения проникновения и распространения возбудителя заболевания в коллективы людей, в организациях, на территориях, где это заболевание отсутствует, но имеется угроза его заноса извне.</a:t>
            </a:r>
          </a:p>
        </p:txBody>
      </p:sp>
    </p:spTree>
    <p:extLst>
      <p:ext uri="{BB962C8B-B14F-4D97-AF65-F5344CB8AC3E}">
        <p14:creationId xmlns:p14="http://schemas.microsoft.com/office/powerpoint/2010/main" val="152405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66081-23E9-C16F-2B96-3AA78ABDABE8}"/>
              </a:ext>
            </a:extLst>
          </p:cNvPr>
          <p:cNvSpPr txBox="1"/>
          <p:nvPr/>
        </p:nvSpPr>
        <p:spPr>
          <a:xfrm>
            <a:off x="278606" y="3053098"/>
            <a:ext cx="11637818" cy="35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 Текущая дезинфекция в очаге (в присутствии больного) осуществляется в течение всего времени болезни.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текущей дезинфекции следует применять дезинфицирующие средства, разрешенные к использованию в присутствии людей. 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Столовую посуду, белье больного, предметы ухода обрабатывают способом погружения в растворы дезинфицирующих средств.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256CCE-3D4C-86B1-652D-E97C9128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14" y="1235603"/>
            <a:ext cx="2782386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66081-23E9-C16F-2B96-3AA78ABDABE8}"/>
              </a:ext>
            </a:extLst>
          </p:cNvPr>
          <p:cNvSpPr txBox="1"/>
          <p:nvPr/>
        </p:nvSpPr>
        <p:spPr>
          <a:xfrm>
            <a:off x="190500" y="1235603"/>
            <a:ext cx="11811000" cy="531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 Текущая дезинфекция в очаге (в присутствии больного) </a:t>
            </a:r>
          </a:p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в течение всего времени болезни.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Гигиеническую обработку рук с применением кожных антисептиков следует проводить после каждого контакта с кожными покровами больного (потенциально больного), его слизистыми оболочками, выделениями, повязками и другими предметами ухода, после контакта с оборудованием, мебелью и другими объектами, находящимися в непосредственной близости от больного.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 в присутствии людей следует обрабатывать с использованием технологий и оборудования на основе использования ультрафиолетового излучения (рециркуляторов), различных видов фильтров (в том числе электрофильтров).</a:t>
            </a: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256CCE-3D4C-86B1-652D-E97C9128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14" y="1060064"/>
            <a:ext cx="2782386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4C8305-5DA0-99E0-A816-33B91F9EAF85}"/>
              </a:ext>
            </a:extLst>
          </p:cNvPr>
          <p:cNvSpPr txBox="1"/>
          <p:nvPr/>
        </p:nvSpPr>
        <p:spPr>
          <a:xfrm>
            <a:off x="153266" y="330276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 СП 2.1.3678-20, заменивших СанПиН 2.1.3.2630-10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D50BE7-9051-F1EE-4E7E-129F3CA6B18C}"/>
              </a:ext>
            </a:extLst>
          </p:cNvPr>
          <p:cNvSpPr txBox="1"/>
          <p:nvPr/>
        </p:nvSpPr>
        <p:spPr>
          <a:xfrm>
            <a:off x="153266" y="1387169"/>
            <a:ext cx="11885467" cy="430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СанПиН 2.1.3.2630–10 допускал отсутствие окон в кабинетах и помещениях для восстановительных услуг (массажные кабинеты, кабинеты гирудотерапии и другие), теперь же, согласно новым требованиям, это допустимо и в кабинетах врачебного приема.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 рабочей группе по реализации «регуляторной гильотины» удалось добиться отправки на доработку резонансного проекта Порядка оказания онкологической помощи. Инициативу, предполагавшую в том числе значительное увеличение коечного фонда профильных медорганизаций, </a:t>
            </a:r>
            <a:r>
              <a:rPr lang="ru-RU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признали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экономически необоснованной.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A1165CC5-CBDC-CF53-DE52-83998A3284AE}"/>
              </a:ext>
            </a:extLst>
          </p:cNvPr>
          <p:cNvSpPr/>
          <p:nvPr/>
        </p:nvSpPr>
        <p:spPr>
          <a:xfrm rot="2301734">
            <a:off x="10827196" y="403722"/>
            <a:ext cx="484909" cy="713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1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C0149-D6A3-7324-CCB0-80E233F841D2}"/>
              </a:ext>
            </a:extLst>
          </p:cNvPr>
          <p:cNvSpPr/>
          <p:nvPr/>
        </p:nvSpPr>
        <p:spPr>
          <a:xfrm>
            <a:off x="2957513" y="271026"/>
            <a:ext cx="9043987" cy="740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B7E58-A671-90F8-ADD4-20185A1BFF5A}"/>
              </a:ext>
            </a:extLst>
          </p:cNvPr>
          <p:cNvSpPr txBox="1"/>
          <p:nvPr/>
        </p:nvSpPr>
        <p:spPr>
          <a:xfrm>
            <a:off x="3050380" y="319708"/>
            <a:ext cx="8612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</a:t>
            </a:r>
            <a:r>
              <a:rPr lang="ru-RU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 3.1.3597-20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D470FFB-4F20-D4C7-AFE2-86AC5BC5E040}"/>
              </a:ext>
            </a:extLst>
          </p:cNvPr>
          <p:cNvSpPr/>
          <p:nvPr/>
        </p:nvSpPr>
        <p:spPr>
          <a:xfrm>
            <a:off x="278606" y="148880"/>
            <a:ext cx="2521744" cy="10867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A5074-7384-52DE-6B52-F9EFCC76CFC5}"/>
              </a:ext>
            </a:extLst>
          </p:cNvPr>
          <p:cNvSpPr txBox="1"/>
          <p:nvPr/>
        </p:nvSpPr>
        <p:spPr>
          <a:xfrm>
            <a:off x="347663" y="363820"/>
            <a:ext cx="22717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256CCE-3D4C-86B1-652D-E97C9128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14" y="1060064"/>
            <a:ext cx="2782386" cy="1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1A3CC8-9529-5DCB-23FE-53E43D609327}"/>
              </a:ext>
            </a:extLst>
          </p:cNvPr>
          <p:cNvSpPr txBox="1"/>
          <p:nvPr/>
        </p:nvSpPr>
        <p:spPr>
          <a:xfrm>
            <a:off x="104232" y="1856701"/>
            <a:ext cx="11811000" cy="4511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 Заключительную дезинфекцию проводят после убытия </a:t>
            </a:r>
          </a:p>
          <a:p>
            <a:pPr indent="304800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(госпитализации) больного или по выздоровлению больного (при лечении на дому). 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обработке поверхностей в помещениях применяют способ орошения или аэрозольный метод. 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Мягкий инвентарь, постельное белье подвергают камерной дезинфекции. Вентиляционные системы обрабатывают аэрозольным или "дымовым" способом. 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 в отсутствие людей следует обрабатывать с использованием открытых ультрафиолетовых облучателей, аэрозолей дезинфицирующих средств.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8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204F70A-11DB-4E6F-989C-39DE9315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743"/>
            <a:ext cx="12192001" cy="48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ED48707F-7E44-FFA2-FBF3-5B8565484260}"/>
              </a:ext>
            </a:extLst>
          </p:cNvPr>
          <p:cNvSpPr/>
          <p:nvPr/>
        </p:nvSpPr>
        <p:spPr>
          <a:xfrm>
            <a:off x="4897448" y="4267200"/>
            <a:ext cx="2002115" cy="23903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2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265550-359A-E62A-1AC6-D76D1DEAB04B}"/>
              </a:ext>
            </a:extLst>
          </p:cNvPr>
          <p:cNvSpPr txBox="1"/>
          <p:nvPr/>
        </p:nvSpPr>
        <p:spPr>
          <a:xfrm>
            <a:off x="145473" y="1938697"/>
            <a:ext cx="11901053" cy="4967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внесении изменения в </a:t>
            </a:r>
            <a:r>
              <a:rPr lang="ru-RU" sz="2000" b="1" u="sng" dirty="0">
                <a:solidFill>
                  <a:srgbClr val="008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 Главного государственного санитарного врача Российской Федерации от 24.12.2020 № 44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постановляю: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solidFill>
                  <a:srgbClr val="008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 Главного государственного санитарного врача Российской Федерации от 24.12.2020 № 44 "Об утверждении санитарных правил СП 2.1.3678-20 "Санитарно-эпидемиологические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услуг"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(зарегистрировано Минюстом России 30.12.2020, регистрационный № 61953) дополнить пунктом 3(1) следующего содержания: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"3(1).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Установить, что объекты, введенные в эксплуатацию до вступления в силу настоящего постановления, а также объекты на стадии строительства, реконструкции и ввода их в эксплуатацию в случае, если указанные процессы начались до вступления в силу настоящего постановления, эксплуатируются в соответствии с утвержденной проектной документацией, по которой они были построены.".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А. Ю. Попова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75548B45-97D8-06F0-AC52-9E6CD14C7D77}"/>
              </a:ext>
            </a:extLst>
          </p:cNvPr>
          <p:cNvSpPr/>
          <p:nvPr/>
        </p:nvSpPr>
        <p:spPr>
          <a:xfrm>
            <a:off x="5293052" y="110836"/>
            <a:ext cx="1605896" cy="18278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2A48C8-BE1F-1869-3BBF-2DADE44AC517}"/>
              </a:ext>
            </a:extLst>
          </p:cNvPr>
          <p:cNvSpPr txBox="1"/>
          <p:nvPr/>
        </p:nvSpPr>
        <p:spPr>
          <a:xfrm>
            <a:off x="-265104" y="110836"/>
            <a:ext cx="6096000" cy="139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Aft>
                <a:spcPts val="1125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САНИТАРНЫЙ ВРАЧ РОССИЙСКОЙ ФЕДЕРАЦИИ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5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5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14 апреля 2022 года № 12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CCCDA3-9891-0C53-3814-85DEB8209CEE}"/>
              </a:ext>
            </a:extLst>
          </p:cNvPr>
          <p:cNvSpPr/>
          <p:nvPr/>
        </p:nvSpPr>
        <p:spPr>
          <a:xfrm>
            <a:off x="6898948" y="110836"/>
            <a:ext cx="5147578" cy="1827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 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содержащую материалы в текстовой форме и в виде карт (схем) и определяющую архитектурные, функционально-технологические, конструктивные и инженерно-технические решения для обеспечения строительства, реконструкции объектов капитального строительства, их частей, капитального ремонта.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7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FCCBCC-62FE-421C-D760-FF1ADA5069E9}"/>
              </a:ext>
            </a:extLst>
          </p:cNvPr>
          <p:cNvSpPr txBox="1"/>
          <p:nvPr/>
        </p:nvSpPr>
        <p:spPr>
          <a:xfrm>
            <a:off x="161925" y="1748140"/>
            <a:ext cx="11844337" cy="4602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Министерство труда и социальной защиты Российской Федерации приказ от 18 декабря 2020 г. N 928н «Об утверждении правил по охране труда в медицинских организациях».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Настоящий приказ вступил в силу с 1 января 2021 года и действует до 31 декабря 2025 года.</a:t>
            </a:r>
          </a:p>
          <a:p>
            <a:pPr algn="just" fontAlgn="base">
              <a:lnSpc>
                <a:spcPct val="150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Министерство труда и социальной защиты Российской Федерации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от 11 декабря 2020 года N 885н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 Перечня отдельных профессий, производств, предприятий, учреждений и организаций, работники которых проходят обязательное медицинское освидетельствование для выявления ВИЧ-инфекции при проведении обязательных предварительных при поступлении на работу и периодических медицинских осмотров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Настоящий приказ вступает в силу с 1 января 2021 года и действует до 1 января 2027 года.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438C074D-D9FA-4F3D-B8D6-039B71948054}"/>
              </a:ext>
            </a:extLst>
          </p:cNvPr>
          <p:cNvSpPr/>
          <p:nvPr/>
        </p:nvSpPr>
        <p:spPr>
          <a:xfrm>
            <a:off x="4750127" y="71439"/>
            <a:ext cx="1605896" cy="18278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6CD73B-8230-37F5-E569-618EACCE1D70}"/>
              </a:ext>
            </a:extLst>
          </p:cNvPr>
          <p:cNvSpPr/>
          <p:nvPr/>
        </p:nvSpPr>
        <p:spPr>
          <a:xfrm>
            <a:off x="185738" y="71439"/>
            <a:ext cx="4916815" cy="971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Новые приказы и сроки их действия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1522F1E-494B-2FD5-0754-C7D5FDC82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339003" y="1748140"/>
            <a:ext cx="488373" cy="6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26382C8-F876-251D-2D34-F2C2C92CC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339002" y="3262746"/>
            <a:ext cx="488373" cy="6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9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438C074D-D9FA-4F3D-B8D6-039B71948054}"/>
              </a:ext>
            </a:extLst>
          </p:cNvPr>
          <p:cNvSpPr/>
          <p:nvPr/>
        </p:nvSpPr>
        <p:spPr>
          <a:xfrm>
            <a:off x="4750127" y="71439"/>
            <a:ext cx="1605896" cy="18278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6CD73B-8230-37F5-E569-618EACCE1D70}"/>
              </a:ext>
            </a:extLst>
          </p:cNvPr>
          <p:cNvSpPr/>
          <p:nvPr/>
        </p:nvSpPr>
        <p:spPr>
          <a:xfrm>
            <a:off x="185738" y="71439"/>
            <a:ext cx="4916815" cy="971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</a:pP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Новые приказы и сроки их действия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1522F1E-494B-2FD5-0754-C7D5FDC82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311294" y="1969800"/>
            <a:ext cx="488373" cy="6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7CB6B2-79F9-65A1-44E8-7C1E4FDE2A36}"/>
              </a:ext>
            </a:extLst>
          </p:cNvPr>
          <p:cNvSpPr txBox="1"/>
          <p:nvPr/>
        </p:nvSpPr>
        <p:spPr>
          <a:xfrm>
            <a:off x="185737" y="2136339"/>
            <a:ext cx="11844337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здравоохранения Российской Федерации приказ</a:t>
            </a:r>
            <a:b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26 ноября 2021 г. № 1103н Об утверждении специальных требований к условиям хранения наркотических и психотропных лекарственных средств, предназначенных для медицинского применения. 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от 26.11.2021 — Действует с 01.03.2022.</a:t>
            </a:r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438C074D-D9FA-4F3D-B8D6-039B71948054}"/>
              </a:ext>
            </a:extLst>
          </p:cNvPr>
          <p:cNvSpPr/>
          <p:nvPr/>
        </p:nvSpPr>
        <p:spPr>
          <a:xfrm>
            <a:off x="4763983" y="197945"/>
            <a:ext cx="1595253" cy="15338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6CD73B-8230-37F5-E569-618EACCE1D70}"/>
              </a:ext>
            </a:extLst>
          </p:cNvPr>
          <p:cNvSpPr/>
          <p:nvPr/>
        </p:nvSpPr>
        <p:spPr>
          <a:xfrm>
            <a:off x="17066" y="0"/>
            <a:ext cx="11844337" cy="85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Актуальные методические указания и методические рекомендации, краткий обзор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D551B-DE5A-7105-FBAA-9E188C2476AC}"/>
              </a:ext>
            </a:extLst>
          </p:cNvPr>
          <p:cNvSpPr txBox="1"/>
          <p:nvPr/>
        </p:nvSpPr>
        <p:spPr>
          <a:xfrm>
            <a:off x="159543" y="713509"/>
            <a:ext cx="11872913" cy="636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3.5.1. Дезинфектология. </a:t>
            </a:r>
            <a:endParaRPr lang="ru-RU" sz="18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 3.5.1.3674-20. Обеззараживание рук медицинских работников и кожных покровов пациентов при оказании медицинской помощи. Методические указания.</a:t>
            </a:r>
            <a:endParaRPr lang="ru-RU" sz="18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Настоящие методические указания содержат общие рекомендации по выбору и применению кожных антисептиков и направлены на снижение риска возникновения ИСМП, у пациентов, а также профессиональных заболеваний работников медицинских организаций.</a:t>
            </a: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Представлены: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антисептиков по классам, в зависимости от их назначения</a:t>
            </a:r>
            <a:r>
              <a:rPr lang="ru-RU" sz="18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их </a:t>
            </a: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и правила к гигиенической и хирургической обработке рук, даны рекомендации по уходу за кожей рук перед рабочей сменой, перед обеденным перерывом и после него, а также в конце рабочей смены.  </a:t>
            </a:r>
            <a:endParaRPr lang="ru-RU" sz="18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санитарной обработки антисептиками кожных покровов пациентов.</a:t>
            </a:r>
            <a:endParaRPr lang="ru-RU" sz="18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перечислены мероприятия по обеспечению эффективного обеззараживания рук и формированию приверженности медицинского персонала гигиене рук. </a:t>
            </a:r>
            <a:endParaRPr lang="ru-RU" sz="18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07323A-C969-9B47-37A6-F0064EA7A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699221" y="3574841"/>
            <a:ext cx="488373" cy="6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6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438C074D-D9FA-4F3D-B8D6-039B71948054}"/>
              </a:ext>
            </a:extLst>
          </p:cNvPr>
          <p:cNvSpPr/>
          <p:nvPr/>
        </p:nvSpPr>
        <p:spPr>
          <a:xfrm>
            <a:off x="4763983" y="197945"/>
            <a:ext cx="1595253" cy="15338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6CD73B-8230-37F5-E569-618EACCE1D70}"/>
              </a:ext>
            </a:extLst>
          </p:cNvPr>
          <p:cNvSpPr/>
          <p:nvPr/>
        </p:nvSpPr>
        <p:spPr>
          <a:xfrm>
            <a:off x="173832" y="0"/>
            <a:ext cx="11844337" cy="889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Актуальные методические указания и методические рекомендации, краткий обзор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999A83-11C7-6593-41FF-81800C49E489}"/>
              </a:ext>
            </a:extLst>
          </p:cNvPr>
          <p:cNvSpPr txBox="1"/>
          <p:nvPr/>
        </p:nvSpPr>
        <p:spPr>
          <a:xfrm>
            <a:off x="173833" y="1216001"/>
            <a:ext cx="11844336" cy="544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"МР 3.1.0229-21. 3.1. Профилактика инфекционных болезней.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организации противоэпидемических мероприятий в медицинских организациях, осуществляющих оказание медицинской помощи пациентам с новой коронавирусной инфекцией (COVID-19) (подозрением на заболевание) в стационарных условиях. Методические рекомендации" (утв. Главным государственным санитарным врачом РФ 18.01.2021) (вместе с "Рекомендациями по использованию средств индивидуальной защиты работниками медицинских организаций при оказании различных видов медицинской помощи пациентам с COVID-19 (подозрением)", "Рекомендациями по отбору и транспортированию образцов для лабораторного исследования в целях этиологической диагностики COVID-19.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В методических рекомендациях представлены противоэпидемические мероприятия при организации транспортирования и госпитализации пациентов; противоэпидемические мероприятия в стационаре; меры по обеспечению противоэпидемического режима и соблюдению требований биологической безопасности при организации лабораторных исследований в целях этиологической диагностики COVID-19; рекомендации по использованию средств индивидуальной защиты работниками медицинских организаций при оказании различных видов медицинской помощи пациентам с COVID-19 (подозрением).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B0BE84-7178-E3CA-8D50-79A5F38D0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7386" r="16818" b="6250"/>
          <a:stretch/>
        </p:blipFill>
        <p:spPr bwMode="auto">
          <a:xfrm flipH="1">
            <a:off x="284668" y="4131924"/>
            <a:ext cx="378120" cy="4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4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204F70A-11DB-4E6F-989C-39DE9315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743"/>
            <a:ext cx="12192001" cy="48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ED48707F-7E44-FFA2-FBF3-5B8565484260}"/>
              </a:ext>
            </a:extLst>
          </p:cNvPr>
          <p:cNvSpPr/>
          <p:nvPr/>
        </p:nvSpPr>
        <p:spPr>
          <a:xfrm>
            <a:off x="4897448" y="4267200"/>
            <a:ext cx="2002115" cy="23903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1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8D918B69-97BF-A81E-43B4-1B2D9C4FFFFF}"/>
              </a:ext>
            </a:extLst>
          </p:cNvPr>
          <p:cNvSpPr/>
          <p:nvPr/>
        </p:nvSpPr>
        <p:spPr>
          <a:xfrm>
            <a:off x="4634212" y="110836"/>
            <a:ext cx="2002115" cy="1804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413BB1-DF86-842E-9B6D-6C36D845988A}"/>
              </a:ext>
            </a:extLst>
          </p:cNvPr>
          <p:cNvSpPr/>
          <p:nvPr/>
        </p:nvSpPr>
        <p:spPr>
          <a:xfrm>
            <a:off x="173831" y="110836"/>
            <a:ext cx="11844337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Видеоалгоритмы сестринской деятельности обновлены с учетом новых санитарных правил и норм.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2619A9-EBAF-6F99-17F5-0FE7936B74F0}"/>
              </a:ext>
            </a:extLst>
          </p:cNvPr>
          <p:cNvSpPr txBox="1"/>
          <p:nvPr/>
        </p:nvSpPr>
        <p:spPr>
          <a:xfrm>
            <a:off x="173830" y="1720749"/>
            <a:ext cx="118443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u="sng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Т.В., Черемисина А.А.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Применение газоотводной трубки в палате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http://krasgmu.ru/index.php?page[common]=elib&amp;cat=catalog&amp;res_id=121158</a:t>
            </a:r>
            <a:endParaRPr lang="ru-RU" sz="1200" b="0" i="0" u="none" strike="noStrike" dirty="0">
              <a:solidFill>
                <a:srgbClr val="A12A3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sng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Т.В., Черемисина А.А.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Постановка лечебной клизмы с преднизолоном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http://krasgmu.ru/index.php?page[common]=elib&amp;cat=catalog&amp;res_id=121157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sng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 В., Черемисина А. А.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Применение газоотводной трубки в клизменной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http://krasgmu.ru/index.php?page[common]=elib&amp;cat=catalog&amp;res_id=121159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sng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Т.В., Черемисина А.А.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Постановка очистительной клизмы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http://krasgmu.ru/index.php?page[common]=elib&amp;cat=catalog&amp;res_id=121160</a:t>
            </a:r>
            <a:endParaRPr lang="ru-RU" sz="1200" b="0" i="0" u="none" strike="noStrike" dirty="0">
              <a:solidFill>
                <a:srgbClr val="A12A3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Т.В., Черемисина А.А.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1200" dirty="0">
                <a:solidFill>
                  <a:srgbClr val="D819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Постановка масляной клизмы : </a:t>
            </a:r>
            <a:r>
              <a:rPr lang="ru-RU" sz="1200" b="0" kern="1200" dirty="0" err="1">
                <a:solidFill>
                  <a:srgbClr val="D819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kern="1200" dirty="0">
                <a:solidFill>
                  <a:srgbClr val="D819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kern="1200" dirty="0" err="1">
                <a:solidFill>
                  <a:srgbClr val="D819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kern="1200" dirty="0">
                <a:solidFill>
                  <a:srgbClr val="D819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1200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http://krasgmu.ru/index.php?page[common]=elib&amp;cat=catalog&amp;res_id=121162</a:t>
            </a:r>
            <a:endParaRPr lang="ru-RU" sz="1200" b="0" kern="1200" dirty="0">
              <a:solidFill>
                <a:srgbClr val="A12A3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sng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Т.В., Черемисина А.А.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Овчинникова, Т. В. Постановка гипертонической клизмы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видеонавык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специальностей 34.02.01 Сестринское дело, 31.05.01 Лечебное дело / Т. В. Овчинникова, А. А. Черемисина ; Красноярский медицинский университет, Фармацевтический колледж. - Красноярск : </a:t>
            </a:r>
            <a:r>
              <a:rPr lang="ru-RU" sz="1200" b="0" i="0" u="none" strike="noStrike" dirty="0" err="1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2022. - Изображение. Устная речь. Текст : электронные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A12A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http://krasgmu.ru/index.php?page[common]=elib&amp;cat=catalog&amp;res_id=121163</a:t>
            </a:r>
            <a:endParaRPr lang="ru-RU" sz="12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4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847BB040-79FE-5FC2-2B63-F332038A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373"/>
            <a:ext cx="11762506" cy="588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B1247-090A-ACE8-A562-21672F7092AB}"/>
              </a:ext>
            </a:extLst>
          </p:cNvPr>
          <p:cNvSpPr txBox="1"/>
          <p:nvPr/>
        </p:nvSpPr>
        <p:spPr>
          <a:xfrm>
            <a:off x="153266" y="330276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СП 2.1.3678-20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8EF585AA-DD44-62E1-14AC-FF43405D7231}"/>
              </a:ext>
            </a:extLst>
          </p:cNvPr>
          <p:cNvSpPr/>
          <p:nvPr/>
        </p:nvSpPr>
        <p:spPr>
          <a:xfrm rot="2301734">
            <a:off x="11201267" y="204326"/>
            <a:ext cx="484909" cy="713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B57A3-BB48-827B-4918-434C024FFBD4}"/>
              </a:ext>
            </a:extLst>
          </p:cNvPr>
          <p:cNvSpPr txBox="1"/>
          <p:nvPr/>
        </p:nvSpPr>
        <p:spPr>
          <a:xfrm>
            <a:off x="153266" y="618757"/>
            <a:ext cx="11831782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п.4.25.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санитарному содержанию помещений, оборудованию, инвентарю предъявляются следующие санитарно-эпидемиологические требования:</a:t>
            </a:r>
            <a:endParaRPr lang="ru-RU" sz="2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Влажная уборка помещений (обработка полов, мебели, оборудования, подоконников, дверей) должна осуществляться не менее 2 раз в сутки с использованием моющих и дезинфицирующих средств.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4.25.2.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Уборка помещений класса чистоты В (палатных отделений и других функциональных помещений, и кабинетов) и Г (регистратур, справочных, вестибюлей, гардеробных, помещений для приема передач пациентам, помещений выписки, помещений для ожидания, буфетных, столовых для пациентов) с обработкой стен, полов, оборудования, инвентаря, светильников с применением моющих и дезинфицирующих средств, проводится по графику, но не реже одного раза в месяц.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5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B1247-090A-ACE8-A562-21672F7092AB}"/>
              </a:ext>
            </a:extLst>
          </p:cNvPr>
          <p:cNvSpPr txBox="1"/>
          <p:nvPr/>
        </p:nvSpPr>
        <p:spPr>
          <a:xfrm>
            <a:off x="153267" y="130879"/>
            <a:ext cx="1188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СП 2.1.3678-20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8EF585AA-DD44-62E1-14AC-FF43405D7231}"/>
              </a:ext>
            </a:extLst>
          </p:cNvPr>
          <p:cNvSpPr/>
          <p:nvPr/>
        </p:nvSpPr>
        <p:spPr>
          <a:xfrm rot="2301734">
            <a:off x="11201267" y="204326"/>
            <a:ext cx="484909" cy="713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F30E8B-E896-D9E8-3CEC-278D474CE89A}"/>
              </a:ext>
            </a:extLst>
          </p:cNvPr>
          <p:cNvSpPr txBox="1"/>
          <p:nvPr/>
        </p:nvSpPr>
        <p:spPr>
          <a:xfrm>
            <a:off x="153268" y="592544"/>
            <a:ext cx="11885467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4.25.3.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Уборка помещений классов чистоты А и Б (операционного блока, перевязочных, родильных залов, процедурных, манипуляционных, стерилизационных, и других помещений с асептическим режимом) с обработкой стен, полов, оборудования, инвентаря, светильников с применением моющих и дезинфицирующих средств, проводится по графику, но не реже одного раза в неделю. После окончания уборки проводится обеззараживание воздуха в помещении.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4.25.4.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стационарах и поликлиниках должны быть центральные кладовые для чистого и грязного белья. В медицинских организациях, обслуживающих до 50 пациентов в смену чистое и грязное белье может храниться в раздельных шкафах.</a:t>
            </a:r>
          </a:p>
          <a:p>
            <a:pPr indent="304800"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Кладовая для чистого белья оборудуется стеллажами с влагоустойчивой поверхностью для проведения влажной уборки и дезинфекции.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00" algn="just" fontAlgn="base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Центральная кладовая для грязного белья оборудуется напольными стеллажами, умывальником, вытяжной вентиляцией и устройством для обеззараживания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89440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1504</TotalTime>
  <Words>6175</Words>
  <Application>Microsoft Office PowerPoint</Application>
  <PresentationFormat>Широкоэкранный</PresentationFormat>
  <Paragraphs>589</Paragraphs>
  <Slides>79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9" baseType="lpstr">
      <vt:lpstr>Arial</vt:lpstr>
      <vt:lpstr>Calibri</vt:lpstr>
      <vt:lpstr>Calibri Light</vt:lpstr>
      <vt:lpstr>Cambria</vt:lpstr>
      <vt:lpstr>Rockwell</vt:lpstr>
      <vt:lpstr>Rockwell Condensed</vt:lpstr>
      <vt:lpstr>Symbol</vt:lpstr>
      <vt:lpstr>Times New Roman</vt:lpstr>
      <vt:lpstr>Wingdings</vt:lpstr>
      <vt:lpstr>Дерево</vt:lpstr>
      <vt:lpstr>ФГБОУ ВО КрасГМУ им. проф. В.Ф.Войно-Ясенецкого Минздрава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ФГКУ "СРСПО МЧС России"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 им. проф. В.Ф.Войно-Ясенецкого Минздрава России</dc:title>
  <dc:creator>Владимир Черемисин</dc:creator>
  <cp:lastModifiedBy>adm</cp:lastModifiedBy>
  <cp:revision>130</cp:revision>
  <dcterms:created xsi:type="dcterms:W3CDTF">2022-12-10T06:01:49Z</dcterms:created>
  <dcterms:modified xsi:type="dcterms:W3CDTF">2022-12-16T03:00:56Z</dcterms:modified>
</cp:coreProperties>
</file>