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5" r:id="rId2"/>
  </p:sldMasterIdLst>
  <p:notesMasterIdLst>
    <p:notesMasterId r:id="rId32"/>
  </p:notesMasterIdLst>
  <p:sldIdLst>
    <p:sldId id="317" r:id="rId3"/>
    <p:sldId id="259" r:id="rId4"/>
    <p:sldId id="284" r:id="rId5"/>
    <p:sldId id="297" r:id="rId6"/>
    <p:sldId id="260" r:id="rId7"/>
    <p:sldId id="283" r:id="rId8"/>
    <p:sldId id="302" r:id="rId9"/>
    <p:sldId id="300" r:id="rId10"/>
    <p:sldId id="306" r:id="rId11"/>
    <p:sldId id="308" r:id="rId12"/>
    <p:sldId id="268" r:id="rId13"/>
    <p:sldId id="269" r:id="rId14"/>
    <p:sldId id="288" r:id="rId15"/>
    <p:sldId id="278" r:id="rId16"/>
    <p:sldId id="289" r:id="rId17"/>
    <p:sldId id="290" r:id="rId18"/>
    <p:sldId id="310" r:id="rId19"/>
    <p:sldId id="272" r:id="rId20"/>
    <p:sldId id="296" r:id="rId21"/>
    <p:sldId id="292" r:id="rId22"/>
    <p:sldId id="311" r:id="rId23"/>
    <p:sldId id="312" r:id="rId24"/>
    <p:sldId id="313" r:id="rId25"/>
    <p:sldId id="314" r:id="rId26"/>
    <p:sldId id="274" r:id="rId27"/>
    <p:sldId id="315" r:id="rId28"/>
    <p:sldId id="316" r:id="rId29"/>
    <p:sldId id="276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EE8CF-1796-41AD-832D-164A7E04F4BE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E656-9709-4E93-8525-546BFF2CF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4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E7C3-8EA1-4B24-8A29-4806062F24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3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6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21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6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6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8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0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70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9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15A5-2C3B-4DE6-8E6E-7F7D74CAE1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5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E7C3-8EA1-4B24-8A29-4806062F24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25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2776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2A9D97A-9F32-480A-A967-EB7DF924E380}" type="slidenum">
              <a:rPr lang="fr-FR" alt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alt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65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104CD-5BF3-416B-8C33-65B3739988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2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59158-6442-4C09-9B55-83E493BE96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0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499" y="173873"/>
            <a:ext cx="8953500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Учение об иммунитете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29562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Компьютерная лекция</a:t>
            </a: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</a:t>
            </a:r>
            <a:r>
              <a:rPr kumimoji="0" lang="ru-RU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Дисциплина «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Специальность: </a:t>
            </a:r>
            <a:r>
              <a:rPr kumimoji="0" lang="ru-RU" sz="1400" b="1" i="0" u="none" strike="noStrike" kern="0" cap="small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«Фармация»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Донгузова Елена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вгеньевна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2023 г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827" y="0"/>
            <a:ext cx="9070369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Неспецифические факторы защиты организма</a:t>
            </a:r>
          </a:p>
        </p:txBody>
      </p:sp>
      <p:pic>
        <p:nvPicPr>
          <p:cNvPr id="160770" name="Picture 2" descr="&amp;TScy;&amp;icy;&amp;lcy;&amp;icy;&amp;acy;&amp;rcy;&amp;ncy;&amp;ycy;&amp;jcy; &amp;ecy;&amp;pcy;&amp;icy;&amp;tcy;&amp;iecy;&amp;l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8" y="714357"/>
            <a:ext cx="2952750" cy="2209801"/>
          </a:xfrm>
          <a:prstGeom prst="rect">
            <a:avLst/>
          </a:prstGeom>
          <a:noFill/>
        </p:spPr>
      </p:pic>
      <p:pic>
        <p:nvPicPr>
          <p:cNvPr id="5" name="Picture 2" descr="http://intranet.tdmu.edu.ua/data/kafedra/internal/distance/classes_stud/%D0%A0%D1%83%D1%81%D1%81%D0%BA%D0%B8%D0%B9/1%20%D0%BA%D1%83%D1%80%D1%81/%D0%9C%D0%B8%D0%BA%D1%80%D0%BE%D0%B1%D0%B8%D0%BE%D0%BB%D0%BE%D0%B3%D0%B8%D1%8F,%20%D0%B2%D0%B8%D1%80%D1%83%D1%81%D0%BE%D0%BB%D0%BE%D0%B3%D0%B8%D1%8F%20%D0%B8%20%D0%B8%D0%BC%D0%BC%D1%83%D0%BD%D0%BE%D0%BB%D0%BE%D0%B3%D0%B8%D1%8F/04%20%D0%A3%D1%87%D0%B5%D0%BD%D0%B8%D0%B5%20%D0%BE%20%D0%B8%D0%BD%D1%84%D0%B5%D0%BA%D1%86%D0%B8%D0%B8.files/image0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923" y="511156"/>
            <a:ext cx="5705504" cy="61693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4435" y="3045834"/>
            <a:ext cx="51300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Главную роль в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противоинфекционной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защите играет не иммунитет, а разнообразные механизмы механического удаления микроорганизмов (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клиренса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дыхания – это продукция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сурфактанта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мокроты, перемещение слизи за счет движений ресничек цилиарного эпителия, кашля и чихания.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кишечнике – это перистальтика и выработка соков и слизей (понос при инфекции и т.п.)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 это постоянное слущивание и обновление эпителия, чесание .</a:t>
            </a:r>
          </a:p>
          <a:p>
            <a:pPr algn="ctr" defTabSz="91440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иммунитета включается тогда, когда механизмы клиренса не справляются.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288018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50940"/>
            <a:ext cx="12022282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заканчивается гибелью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фагоцитиро­ванных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микробов, называется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завершенным фагоци­тозом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750" r="72471" b="57559"/>
          <a:stretch/>
        </p:blipFill>
        <p:spPr>
          <a:xfrm>
            <a:off x="-43671" y="3697193"/>
            <a:ext cx="2736037" cy="2083793"/>
          </a:xfrm>
          <a:prstGeom prst="rect">
            <a:avLst/>
          </a:prstGeom>
        </p:spPr>
      </p:pic>
      <p:pic>
        <p:nvPicPr>
          <p:cNvPr id="6" name="Picture 6" descr="https://adsl.zveronline.ru/projects/articles/2016/07/22/novye-koronavirusy-chelovechestvu-pridet-konec/4a9317745d55a1130e95911a242_prev.jpg"/>
          <p:cNvPicPr>
            <a:picLocks noChangeAspect="1" noChangeArrowheads="1"/>
          </p:cNvPicPr>
          <p:nvPr/>
        </p:nvPicPr>
        <p:blipFill rotWithShape="1">
          <a:blip r:embed="rId3"/>
          <a:srcRect l="26974" t="4241" r="47467" b="66082"/>
          <a:stretch/>
        </p:blipFill>
        <p:spPr bwMode="auto">
          <a:xfrm>
            <a:off x="2839814" y="3667422"/>
            <a:ext cx="2778409" cy="1885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7703" y="142845"/>
            <a:ext cx="5696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Клеточные факторы неспецифической защиты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064" y="593345"/>
            <a:ext cx="11409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из основных механизмов воспаления является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фагоцитоз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процесс поглощения бактерий.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26147" y="1136543"/>
            <a:ext cx="2521396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Стадии фагоцитоза:</a:t>
            </a:r>
            <a:endParaRPr lang="ru-RU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394" y="1109835"/>
            <a:ext cx="2474931" cy="24314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1 - приближение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фагоцита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объекту за счет химического влияния последнего. Это движение называют положительным хемотаксисом (в сторону объекта).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32266" y="1738953"/>
            <a:ext cx="1948671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2 - прилипание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микроорганизмов к фагоци­там.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0527" y="1602278"/>
            <a:ext cx="2034292" cy="1692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3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поглощение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микроорганизмов клеткой, образование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фагосомы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7992" y="1136543"/>
            <a:ext cx="2945525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4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фаголизосомы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 ферменты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бактерицидные белки, гибель и перевари­вание возбудителя.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поступают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00" y="3541270"/>
            <a:ext cx="2178072" cy="2239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17" y="3629285"/>
            <a:ext cx="3342681" cy="20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300" y="285832"/>
            <a:ext cx="10998200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Гуморальные факторы неспецифической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крови находятся растворимые неспецифические вещества, губительно действующие на микроорганизмы.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myslide.ru/documents_3/5c1eb7ba44440617172f6eea057213d4/img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30061" r="2223" b="1575"/>
          <a:stretch/>
        </p:blipFill>
        <p:spPr bwMode="auto">
          <a:xfrm>
            <a:off x="800101" y="2088571"/>
            <a:ext cx="9715500" cy="46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954" y="4804370"/>
            <a:ext cx="6166427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таких реакций - образование антител.</a:t>
            </a:r>
            <a:endParaRPr lang="ru-RU" sz="36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f2.ppt-online.org/files2/slide/u/U7k6dmfhjYHzw0IOsT5NBxGQZ2tS1MXFPvbe4pLun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24047" r="20629" b="13371"/>
          <a:stretch/>
        </p:blipFill>
        <p:spPr bwMode="auto">
          <a:xfrm>
            <a:off x="6445827" y="2267168"/>
            <a:ext cx="57461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858" y="744495"/>
            <a:ext cx="12030941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генетически чужеродные для организма вещества (белки, нуклеопротеиды, полисахариды и др.), на введение которых организм отвечает развитием специ­фических иммунологических реакций.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9359" y="15065"/>
            <a:ext cx="231217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Антигены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299" y="-88942"/>
            <a:ext cx="7536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войства антигенов</a:t>
            </a:r>
            <a:endParaRPr lang="ru-RU" sz="36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8972" y="981580"/>
            <a:ext cx="3292764" cy="26344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Антигенность</a:t>
            </a:r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 потенциальная способность молекулы антигена активировать компоненты иммунной системы и специфически взаимодействовать с факторами иммунитета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http://intranet.tdmu.edu.ua/data/kafedra/internal/micbio/classes_stud/ru/pharm/prov_pharm/ptn/%D0%9C%D0%B8%D0%BA%D1%80%D0%BE%D0%B1%D0%B8%D0%BE%D0%BB%D0%BE%D0%B3%D0%B8%D1%8F%20%D1%81%20%D0%BE%D1%81%D0%BD%D0%BE%D0%B2%D0%B0%D0%BC%D0%B8%20%D0%B8%D0%BC%D0%BC%D1%83%D0%BD%D0%BE%D0%BB%D0%BE%D0%B3%D0%B8%D0%B8/2/%D0%97%D0%B0%D0%BD%D1%8F%D1%82%D0%B8%D0%B5%205.%20%D0%98%D0%BC%D0%BC%D1%83%D0%BD%D0%B8%D1%82%D0%B5%D1%82.%20%D0%92%D0%B8%D0%B4%D1%8B%20%D0%B8%D0%BC%D0%BC%D1%83%D0%BD%D0%B8%D1%82%D0%B5%D1%82%D0%B0.files/image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2" y="3883165"/>
            <a:ext cx="36020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4064" y="944329"/>
            <a:ext cx="412172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Иммуногенность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—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потенциальная способность антигена вызывать по отношению к себе в макроорганизме специфический продуктивный ответ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http://player.myshared.ru/1191670/data/images/img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19" y="3925826"/>
            <a:ext cx="364331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10353" y="944329"/>
            <a:ext cx="3445995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Специфичность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антигена индуцировать иммунный ответ к строго определенному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эпитопу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The immune system: how it works - Birmingham wellness Examin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02" y="3447230"/>
            <a:ext cx="368949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455" y="1123817"/>
            <a:ext cx="8278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происхождению 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altLang="ru-RU" sz="4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4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антигены. 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ru-RU" altLang="ru-RU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биополимеры </a:t>
            </a:r>
            <a:r>
              <a:rPr lang="ru-RU" altLang="ru-RU" sz="4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белковой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4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небелковой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природы. 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40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структуре: </a:t>
            </a:r>
            <a:r>
              <a:rPr lang="ru-RU" altLang="ru-RU" sz="4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глобулярные</a:t>
            </a:r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4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фибриллярные</a:t>
            </a:r>
            <a:r>
              <a:rPr lang="ru-RU" altLang="ru-RU" sz="28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735" y="103909"/>
            <a:ext cx="7779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Классификация антигенов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926" y="3236021"/>
            <a:ext cx="2764392" cy="32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8082" y="190336"/>
            <a:ext cx="8437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</a:t>
            </a: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alt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степени иммуногенности: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309" y="1038532"/>
            <a:ext cx="1089660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Полноценные</a:t>
            </a:r>
            <a:r>
              <a:rPr lang="ru-RU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обладают выраженной </a:t>
            </a:r>
            <a:r>
              <a:rPr lang="ru-RU" altLang="ru-RU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антигенностью</a:t>
            </a:r>
            <a:r>
              <a:rPr lang="ru-RU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иммуногенностью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Неполноценные</a:t>
            </a:r>
            <a:r>
              <a:rPr lang="ru-RU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3200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гаптены</a:t>
            </a:r>
            <a:r>
              <a:rPr lang="ru-RU" altLang="ru-RU" sz="32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altLang="ru-RU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антигенностью</a:t>
            </a:r>
            <a:r>
              <a:rPr lang="ru-RU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только  при взаимодействии с уже готовыми факторами иммунитета</a:t>
            </a:r>
          </a:p>
        </p:txBody>
      </p:sp>
      <p:pic>
        <p:nvPicPr>
          <p:cNvPr id="5" name="Picture 5" descr="В-лимфоциты 2 / Диагностическая значимость лабораторных тестов / Иммуноло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79" y="3691566"/>
            <a:ext cx="4079730" cy="284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35059"/>
            <a:ext cx="1170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Микробная клетка содер­жит большое число антигенов, имеющих разное располо­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жение в клетке и разное значение для развития инфекци­</a:t>
            </a:r>
            <a:r>
              <a:rPr lang="ru-RU" sz="2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онного процесса. У разных групп микроорганизмов анти­</a:t>
            </a:r>
            <a:r>
              <a:rPr lang="ru-RU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гены имеют различный состав.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628776"/>
            <a:ext cx="5986649" cy="346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628776"/>
            <a:ext cx="5976750" cy="488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–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полисахарид; входит в состав клеточной стенки бактерий.  У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микроорганизмов  - это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тейхоевые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у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–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липополисахарид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–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гетерогенная группа поверхностных, капсульных антигенов бактерий.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–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входит в состав бактериальных жгутиков, основа его – белок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флагеллин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zh-CN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zh-CN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4) другие: </a:t>
            </a:r>
            <a:r>
              <a:rPr lang="ru-RU" altLang="zh-CN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рибосомальные</a:t>
            </a:r>
            <a:r>
              <a:rPr lang="ru-RU" altLang="zh-CN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липид А,   </a:t>
            </a:r>
            <a:r>
              <a:rPr lang="ru-RU" altLang="zh-CN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Аг</a:t>
            </a:r>
            <a:r>
              <a:rPr lang="ru-RU" altLang="zh-CN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– продукты жизнедеятельности бактериальной клетки - токсины, ферменты бактерий . </a:t>
            </a:r>
            <a:endParaRPr lang="ru-RU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161952"/>
            <a:ext cx="1102360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Специфические факторы защиты организма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Антитела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специфические белки крови - иммуноглобулины, образующиеся в ответ на введение антигена и способные специфически реагировать с ним.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Антитела связаны в основном с глобулинами, измененными под воздействием антигена и названными иммуноглобулинами 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 иммуноглобулинов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Иммуноглобулины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Иммуноглобулины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Иммуноглобулины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Иммуноглобулины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Иммуноглобулины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ok-t.ru/studopedianame/baza4/4641945920356.files/image0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73" y="4120292"/>
            <a:ext cx="6102927" cy="273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8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ypresentation.ru/documents_5/b1de16f4f3c2d530ba69909bad4b2698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r="14632" b="12727"/>
          <a:stretch/>
        </p:blipFill>
        <p:spPr bwMode="auto">
          <a:xfrm>
            <a:off x="0" y="124691"/>
            <a:ext cx="5465618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1091" y="341017"/>
            <a:ext cx="632806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иммуноглобулинов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Молекулы иммуноглобу­линов всех классов построены одинаково. Наиболее про­стая структура у молекул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пары полипептидных цепей, соединенных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дисульфидной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связью.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Каж­дая пара состоит из легкой и тяжелой цепи, различающих­ся по молекулярной массе. </a:t>
            </a:r>
          </a:p>
          <a:p>
            <a:pPr lvl="0" indent="449580" algn="just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цепь имеет постоян­ные участки, которые предопределены генетически, и переменные, образующиеся под воздействием антигена. </a:t>
            </a:r>
          </a:p>
        </p:txBody>
      </p:sp>
    </p:spTree>
    <p:extLst>
      <p:ext uri="{BB962C8B-B14F-4D97-AF65-F5344CB8AC3E}">
        <p14:creationId xmlns:p14="http://schemas.microsoft.com/office/powerpoint/2010/main" val="231553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467853"/>
            <a:ext cx="97028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иммунитета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Неспецифические факторы защиты организма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Антигены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Специфические факторы защиты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g 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1" y="2037917"/>
            <a:ext cx="407193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68981" y="990888"/>
            <a:ext cx="6864928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Защищает организм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бактерий, токсинов и вирусов. В наибольшем количестве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антитела вырабатываются на стадии выздоровления после инфекционного заболевания (поздние или 7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антитела), при вторичном иммунном ответе.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и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специфически (через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фрагменты) связывают возбудителей (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опсонизация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благодаря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фрагментам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взаимодействуют с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рецепторам фагоцитов, способствуя фагоцитозу и лизису микроорганизмов.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способны нейтрализовать бактериальные экзотоксины, связывать комплемент. Только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способны транспортироваться через плаценту от матери к плоду (проходить через плацентарный барьер) и обеспечивать защиту материнскими антителами плода и новорожденного. В отличие от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антител,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антитела относятся к категории поздних- появляются позже и более длительно выявляются в крови.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1950" y="305951"/>
            <a:ext cx="879292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основных классов иммуноглобулинов.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ymphoma 101: What is Waldenstrom macroglobulinemia. - National Blood Cancers Examine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2" y="527953"/>
            <a:ext cx="42481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0668" y="5246111"/>
            <a:ext cx="141763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3132" y="288962"/>
            <a:ext cx="7578868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 этого иммуноглобулина представляет собой полимерный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 пяти субъединиц, соединенных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дисульфидными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связями и дополнительной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цепью, имеет 10 антиген- связывающих центров.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Филогенетически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наиболее древний иммуноглобулин.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наиболее ранний класс антител, образующихся при первичном попадании антигена в организм. Наличие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антител к соответствующему возбудителю свидетельствует о свежем инфицировании (текущем инфекционном процессе). Антитела к антигенам грамотрицательных бактерий, жгутиковым антигенам- преимущественно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антитела.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основной класс иммуноглобулинов, синтезируемых у новорожденных и младенцев.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 новорожденных- это показатель внутриутробного заражения (краснуха, ЦМВ, токсоплазмоз и другие внутриутробные инфекции), поскольку материнские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через плаценту не проходят.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крови ниже, чем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- 0,5- 2,0 г/л, период полураспада- около недели.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способны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агглютинировать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бактерии, нейтрализовать вирусы, активировать комплемент, активизировать фагоцитоз, связывать эндотоксины грамотрицательных бактерий.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7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slipups.ru/wp-content/uploads/2015/02/s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51413"/>
          <a:stretch>
            <a:fillRect/>
          </a:stretch>
        </p:blipFill>
        <p:spPr bwMode="auto">
          <a:xfrm>
            <a:off x="575396" y="453303"/>
            <a:ext cx="2287299" cy="443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3902" y="5692919"/>
            <a:ext cx="10715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A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5754" y="105749"/>
            <a:ext cx="8406246" cy="631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сывороточные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(мономер)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секреторные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Сывороточные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составляют 1,4- 4,2 г/л.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Секреторные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находятся в слюне, пищеварительных соках, секрете слизистой носа, в молозиве. Они являются первой линией защиты слизистых, обеспечивая их местный иммунитет.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состоят из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мономера,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-цепи и гликопротеина (секреторного компонента).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изотипа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преобладает в сыворотке,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субкласс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в экстраваскулярных секретах.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Секреторный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 вырабатывается эпителиальными клетками слизистых оболочек и присоединяется к молекуле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момент прохождения последней через эпителиальные клетки.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Секреторный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 повышает устойчивость молекул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 действию протеолитических ферментов. Основная роль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местного иммунитета слизистых. Они препятствуют прикреплению бактерий к слизистым, обеспечивают транспорт полимерных иммунных комплексов с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нейтрализуют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энтеротоксин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активируют фагоцитоз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систему комплемента.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7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munoglobulin E Ige And Aller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"/>
          <a:stretch>
            <a:fillRect/>
          </a:stretch>
        </p:blipFill>
        <p:spPr bwMode="auto">
          <a:xfrm>
            <a:off x="301337" y="539029"/>
            <a:ext cx="38417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8813" y="5929313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E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087" y="752854"/>
            <a:ext cx="7619422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мономер, в сыворотке крови находится в низких концентрациях.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роль 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своими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фрагментами прикрепляется к тучным клеткам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мастоцитам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базофилам и опосредует 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реакции гиперчувствительности немедленного типа.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относятся "антитела аллергии”- 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реагины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повышается при аллергических состояниях, гельминтозах.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Антигенсвязывающие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фрагменты молекулы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специфически взаимодействует с антигеном (аллергеном), сформировавшийся иммунный комплекс взаимодействует с рецепторами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фрагментов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встроенных в клеточную мембрану базофила или тучной клетки.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сигналом для выделения гистамина, других биологически активных веществ и развертывания острой аллергической реакции.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9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ntranet.tdmu.edu.ua/data/kafedra/internal/micbio/classes_stud/ru/med/lik/ptn/%D0%9C%D0%B8%D0%BA%D1%80%D0%BE%D0%B1%D0%B8%D0%BE%D0%BB%D0%BE%D0%B3%D0%B8%D1%8F,%20%D0%B2%D0%B8%D1%80%D1%83%D1%81%D0%BE%D0%BB%D0%BE%D0%B3%D0%B8%D1%8F%20%D0%B8%20%D0%B8%D0%BC%D0%BC%D1%83%D0%BD%D0%BE%D0%BB%D0%BE%D0%B3%D0%B8%D1%8F/2/06%20%D0%90%D0%BD%D1%82%D0%B8%D0%B3%D0%B5%D0%BD%D1%8B.%20%D0%90%D0%BD%D1%82%D0%B8%D1%82%D0%B5%D0%BB%D0%B0.%20%D0%A1%D1%82%D1%80%D1%83%D0%BA%D1%82%D1%83%D1%80%D0%B0%20%D0%B8%D0%BC%D0%BC%20%D1%81%D0%B8%D1%81%D1%82.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9557" y="2111953"/>
            <a:ext cx="57721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936" y="5799426"/>
            <a:ext cx="13573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8264" y="1067448"/>
            <a:ext cx="6989618" cy="283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Мономеры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обнаруживают на поверхности развивающихся В- лимфоцитов, в сыворотке находятся в крайне низких концентрациях.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биологическая роль точно не установлена.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участвуют в дифференциации В-клеток, способствуют развитию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антиидиотипического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ответа, участвуют в аутоиммунных процессах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0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46" y="812729"/>
            <a:ext cx="11734800" cy="5775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Иммуногенез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антителообразование - зависит от дозы, кратности и способа введения антигена.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фазы первичного иммунного ответа на антиген: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ин­дуктивную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 момента введения антигена до появления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антителообразующих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клеток (до 20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ч)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продуктив­ную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начинается к концу первых суток после введения антигена и характеризуется появлением антител в сыворотке крови.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1727" y="178621"/>
            <a:ext cx="4234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выработки антител.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idx="1"/>
          </p:nvPr>
        </p:nvSpPr>
        <p:spPr>
          <a:xfrm>
            <a:off x="432955" y="1628775"/>
            <a:ext cx="4427538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Латентный период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(3-5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происходит распознавание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формирование клеток, способных синтезировать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нему.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Логарифмическая фаза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(7-15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синтезированные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высвобождаются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плазмоцитов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поступают в лимфу и кровь. Первыми синтезируются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М, затем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8420" name="Rectangle 7"/>
          <p:cNvSpPr>
            <a:spLocks noChangeArrowheads="1"/>
          </p:cNvSpPr>
          <p:nvPr/>
        </p:nvSpPr>
        <p:spPr bwMode="auto">
          <a:xfrm>
            <a:off x="353291" y="114748"/>
            <a:ext cx="61931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/>
            <a:r>
              <a:rPr lang="ru-RU" altLang="zh-CN" sz="2800" b="1" i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иммунный</a:t>
            </a:r>
            <a:r>
              <a:rPr lang="ru-RU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 </a:t>
            </a:r>
          </a:p>
          <a:p>
            <a:pPr defTabSz="914400"/>
            <a:r>
              <a:rPr lang="ru-RU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после первого </a:t>
            </a:r>
          </a:p>
          <a:p>
            <a:pPr defTabSz="914400"/>
            <a:r>
              <a:rPr lang="ru-RU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с антигеном. </a:t>
            </a:r>
          </a:p>
        </p:txBody>
      </p:sp>
      <p:sp>
        <p:nvSpPr>
          <p:cNvPr id="188421" name="Rectangle 8"/>
          <p:cNvSpPr>
            <a:spLocks noChangeArrowheads="1"/>
          </p:cNvSpPr>
          <p:nvPr/>
        </p:nvSpPr>
        <p:spPr bwMode="auto">
          <a:xfrm>
            <a:off x="5735638" y="4575175"/>
            <a:ext cx="49323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фаза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(15-30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количество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достигает максимума и стабилизируется.</a:t>
            </a:r>
          </a:p>
          <a:p>
            <a:pPr defTabSz="9144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снижения уровня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(1-6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068" t="6819" r="17329" b="12727"/>
          <a:stretch/>
        </p:blipFill>
        <p:spPr>
          <a:xfrm>
            <a:off x="5444837" y="228599"/>
            <a:ext cx="6037118" cy="42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zh-CN" sz="3200" b="1" i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иммунный ответ</a:t>
            </a:r>
            <a:r>
              <a:rPr lang="ru-RU" altLang="zh-CN" sz="4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после повторного контакта с тем же антигеном.</a:t>
            </a:r>
            <a:r>
              <a:rPr lang="ru-RU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43091"/>
            <a:ext cx="5651500" cy="4525962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Латентный период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Логарифмическая фаза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быстрое нарастание уровня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 удерживающегося в последующих фазах и медленно, иногда в течение нескольких лет, снижающегося.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Титры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достигают максимальных значений. </a:t>
            </a:r>
          </a:p>
        </p:txBody>
      </p:sp>
      <p:sp>
        <p:nvSpPr>
          <p:cNvPr id="189445" name="Rectangle 9"/>
          <p:cNvSpPr>
            <a:spLocks noChangeArrowheads="1"/>
          </p:cNvSpPr>
          <p:nvPr/>
        </p:nvSpPr>
        <p:spPr bwMode="auto">
          <a:xfrm>
            <a:off x="6712817" y="5314662"/>
            <a:ext cx="451975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Синтезируются сразу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относящиеся к классу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IgG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068" t="6819" r="17329" b="12727"/>
          <a:stretch/>
        </p:blipFill>
        <p:spPr>
          <a:xfrm>
            <a:off x="6096000" y="922766"/>
            <a:ext cx="6037118" cy="42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02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271511"/>
            <a:ext cx="10947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иммунитет?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Перечислите факторы неспецифической защиты.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незавершенный фагоцитоз?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антигены? Где они расположены у микроорганизмов?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означает специфичность антител?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71559"/>
            <a:ext cx="1170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об иммунитете, виды иммунитета.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это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невосприимчивость организма ко всяким генетически чужеродным агентам, в том числе и болезнетворным микроорганизмам, и их ядам (от лат.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immunias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освобождение от чего-либо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Наука об иммунитете –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иммунология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изучает реакции организма на чужеродные вещества, в том числе и микроорганизмы; реакции организма на чужеродные ткани (совместимость) и на злокачественные опухоли.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39" y="235527"/>
            <a:ext cx="10911052" cy="658091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Основоположники учения об иммунитете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27813" r="25577" b="16249"/>
          <a:stretch/>
        </p:blipFill>
        <p:spPr bwMode="auto">
          <a:xfrm>
            <a:off x="529340" y="1267691"/>
            <a:ext cx="3888432" cy="32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8438" r="25051" b="11562"/>
          <a:stretch/>
        </p:blipFill>
        <p:spPr bwMode="auto">
          <a:xfrm>
            <a:off x="5591943" y="893618"/>
            <a:ext cx="5256165" cy="32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14687" r="24875" b="23437"/>
          <a:stretch/>
        </p:blipFill>
        <p:spPr bwMode="auto">
          <a:xfrm>
            <a:off x="4027397" y="4132018"/>
            <a:ext cx="3914936" cy="263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483673"/>
            <a:ext cx="11455400" cy="28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органов и тканей, осуществляющая защитные реакции организма против нарушения постоянства его внутренней среды (гомеостаза), называется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иммунной системой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arpeflu.ru/wp-content/uploads/2016/04/2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5755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6625"/>
            <a:ext cx="114935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Органы иммунной системы.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Выделяют: </a:t>
            </a:r>
          </a:p>
          <a:p>
            <a:pPr lvl="0" algn="just"/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Центральные органы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иммунитета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костный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мозг - кроветворный орган,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вилочковая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железа или тимус,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лимфоидная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ткань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кишечника </a:t>
            </a:r>
          </a:p>
          <a:p>
            <a:pPr lvl="0" algn="just"/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периферические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органы иммунитета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селезенка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лимфатические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узлы,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скопления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лимфоидной ткани в собственном слое слизистых оболочек кишечного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типа </a:t>
            </a:r>
          </a:p>
        </p:txBody>
      </p:sp>
    </p:spTree>
    <p:extLst>
      <p:ext uri="{BB962C8B-B14F-4D97-AF65-F5344CB8AC3E}">
        <p14:creationId xmlns:p14="http://schemas.microsoft.com/office/powerpoint/2010/main" val="2101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736" y="135729"/>
            <a:ext cx="349134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иммунитета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716" y="497083"/>
            <a:ext cx="242108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8262" y="397339"/>
            <a:ext cx="272241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еинфекционный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0" y="1237486"/>
            <a:ext cx="2587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механизму действия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094" y="1251156"/>
            <a:ext cx="22444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1245" y="1246552"/>
            <a:ext cx="319347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направленности действия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035" y="2045584"/>
            <a:ext cx="137160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43872" y="2000395"/>
            <a:ext cx="158981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163" y="1817290"/>
            <a:ext cx="2618509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развивается при заболеваниях, обусловленных различными микроорганизмами или при введении корпускулярных вакцин (из живых ослаблен­ных или убитых микроорганизмов).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0418" y="1885057"/>
            <a:ext cx="2497282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Антитоксический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вырабатывается по отношению к бактериальным ядам - токсинам.</a:t>
            </a:r>
            <a:r>
              <a:rPr lang="ru-RU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8380" y="2060674"/>
            <a:ext cx="243147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приобретенный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4790" y="3092057"/>
            <a:ext cx="2326537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после перенесенного инфекционного заболевания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716" y="2925286"/>
            <a:ext cx="210935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Наследуется от матери (с рождения в крови есть антитела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97" y="4997806"/>
            <a:ext cx="3408219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Стерильный иммунитет. </a:t>
            </a:r>
            <a:endParaRPr 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возбудителей ис­чезает из организма при выздоровлении человека. Этот вид иммунитета называют стерильным (корь, оспа и др.).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7451" y="5046769"/>
            <a:ext cx="4400551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Нестерильный иммунитет. </a:t>
            </a:r>
            <a:endParaRPr 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возбуди­телю инфекции сохраняется только в период пребывания его в организме хозяина.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иммунитета наблюдают при туберкулезе, сифилисе и некоторых дру­гих инфекциях.</a:t>
            </a:r>
          </a:p>
        </p:txBody>
      </p:sp>
      <p:cxnSp>
        <p:nvCxnSpPr>
          <p:cNvPr id="18" name="Соединительная линия уступом 17"/>
          <p:cNvCxnSpPr>
            <a:stCxn id="2" idx="1"/>
            <a:endCxn id="3" idx="3"/>
          </p:cNvCxnSpPr>
          <p:nvPr/>
        </p:nvCxnSpPr>
        <p:spPr>
          <a:xfrm rot="10800000" flipV="1">
            <a:off x="2971800" y="397338"/>
            <a:ext cx="529936" cy="3305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2" idx="3"/>
            <a:endCxn id="4" idx="1"/>
          </p:cNvCxnSpPr>
          <p:nvPr/>
        </p:nvCxnSpPr>
        <p:spPr>
          <a:xfrm>
            <a:off x="6993081" y="397339"/>
            <a:ext cx="935181" cy="23083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3" idx="2"/>
            <a:endCxn id="5" idx="0"/>
          </p:cNvCxnSpPr>
          <p:nvPr/>
        </p:nvCxnSpPr>
        <p:spPr>
          <a:xfrm rot="5400000">
            <a:off x="1512784" y="989012"/>
            <a:ext cx="278738" cy="21821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3"/>
            <a:endCxn id="6" idx="0"/>
          </p:cNvCxnSpPr>
          <p:nvPr/>
        </p:nvCxnSpPr>
        <p:spPr>
          <a:xfrm>
            <a:off x="2971800" y="727916"/>
            <a:ext cx="1546512" cy="523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3"/>
            <a:endCxn id="7" idx="0"/>
          </p:cNvCxnSpPr>
          <p:nvPr/>
        </p:nvCxnSpPr>
        <p:spPr>
          <a:xfrm>
            <a:off x="2971800" y="727916"/>
            <a:ext cx="5126182" cy="518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5" idx="2"/>
            <a:endCxn id="8" idx="0"/>
          </p:cNvCxnSpPr>
          <p:nvPr/>
        </p:nvCxnSpPr>
        <p:spPr>
          <a:xfrm rot="5400000">
            <a:off x="988559" y="1491095"/>
            <a:ext cx="438766" cy="67021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5" idx="2"/>
            <a:endCxn id="9" idx="0"/>
          </p:cNvCxnSpPr>
          <p:nvPr/>
        </p:nvCxnSpPr>
        <p:spPr>
          <a:xfrm rot="16200000" flipH="1">
            <a:off x="1894124" y="1255741"/>
            <a:ext cx="393577" cy="10957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2" idx="1"/>
            <a:endCxn id="14" idx="0"/>
          </p:cNvCxnSpPr>
          <p:nvPr/>
        </p:nvCxnSpPr>
        <p:spPr>
          <a:xfrm flipH="1">
            <a:off x="1605394" y="2383840"/>
            <a:ext cx="2072986" cy="541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" idx="2"/>
            <a:endCxn id="13" idx="0"/>
          </p:cNvCxnSpPr>
          <p:nvPr/>
        </p:nvCxnSpPr>
        <p:spPr>
          <a:xfrm flipH="1">
            <a:off x="4308059" y="2707005"/>
            <a:ext cx="586058" cy="385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2"/>
            <a:endCxn id="12" idx="0"/>
          </p:cNvCxnSpPr>
          <p:nvPr/>
        </p:nvCxnSpPr>
        <p:spPr>
          <a:xfrm>
            <a:off x="4518312" y="1620488"/>
            <a:ext cx="375805" cy="440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7" idx="2"/>
            <a:endCxn id="10" idx="0"/>
          </p:cNvCxnSpPr>
          <p:nvPr/>
        </p:nvCxnSpPr>
        <p:spPr>
          <a:xfrm flipH="1">
            <a:off x="8078418" y="1615884"/>
            <a:ext cx="19564" cy="201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7" idx="3"/>
            <a:endCxn id="11" idx="0"/>
          </p:cNvCxnSpPr>
          <p:nvPr/>
        </p:nvCxnSpPr>
        <p:spPr>
          <a:xfrm>
            <a:off x="9694718" y="1431218"/>
            <a:ext cx="1134341" cy="453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3" idx="1"/>
            <a:endCxn id="15" idx="0"/>
          </p:cNvCxnSpPr>
          <p:nvPr/>
        </p:nvCxnSpPr>
        <p:spPr>
          <a:xfrm flipH="1">
            <a:off x="2275607" y="3876887"/>
            <a:ext cx="869183" cy="1120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3" idx="3"/>
            <a:endCxn id="16" idx="0"/>
          </p:cNvCxnSpPr>
          <p:nvPr/>
        </p:nvCxnSpPr>
        <p:spPr>
          <a:xfrm>
            <a:off x="5471327" y="3876887"/>
            <a:ext cx="2256400" cy="1169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0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gslide.ru/images/1/841/831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35191" r="8504" b="18104"/>
          <a:stretch/>
        </p:blipFill>
        <p:spPr bwMode="auto">
          <a:xfrm>
            <a:off x="0" y="4131827"/>
            <a:ext cx="2782201" cy="16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igslide.ru/images/1/841/960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23939" r="20038" b="20606"/>
          <a:stretch/>
        </p:blipFill>
        <p:spPr bwMode="auto">
          <a:xfrm>
            <a:off x="9519101" y="4218707"/>
            <a:ext cx="2519372" cy="15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4.infourok.ru/uploads/ex/1118/000a9867-006d5e1e/img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24523" r="13520" b="22273"/>
          <a:stretch/>
        </p:blipFill>
        <p:spPr bwMode="auto">
          <a:xfrm>
            <a:off x="2959756" y="4179820"/>
            <a:ext cx="3139708" cy="19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0676" y="41301"/>
            <a:ext cx="538505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иммунитета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436" y="1049482"/>
            <a:ext cx="20470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1013" y="1049482"/>
            <a:ext cx="27743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009" y="1723075"/>
            <a:ext cx="1922318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Наследуется от матери (с рождения в крови есть антитела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8457" y="1765861"/>
            <a:ext cx="2326537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после перенесенного инфекционного заболевания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9884" y="1894010"/>
            <a:ext cx="212494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после введения вакцин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5138" y="1894010"/>
            <a:ext cx="195349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при действии лечебных сывороток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10800000">
            <a:off x="1766454" y="540325"/>
            <a:ext cx="1084222" cy="5091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10800000" flipH="1">
            <a:off x="8235729" y="473236"/>
            <a:ext cx="1283372" cy="57624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309255" y="1418814"/>
            <a:ext cx="155863" cy="305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761419" y="1418814"/>
            <a:ext cx="198338" cy="347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385464" y="1418814"/>
            <a:ext cx="156891" cy="475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0338955" y="1418814"/>
            <a:ext cx="251613" cy="475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Соединительная линия уступом 19"/>
          <p:cNvCxnSpPr>
            <a:stCxn id="8" idx="2"/>
            <a:endCxn id="4" idx="0"/>
          </p:cNvCxnSpPr>
          <p:nvPr/>
        </p:nvCxnSpPr>
        <p:spPr>
          <a:xfrm rot="16200000" flipH="1">
            <a:off x="1041088" y="3781813"/>
            <a:ext cx="562093" cy="13793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" idx="2"/>
            <a:endCxn id="2054" idx="0"/>
          </p:cNvCxnSpPr>
          <p:nvPr/>
        </p:nvCxnSpPr>
        <p:spPr>
          <a:xfrm rot="16200000" flipH="1">
            <a:off x="3623519" y="3273728"/>
            <a:ext cx="844299" cy="9678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1" idx="2"/>
            <a:endCxn id="2056" idx="0"/>
          </p:cNvCxnSpPr>
          <p:nvPr/>
        </p:nvCxnSpPr>
        <p:spPr>
          <a:xfrm rot="5400000">
            <a:off x="7611279" y="3072505"/>
            <a:ext cx="1093909" cy="7682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12" idx="1"/>
            <a:endCxn id="5" idx="0"/>
          </p:cNvCxnSpPr>
          <p:nvPr/>
        </p:nvCxnSpPr>
        <p:spPr>
          <a:xfrm rot="10800000" flipH="1" flipV="1">
            <a:off x="9845137" y="2678839"/>
            <a:ext cx="933649" cy="1539867"/>
          </a:xfrm>
          <a:prstGeom prst="bentConnector4">
            <a:avLst>
              <a:gd name="adj1" fmla="val -15582"/>
              <a:gd name="adj2" fmla="val 754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Искусственный активный иммунитет 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22877" r="72901" b="38640"/>
          <a:stretch/>
        </p:blipFill>
        <p:spPr bwMode="auto">
          <a:xfrm>
            <a:off x="5092024" y="1168932"/>
            <a:ext cx="1809145" cy="2166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6" name="Picture 8" descr="Искусственный активный иммунитет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8" t="21168" r="5393" b="15423"/>
          <a:stretch/>
        </p:blipFill>
        <p:spPr bwMode="auto">
          <a:xfrm>
            <a:off x="6452895" y="4003582"/>
            <a:ext cx="2642431" cy="187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anosia.ru/wp-content/uploads/2014/07/mehanizmyi-zashhityi-immunite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391"/>
            <a:ext cx="12192000" cy="6858000"/>
          </a:xfrm>
          <a:prstGeom prst="rect">
            <a:avLst/>
          </a:prstGeom>
          <a:noFill/>
        </p:spPr>
      </p:pic>
      <p:pic>
        <p:nvPicPr>
          <p:cNvPr id="3" name="Содержимое 11" descr="kak-popravit-immunitet-narodnimi-sredstvami-2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83" y="1285864"/>
            <a:ext cx="3357789" cy="29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98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1120</Words>
  <Application>Microsoft Office PowerPoint</Application>
  <PresentationFormat>Широкоэкранный</PresentationFormat>
  <Paragraphs>178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宋体</vt:lpstr>
      <vt:lpstr>Antiqua</vt:lpstr>
      <vt:lpstr>Arial</vt:lpstr>
      <vt:lpstr>Calibri</vt:lpstr>
      <vt:lpstr>方正姚体</vt:lpstr>
      <vt:lpstr>华文新魏</vt:lpstr>
      <vt:lpstr>Times New Roman</vt:lpstr>
      <vt:lpstr>Trebuchet MS</vt:lpstr>
      <vt:lpstr>Wingdings</vt:lpstr>
      <vt:lpstr>Wingdings 3</vt:lpstr>
      <vt:lpstr>Грань</vt:lpstr>
      <vt:lpstr>1_Тема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Основоположники учения об иммунитете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Неспецифические факторы защиты организма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Вторичный иммунный ответ развивается после повторного контакта с тем же антигеном.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Донгузова Елена Евгеньевна</cp:lastModifiedBy>
  <cp:revision>51</cp:revision>
  <dcterms:created xsi:type="dcterms:W3CDTF">2015-09-16T12:34:05Z</dcterms:created>
  <dcterms:modified xsi:type="dcterms:W3CDTF">2023-09-16T04:53:21Z</dcterms:modified>
</cp:coreProperties>
</file>