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70" r:id="rId7"/>
    <p:sldId id="264" r:id="rId8"/>
    <p:sldId id="265" r:id="rId9"/>
    <p:sldId id="263" r:id="rId10"/>
    <p:sldId id="267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3" autoAdjust="0"/>
    <p:restoredTop sz="81840" autoAdjust="0"/>
  </p:normalViewPr>
  <p:slideViewPr>
    <p:cSldViewPr snapToGrid="0">
      <p:cViewPr varScale="1">
        <p:scale>
          <a:sx n="73" d="100"/>
          <a:sy n="73" d="100"/>
        </p:scale>
        <p:origin x="10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C11C2-0D36-4F5A-97AA-5BF54F29E75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DB7FF-C374-4AB7-8E5A-B2CFE4581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85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77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Добавить 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erosions are sharply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marginated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trabecular bone defects with disrupted cortical bone continuity.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30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293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422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000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99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1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700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35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83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757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71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4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05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9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2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9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2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7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3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97D5-9CFF-465A-AEBD-349E0239AF4E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83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med.ncbi.nlm.nih.gov/?term=Teh%20J%5bAuthor%5d" TargetMode="External"/><Relationship Id="rId5" Type="http://schemas.openxmlformats.org/officeDocument/2006/relationships/hyperlink" Target="https://pubmed.ncbi.nlm.nih.gov/?term=Jans%20L%5bAuthor%5d" TargetMode="External"/><Relationship Id="rId4" Type="http://schemas.openxmlformats.org/officeDocument/2006/relationships/hyperlink" Target="https://pubmed.ncbi.nlm.nih.gov/?term=Sudo%C5%82-Szopi%C5%84ska%20I%5bAuthor%5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1961" y="2153361"/>
            <a:ext cx="7902109" cy="2057738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Ревматоидный артрит: МРТ и УЗИ</a:t>
            </a:r>
            <a:br>
              <a:rPr lang="ru-RU" sz="4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Часть 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75905" y="4946904"/>
            <a:ext cx="3724656" cy="184708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Выполнила: </a:t>
            </a: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Ординатор 1 года обучения </a:t>
            </a: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Специальность УЗД</a:t>
            </a: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Николаева Анастасия Игоревна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6305"/>
            <a:ext cx="11686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Войно-Ясенецкого</a:t>
            </a:r>
            <a:r>
              <a:rPr lang="ru-RU" alt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" Министерства здравоохранения Российской Федерации</a:t>
            </a:r>
            <a:br>
              <a:rPr lang="ru-RU" alt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Кафедра лучевой диагностики ИПО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26" y="4211099"/>
            <a:ext cx="7155942" cy="165934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0426" y="6192440"/>
            <a:ext cx="715594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2017 Mar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ru-RU" altLang="ru-RU" sz="1600" b="0" i="0" u="none" strike="noStrike" cap="none" normalizeH="0" baseline="3000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corresponding auth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-90488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0426" y="5853886"/>
            <a:ext cx="715975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sng" strike="noStrike" cap="none" normalizeH="0" baseline="0" dirty="0" err="1">
                <a:ln>
                  <a:noFill/>
                </a:ln>
                <a:solidFill>
                  <a:srgbClr val="205493"/>
                </a:solidFill>
                <a:effectLst/>
                <a:latin typeface="Helvetica Neue"/>
                <a:hlinkClick r:id="rId4"/>
              </a:rPr>
              <a:t>Iwona</a:t>
            </a:r>
            <a:r>
              <a:rPr kumimoji="0" lang="ru-RU" altLang="ru-RU" sz="1600" b="0" i="0" u="sng" strike="noStrike" cap="none" normalizeH="0" baseline="0" dirty="0">
                <a:ln>
                  <a:noFill/>
                </a:ln>
                <a:solidFill>
                  <a:srgbClr val="205493"/>
                </a:solidFill>
                <a:effectLst/>
                <a:latin typeface="Helvetica Neue"/>
                <a:hlinkClick r:id="rId4"/>
              </a:rPr>
              <a:t> </a:t>
            </a:r>
            <a:r>
              <a:rPr kumimoji="0" lang="ru-RU" altLang="ru-RU" sz="1600" b="0" i="0" u="sng" strike="noStrike" cap="none" normalizeH="0" baseline="0" dirty="0" err="1">
                <a:ln>
                  <a:noFill/>
                </a:ln>
                <a:solidFill>
                  <a:srgbClr val="205493"/>
                </a:solidFill>
                <a:effectLst/>
                <a:latin typeface="Helvetica Neue"/>
                <a:hlinkClick r:id="rId4"/>
              </a:rPr>
              <a:t>Sudoł-Szopińska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Helvetica Neue"/>
              </a:rPr>
              <a:t>, </a:t>
            </a:r>
            <a:r>
              <a:rPr kumimoji="0" lang="ru-RU" altLang="ru-RU" sz="1600" b="0" i="0" u="sng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5"/>
              </a:rPr>
              <a:t>Lennart</a:t>
            </a:r>
            <a:r>
              <a:rPr kumimoji="0" lang="ru-RU" altLang="ru-RU" sz="1600" b="0" i="0" u="sng" strike="noStrike" cap="none" normalizeH="0" baseline="30000" dirty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5"/>
              </a:rPr>
              <a:t> </a:t>
            </a:r>
            <a:r>
              <a:rPr kumimoji="0" lang="ru-RU" altLang="ru-RU" sz="1600" b="0" i="0" u="sng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5"/>
              </a:rPr>
              <a:t>Jans</a:t>
            </a:r>
            <a:r>
              <a:rPr kumimoji="0" lang="ru-RU" altLang="ru-RU" sz="16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Helvetica Neue"/>
              </a:rPr>
              <a:t>, </a:t>
            </a:r>
            <a:r>
              <a:rPr kumimoji="0" lang="ru-RU" altLang="ru-RU" sz="1600" b="0" i="0" u="sng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6"/>
              </a:rPr>
              <a:t>James</a:t>
            </a:r>
            <a:r>
              <a:rPr kumimoji="0" lang="ru-RU" altLang="ru-RU" sz="1600" b="0" i="0" u="sng" strike="noStrike" cap="none" normalizeH="0" baseline="30000" dirty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6"/>
              </a:rPr>
              <a:t> </a:t>
            </a:r>
            <a:r>
              <a:rPr kumimoji="0" lang="ru-RU" altLang="ru-RU" sz="1600" b="0" i="0" u="sng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6"/>
              </a:rPr>
              <a:t>Teh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600" b="0" i="0" u="none" strike="noStrike" cap="none" normalizeH="0" baseline="30000" dirty="0">
              <a:ln>
                <a:noFill/>
              </a:ln>
              <a:solidFill>
                <a:srgbClr val="212121"/>
              </a:solidFill>
              <a:effectLst/>
              <a:latin typeface="Helvetica Neue"/>
            </a:endParaRPr>
          </a:p>
        </p:txBody>
      </p:sp>
      <p:pic>
        <p:nvPicPr>
          <p:cNvPr id="3076" name="Picture 4" descr="corresponding auth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88" y="61912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845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56" y="414633"/>
            <a:ext cx="9563945" cy="13270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Этапы диагностики </a:t>
            </a:r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ревматоидного артрита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056" y="2167128"/>
            <a:ext cx="9309585" cy="3220720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Более доступным для клинической практики является метод допплеровского ультразвукового исследования суставов, который, как и МРТ, обладает высокой, по сравнению с рентгенографией, чувствительностью в выявлении характерных для ревматоидного артрита изменений в суставах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384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1168"/>
            <a:ext cx="10844784" cy="139903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Дифференциальная диагностика</a:t>
            </a:r>
            <a:b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ревматоидного артрита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182" y="1847088"/>
            <a:ext cx="9253049" cy="2852928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ревматоидного артрита характерно преимущественно поражение мелких суставов.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Боль при пальпации и движении, припухлость, ослабление силы сжатия кисти, утренняя скованность в суставах.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Ревматоидные узелки — характерное проявление РА.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Поражение чаще всего симметричное.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Дифференциальный диагноз может быть затруднен у больных с нетипичной клинической картиной, но включать такие заболевания, как системная красная волчанка, </a:t>
            </a:r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псориатический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артрит и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подагра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8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802" y="146304"/>
            <a:ext cx="9274003" cy="79552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Заключение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2064" y="1165597"/>
            <a:ext cx="941474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МРТ и УЗИ позволяют проводить раннюю диагностику, динамическое наблюдение, лечение и оценку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поствоспалительного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поражения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синовиальной оболочки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у пациентов с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ревматоидным артритом.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УЗИ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мягких тканей позволяет определить наличие воспалительного процесса, отека, утолщения синовиальной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сумки 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деформационных нарушений.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Среди основных достоинств УЗИ выделяют низкую стоимость и отсутствие радиационного облучения.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Самый большой минус УЗИ невозможно уточнить степень разрушения костной ткани при артрите.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МРТ является наиболее эффективным методом инструментального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обследования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313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382" y="253898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4145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8549" y="536238"/>
            <a:ext cx="7280611" cy="883581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Эрозии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2801" y="1597573"/>
            <a:ext cx="10541876" cy="460699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прогрессировании ревматоидного артрита происходит инвазия паннуса в гиалиновый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хрящ и его последующее повреждение проявляется формированием </a:t>
            </a:r>
            <a:r>
              <a:rPr lang="ru-RU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субхондральной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костной эрозии. </a:t>
            </a:r>
            <a:endPara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Сужение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суставной щели является рентгенологическим признаком повреждения хряща. </a:t>
            </a:r>
            <a:endPara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МРТ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позволяет напрямую визуализировать суставной </a:t>
            </a: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хрящ</a:t>
            </a:r>
          </a:p>
          <a:p>
            <a:pPr algn="just"/>
            <a:r>
              <a:rPr lang="ru-RU" sz="2600" dirty="0"/>
              <a:t> </a:t>
            </a:r>
            <a:endParaRPr lang="ru-RU" sz="24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64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942" y="374904"/>
            <a:ext cx="8596668" cy="1104205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МРТ признаки эрозии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4048" y="1847088"/>
            <a:ext cx="9032783" cy="3319272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Т1-ВИ: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гипоинтенсивный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сигнал.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Т2-ВИ: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гиперинтенсивный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сигнал.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STIR/TIRM: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гиперинтенсивный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сигнал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розии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представляют собой 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дефект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трабекулярной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костной ткани с выраженными 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краями и 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разрывом кортикального слоя.</a:t>
            </a:r>
            <a:endParaRPr lang="ru-RU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МРТ- уточняющий метод визуализации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17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0255" y="172174"/>
            <a:ext cx="8596668" cy="1014984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плюснефалангового сустава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614" y="2322787"/>
            <a:ext cx="5708727" cy="2616149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А. Коронарная плоскость.</a:t>
            </a:r>
          </a:p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Б. Аксиальная плоскость</a:t>
            </a:r>
          </a:p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синовит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множественные эрозии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Дифференциальная диагностика эрозии с отеком костного мозга может быть затруднена в следствии патогномоничных признаков(четко очерченные края, кортикальный разрыв)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728" y="1478595"/>
            <a:ext cx="6483272" cy="450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45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655" y="498412"/>
            <a:ext cx="8596668" cy="134194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Ревматоидный артрит.</a:t>
            </a:r>
            <a:b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Эрозии лучезапястного сустава. </a:t>
            </a:r>
            <a:b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УЗИ</a:t>
            </a:r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режим ЭДК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07" y="2101148"/>
            <a:ext cx="5269884" cy="40185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Краевой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дефект кортикального слоя внутрисуставной поверхности кости.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Гиперваскуляризация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паннуса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291" y="2034802"/>
            <a:ext cx="6013133" cy="408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8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330" y="241738"/>
            <a:ext cx="10147852" cy="1441175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Значение МРТ и УЗИ при ревматоидном артрите</a:t>
            </a:r>
            <a:endParaRPr lang="ru-RU" sz="3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70154"/>
              </p:ext>
            </p:extLst>
          </p:nvPr>
        </p:nvGraphicFramePr>
        <p:xfrm>
          <a:off x="194554" y="962325"/>
          <a:ext cx="10620590" cy="57981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12867"/>
                <a:gridCol w="5307723"/>
              </a:tblGrid>
              <a:tr h="73497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МРТ</a:t>
                      </a:r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УЗИ</a:t>
                      </a:r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9596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Оценка воспалительных поражений, не выявляемых при клиническом осмотре.</a:t>
                      </a:r>
                    </a:p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Оценка воспалительных очагов, не выявляемых при клиническом осмотре.</a:t>
                      </a:r>
                    </a:p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95964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Оценка ранних признаков воспаления 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синовит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теносиновит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бурсит)</a:t>
                      </a:r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Оценка ранних признаков воспаления 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синовит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теносиновит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бурсит).</a:t>
                      </a:r>
                    </a:p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3066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Установление прогноза 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синовит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 отек костного мозга являются факторами риска прогрессирования структурных изменений).</a:t>
                      </a:r>
                    </a:p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Оценка ответа на лечение/мониторинг активности и прогрессирования заболевания.</a:t>
                      </a:r>
                    </a:p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9596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Оценка ответа на лечение/мониторинг активности и прогрессирования заболевания.</a:t>
                      </a:r>
                    </a:p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Выявление осложнений заболевания в периферических суставах</a:t>
                      </a:r>
                    </a:p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7349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Выявление осложнений заболевания</a:t>
                      </a:r>
                    </a:p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28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468" y="356616"/>
            <a:ext cx="9994392" cy="118988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позвоночника при ревматоидном артрите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468" y="1847088"/>
            <a:ext cx="9802368" cy="421538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Позвоночник является распространенной 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мишенью для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ревматоидного артрита.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Доля пациентов с поражением шейного отдела позвоночника составляет от 14% до 88%.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Поражение шейного отдела позвоночника при ревматоидном артрите наиболее часто сопряжено с атланто-аксиальной нестабильностью и образованием паннуса, который является причиной сдавления спинного мозга и ствола головного мозга.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Поражения шейного отдела позвоночника включают: атланто-аксиальный подвывих (ААС),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субоксиальный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подвывих (ССА), артрит С1-С2, эрозии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81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5" y="109728"/>
            <a:ext cx="10058400" cy="10789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шейного отдела позвоночника в сагиттальных и аксиальной плоскостях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" y="2121408"/>
            <a:ext cx="5547739" cy="3474720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А.КТ шейного отдела позвоночника</a:t>
            </a:r>
          </a:p>
          <a:p>
            <a:pPr algn="just"/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.Т1-ВИ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С.Т2-ВИ</a:t>
            </a:r>
          </a:p>
          <a:p>
            <a:pPr algn="just"/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.Т2-ВИ: Эрозии зуба, вертикальный подвывих, многоуровневая нестабильность с тенденцией к кифозу С4-С6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908" y="1280160"/>
            <a:ext cx="5553076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9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508" y="649224"/>
            <a:ext cx="9546337" cy="1517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</a:t>
            </a:r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Этапы диагностики </a:t>
            </a:r>
            <a:r>
              <a:rPr lang="ru-RU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ревматоидного артрита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9782" y="2039112"/>
            <a:ext cx="9253063" cy="3630168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Рентгенография суставов — достоверный, но на ранних стадиях заболевания имеющий низкую диагностическую ценность, метод исследования.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МРТ с контрастированием является методом выбора для выявления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синовита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костных эрозий у пациентов с начальными проявлениями ревматоидного артрита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0671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21779</TotalTime>
  <Words>604</Words>
  <Application>Microsoft Office PowerPoint</Application>
  <PresentationFormat>Широкоэкранный</PresentationFormat>
  <Paragraphs>75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Helvetica Neue</vt:lpstr>
      <vt:lpstr>Trebuchet MS</vt:lpstr>
      <vt:lpstr>Wingdings 3</vt:lpstr>
      <vt:lpstr>Грань</vt:lpstr>
      <vt:lpstr>Ревматоидный артрит: МРТ и УЗИ Часть 3</vt:lpstr>
      <vt:lpstr>                   Эрозии</vt:lpstr>
      <vt:lpstr>           МРТ признаки эрозии</vt:lpstr>
      <vt:lpstr>МРТ плюснефалангового сустава</vt:lpstr>
      <vt:lpstr>Ревматоидный артрит. Эрозии лучезапястного сустава.  УЗИ: режим ЭДК</vt:lpstr>
      <vt:lpstr>Значение МРТ и УЗИ при ревматоидном артрите</vt:lpstr>
      <vt:lpstr>МРТ позвоночника при ревматоидном артрите</vt:lpstr>
      <vt:lpstr>МРТ шейного отдела позвоночника в сагиттальных и аксиальной плоскостях</vt:lpstr>
      <vt:lpstr>      Этапы диагностики ревматоидного артрита </vt:lpstr>
      <vt:lpstr>Этапы диагностики ревматоидного артрита</vt:lpstr>
      <vt:lpstr>Дифференциальная диагностика  ревматоидного артрита</vt:lpstr>
      <vt:lpstr>                           Заключение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Ревматоидный артрит:что показывает МРТ и УЗИ</dc:title>
  <dc:creator>User</dc:creator>
  <cp:lastModifiedBy>User</cp:lastModifiedBy>
  <cp:revision>135</cp:revision>
  <dcterms:created xsi:type="dcterms:W3CDTF">2023-02-02T14:57:29Z</dcterms:created>
  <dcterms:modified xsi:type="dcterms:W3CDTF">2023-05-24T13:33:50Z</dcterms:modified>
</cp:coreProperties>
</file>