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257" r:id="rId3"/>
    <p:sldId id="258" r:id="rId4"/>
    <p:sldId id="325" r:id="rId5"/>
    <p:sldId id="326" r:id="rId6"/>
    <p:sldId id="273" r:id="rId7"/>
    <p:sldId id="333" r:id="rId8"/>
    <p:sldId id="275" r:id="rId9"/>
    <p:sldId id="279" r:id="rId10"/>
    <p:sldId id="334" r:id="rId11"/>
    <p:sldId id="282" r:id="rId12"/>
    <p:sldId id="335" r:id="rId13"/>
    <p:sldId id="336" r:id="rId14"/>
    <p:sldId id="337" r:id="rId15"/>
    <p:sldId id="338" r:id="rId16"/>
    <p:sldId id="292" r:id="rId17"/>
    <p:sldId id="339" r:id="rId18"/>
    <p:sldId id="315" r:id="rId19"/>
    <p:sldId id="320" r:id="rId20"/>
    <p:sldId id="350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28" r:id="rId30"/>
    <p:sldId id="351" r:id="rId31"/>
    <p:sldId id="352" r:id="rId32"/>
    <p:sldId id="271" r:id="rId33"/>
    <p:sldId id="27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241" autoAdjust="0"/>
  </p:normalViewPr>
  <p:slideViewPr>
    <p:cSldViewPr snapToGrid="0">
      <p:cViewPr varScale="1">
        <p:scale>
          <a:sx n="76" d="100"/>
          <a:sy n="76" d="100"/>
        </p:scale>
        <p:origin x="-917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01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Российской Федерации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</a:t>
            </a:r>
            <a:r>
              <a:rPr lang="ru-RU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зооантропонозных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бактериальных инфекций</a:t>
            </a:r>
          </a:p>
          <a:p>
            <a:pPr marL="0" lvl="0" indent="0" algn="ctr">
              <a:buNone/>
            </a:pPr>
            <a:endParaRPr lang="ru-RU" sz="4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9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Устойчивость во внешней среде и источник инфекции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120" y="314960"/>
            <a:ext cx="5950268" cy="39319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717040"/>
            <a:ext cx="3932237" cy="41519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Споры очень </a:t>
            </a:r>
            <a:r>
              <a:rPr lang="ru-RU" sz="2400" dirty="0" smtClean="0">
                <a:solidFill>
                  <a:srgbClr val="C00000"/>
                </a:solidFill>
              </a:rPr>
              <a:t>устойчивы</a:t>
            </a:r>
            <a:r>
              <a:rPr lang="ru-RU" sz="2400" dirty="0" smtClean="0"/>
              <a:t> и сохраняются в почве и трупах более 50-ти лет</a:t>
            </a:r>
          </a:p>
          <a:p>
            <a:pPr algn="just"/>
            <a:r>
              <a:rPr lang="ru-RU" sz="2400" dirty="0" smtClean="0"/>
              <a:t>Споры </a:t>
            </a:r>
            <a:r>
              <a:rPr lang="ru-RU" sz="2400" dirty="0" smtClean="0">
                <a:solidFill>
                  <a:srgbClr val="C00000"/>
                </a:solidFill>
              </a:rPr>
              <a:t>не погибают при кипячении и дезинфекции</a:t>
            </a:r>
          </a:p>
          <a:p>
            <a:pPr algn="just"/>
            <a:r>
              <a:rPr lang="ru-RU" sz="2400" dirty="0" smtClean="0"/>
              <a:t>Сохраняются при низких температурах (в вечной мерзлоте)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Источник инфекции </a:t>
            </a:r>
            <a:r>
              <a:rPr lang="ru-RU" sz="2400" dirty="0" smtClean="0"/>
              <a:t>– копытные животные (коровы, лошади, олени, овцы, свиньи и т.д.)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241" y="4328160"/>
            <a:ext cx="2976880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2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Пути передачи и клинические формы сибирской язвы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Путь передачи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Контактно-бытовой (при уходе за больным животным)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Воздушно-пылевой </a:t>
            </a:r>
          </a:p>
          <a:p>
            <a:pPr>
              <a:buFontTx/>
              <a:buChar char="-"/>
            </a:pPr>
            <a:r>
              <a:rPr lang="ru-RU" dirty="0" smtClean="0"/>
              <a:t>Пищевой (при употреблении в пищу молока или мяса больных животных)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Клиническая форма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Кожная – на месте проникновения возникают язвы с серозно-геморрагическим содержимым, которая затем переходит в черный струп. Температура 39-40 градусов, сильная интоксикации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400" dirty="0" smtClean="0"/>
              <a:t>Отек легких и 100% летальный исход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Поражение ЖКТ со 100% летальным исходом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16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Сибирская язва у человека и животных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43894"/>
            <a:ext cx="5064760" cy="4385786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200" y="1943894"/>
            <a:ext cx="5476240" cy="43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16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Иммунитет и профилактика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7040" y="1330672"/>
            <a:ext cx="4612640" cy="285524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391920"/>
            <a:ext cx="3932237" cy="527304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Иммунитет стойкий</a:t>
            </a:r>
          </a:p>
          <a:p>
            <a:pPr algn="just"/>
            <a:r>
              <a:rPr lang="ru-RU" sz="2000" dirty="0" smtClean="0"/>
              <a:t>Развивается гиперчувствительность, регистрируемая в аллергической пробе с </a:t>
            </a:r>
            <a:r>
              <a:rPr lang="ru-RU" sz="2000" dirty="0" err="1" smtClean="0"/>
              <a:t>антраксином</a:t>
            </a:r>
            <a:r>
              <a:rPr lang="ru-RU" sz="2000" dirty="0" smtClean="0"/>
              <a:t> (токсин палочки сибирской язвы)</a:t>
            </a:r>
          </a:p>
          <a:p>
            <a:pPr algn="just"/>
            <a:r>
              <a:rPr lang="ru-RU" sz="2000" dirty="0" smtClean="0"/>
              <a:t>Для профилактики проводится поголовная вакцинация домашних копытных животных сибиреязвенной вакциной СТИ</a:t>
            </a:r>
          </a:p>
          <a:p>
            <a:pPr algn="just"/>
            <a:r>
              <a:rPr lang="ru-RU" sz="2000" dirty="0" smtClean="0"/>
              <a:t>При эпидемии – строгий карантин и сжигание трупов животных</a:t>
            </a:r>
          </a:p>
          <a:p>
            <a:pPr algn="just"/>
            <a:r>
              <a:rPr lang="ru-RU" sz="2000" dirty="0" smtClean="0"/>
              <a:t>Контактным людям вводят </a:t>
            </a:r>
            <a:r>
              <a:rPr lang="ru-RU" sz="2000" dirty="0" err="1" smtClean="0"/>
              <a:t>противосибиреязвенный</a:t>
            </a:r>
            <a:r>
              <a:rPr lang="ru-RU" sz="2000" dirty="0" smtClean="0"/>
              <a:t> иммуноглобулин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440" y="3434080"/>
            <a:ext cx="483616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96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480" y="1290320"/>
            <a:ext cx="5720079" cy="5313680"/>
          </a:xfrm>
        </p:spPr>
      </p:pic>
    </p:spTree>
    <p:extLst>
      <p:ext uri="{BB962C8B-B14F-4D97-AF65-F5344CB8AC3E}">
        <p14:creationId xmlns:p14="http://schemas.microsoft.com/office/powerpoint/2010/main" xmlns="" val="403899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Свойства возбудителей сибирской язвы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5034385"/>
              </p:ext>
            </p:extLst>
          </p:nvPr>
        </p:nvGraphicFramePr>
        <p:xfrm>
          <a:off x="838200" y="1825621"/>
          <a:ext cx="10515604" cy="426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xmlns="" val="284942680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36712441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382956331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31376132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494186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337364434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109961154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31345841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99927392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15146867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4049227634"/>
                    </a:ext>
                  </a:extLst>
                </a:gridCol>
              </a:tblGrid>
              <a:tr h="10633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 на МПА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 на МПБ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Подвижность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Сахаролитические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свойства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Разжижение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желатина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Створаживание молока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 на кровяном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агаре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Проба с бактериофагом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Образование сероводорода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Образование аммиака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Патогенность для мышей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6071039"/>
                  </a:ext>
                </a:extLst>
              </a:tr>
              <a:tr h="10633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Колонии 3-5 мм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виде головы медузы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дне пробирки в виде комка ваты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Гемолиза эритроцитов нет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Погибают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421662"/>
                  </a:ext>
                </a:extLst>
              </a:tr>
              <a:tr h="106330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Bacillus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anthracoides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</a:rPr>
                        <a:t>антракоиды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) обладают слабой подвижностью, вызывают гемолиз эритроцитов,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</a:rPr>
                        <a:t>непатогенны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для мышей и морских свинок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4262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863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Возбудители бруцеллеза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Систематика</a:t>
            </a:r>
          </a:p>
          <a:p>
            <a:pPr marL="0" indent="0">
              <a:buNone/>
            </a:pPr>
            <a:r>
              <a:rPr lang="ru-RU" sz="3600" dirty="0" smtClean="0"/>
              <a:t>Семейство - </a:t>
            </a:r>
            <a:r>
              <a:rPr lang="en-US" sz="3600" dirty="0" err="1" smtClean="0"/>
              <a:t>Brucellaceae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Род – </a:t>
            </a:r>
            <a:r>
              <a:rPr lang="en-US" sz="3600" dirty="0" err="1" smtClean="0"/>
              <a:t>Brucella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Виды – </a:t>
            </a:r>
            <a:r>
              <a:rPr lang="en-US" sz="3600" dirty="0" err="1" smtClean="0"/>
              <a:t>Brucella</a:t>
            </a:r>
            <a:r>
              <a:rPr lang="en-US" sz="3600" dirty="0" smtClean="0"/>
              <a:t> </a:t>
            </a:r>
            <a:r>
              <a:rPr lang="en-US" sz="3600" dirty="0" err="1" smtClean="0"/>
              <a:t>melitensis</a:t>
            </a:r>
            <a:r>
              <a:rPr lang="en-US" sz="3600" dirty="0" smtClean="0"/>
              <a:t> </a:t>
            </a:r>
            <a:r>
              <a:rPr lang="ru-RU" sz="3600" dirty="0" smtClean="0"/>
              <a:t>(болеет мелкий  скот)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r>
              <a:rPr lang="en-US" sz="3600" dirty="0" err="1" smtClean="0"/>
              <a:t>Brucella</a:t>
            </a:r>
            <a:r>
              <a:rPr lang="en-US" sz="4000" dirty="0" smtClean="0"/>
              <a:t> </a:t>
            </a:r>
            <a:r>
              <a:rPr lang="en-US" sz="4000" dirty="0" err="1" smtClean="0"/>
              <a:t>abortus</a:t>
            </a:r>
            <a:r>
              <a:rPr lang="ru-RU" sz="4000" dirty="0" smtClean="0"/>
              <a:t> (болеет крупный скот)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</a:t>
            </a:r>
            <a:r>
              <a:rPr lang="en-US" sz="4000" dirty="0" err="1" smtClean="0"/>
              <a:t>Brucella</a:t>
            </a:r>
            <a:r>
              <a:rPr lang="en-US" sz="4000" dirty="0" smtClean="0"/>
              <a:t> </a:t>
            </a:r>
            <a:r>
              <a:rPr lang="en-US" sz="4000" dirty="0" err="1" smtClean="0"/>
              <a:t>suis</a:t>
            </a:r>
            <a:r>
              <a:rPr lang="en-US" sz="4000" dirty="0" smtClean="0"/>
              <a:t>  </a:t>
            </a:r>
            <a:r>
              <a:rPr lang="ru-RU" sz="4000" dirty="0" smtClean="0"/>
              <a:t>(болеют свиньи)</a:t>
            </a:r>
            <a:r>
              <a:rPr lang="en-US" sz="4000" dirty="0" smtClean="0"/>
              <a:t>            </a:t>
            </a:r>
            <a:r>
              <a:rPr lang="ru-RU" sz="4000" dirty="0" smtClean="0"/>
              <a:t>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627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Морфологические и </a:t>
            </a:r>
            <a:r>
              <a:rPr lang="ru-RU" b="1" dirty="0" err="1" smtClean="0"/>
              <a:t>культуральные</a:t>
            </a:r>
            <a:r>
              <a:rPr lang="ru-RU" b="1" dirty="0" smtClean="0"/>
              <a:t> свойства </a:t>
            </a:r>
            <a:r>
              <a:rPr lang="ru-RU" b="1" dirty="0" err="1" smtClean="0"/>
              <a:t>бруцелл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24000"/>
            <a:ext cx="3932237" cy="4344988"/>
          </a:xfrm>
        </p:spPr>
        <p:txBody>
          <a:bodyPr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/>
              <a:t>Мелкие </a:t>
            </a:r>
            <a:r>
              <a:rPr lang="ru-RU" sz="2400" dirty="0" err="1" smtClean="0"/>
              <a:t>овоидные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грам</a:t>
            </a:r>
            <a:r>
              <a:rPr lang="ru-RU" sz="2400" dirty="0" smtClean="0"/>
              <a:t>- палочки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Неподвижны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Спор не образуют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Могут образовывать микрокапсулу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Аэробы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Прихотливы к питательным средам (печеночный </a:t>
            </a:r>
            <a:r>
              <a:rPr lang="ru-RU" sz="2400" dirty="0" err="1" smtClean="0"/>
              <a:t>агар</a:t>
            </a:r>
            <a:r>
              <a:rPr lang="ru-RU" sz="2400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Колонии мелкие </a:t>
            </a:r>
            <a:r>
              <a:rPr lang="en-US" sz="2400" dirty="0" smtClean="0"/>
              <a:t>S</a:t>
            </a:r>
            <a:r>
              <a:rPr lang="ru-RU" sz="2400" dirty="0" smtClean="0"/>
              <a:t>-формы, бесцветные, нехарактерные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772161"/>
            <a:ext cx="6172200" cy="517144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183188" y="772161"/>
            <a:ext cx="6172200" cy="508889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92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Источники инфекции, пути передачи, клиника бруцеллеза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Источник</a:t>
            </a:r>
            <a:r>
              <a:rPr lang="ru-RU" dirty="0" smtClean="0"/>
              <a:t> – больные копытные животные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Контактно-бытовой (при уходе за больными животными)</a:t>
            </a:r>
          </a:p>
          <a:p>
            <a:pPr>
              <a:buFontTx/>
              <a:buChar char="-"/>
            </a:pPr>
            <a:r>
              <a:rPr lang="ru-RU" dirty="0" smtClean="0"/>
              <a:t>Пищевой (при употреблении в пищу некипячёного молока, </a:t>
            </a:r>
            <a:r>
              <a:rPr lang="ru-RU" dirty="0" err="1" smtClean="0"/>
              <a:t>непрожаренного</a:t>
            </a:r>
            <a:r>
              <a:rPr lang="ru-RU" dirty="0" smtClean="0"/>
              <a:t> мяса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Клиника бруцеллеза: </a:t>
            </a:r>
            <a:r>
              <a:rPr lang="ru-RU" dirty="0" smtClean="0"/>
              <a:t>инкубационный период до 6 месяцев, хроническое вялотекущее заболевание, при котором в основном поражаются суставы; затем и другие органы и системы организма. Трудно диагностировать, т.к. по клиническим симптомам много общих признаков с полиартритом. Если не лечить – летальный исход через 10-15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4269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Возбудители чумы (ООИ)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Систематика</a:t>
            </a:r>
          </a:p>
          <a:p>
            <a:pPr marL="0" indent="0">
              <a:buNone/>
            </a:pPr>
            <a:r>
              <a:rPr lang="ru-RU" sz="3600" dirty="0" smtClean="0"/>
              <a:t>Семейство – </a:t>
            </a:r>
            <a:r>
              <a:rPr lang="en-US" sz="3600" dirty="0" err="1" smtClean="0"/>
              <a:t>Enterobacteriaceae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Род –</a:t>
            </a:r>
            <a:r>
              <a:rPr lang="en-US" sz="3600" dirty="0" smtClean="0"/>
              <a:t>Yersinia</a:t>
            </a:r>
          </a:p>
          <a:p>
            <a:pPr marL="0" indent="0">
              <a:buNone/>
            </a:pPr>
            <a:r>
              <a:rPr lang="ru-RU" sz="3600" dirty="0" smtClean="0"/>
              <a:t>Виды – </a:t>
            </a:r>
            <a:r>
              <a:rPr lang="en-US" sz="3600" dirty="0" err="1" smtClean="0"/>
              <a:t>Yersenia</a:t>
            </a:r>
            <a:r>
              <a:rPr lang="en-US" sz="3600" dirty="0" smtClean="0"/>
              <a:t> </a:t>
            </a:r>
            <a:r>
              <a:rPr lang="en-US" sz="3600" dirty="0" err="1" smtClean="0"/>
              <a:t>pestis</a:t>
            </a:r>
            <a:endParaRPr lang="en-US" sz="3600" dirty="0" smtClean="0"/>
          </a:p>
          <a:p>
            <a:pPr marL="0" indent="0" algn="just">
              <a:buNone/>
            </a:pPr>
            <a:r>
              <a:rPr lang="ru-RU" sz="3600" dirty="0" smtClean="0"/>
              <a:t>В настоящее время встречаются лишь спорадические случаи заболевания в степных районах РФ (в 2020 году наблюдалась эпизоотия чумы среди грызунов в Туве на границе с Монголией)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6870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 smtClean="0"/>
              <a:t>Понятия </a:t>
            </a:r>
            <a:r>
              <a:rPr lang="ru-RU" dirty="0" err="1" smtClean="0"/>
              <a:t>зооантропонозных</a:t>
            </a:r>
            <a:r>
              <a:rPr lang="ru-RU" dirty="0" smtClean="0"/>
              <a:t> и особо опасных инфекций</a:t>
            </a:r>
          </a:p>
          <a:p>
            <a:pPr marL="742950" indent="-742950">
              <a:buAutoNum type="arabicPeriod"/>
            </a:pPr>
            <a:r>
              <a:rPr lang="ru-RU" dirty="0" smtClean="0"/>
              <a:t> Характеристика возбудителей сибирской язвы; патогенез, клинические формы и диагностика сибирской язвы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</a:t>
            </a:r>
            <a:r>
              <a:rPr lang="ru-RU" dirty="0" err="1" smtClean="0"/>
              <a:t>бруцелл</a:t>
            </a:r>
            <a:r>
              <a:rPr lang="ru-RU" dirty="0" smtClean="0"/>
              <a:t>, клиника бруцеллеза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возбудителей чумы; патогенез, клинические формы и диагностика чумы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возбудителей туляремии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Распространение чумы в средние 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664972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040" y="1690688"/>
            <a:ext cx="413512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41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720" y="857250"/>
            <a:ext cx="10231120" cy="56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34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8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Культуральные</a:t>
            </a:r>
            <a:r>
              <a:rPr lang="ru-RU" b="1" dirty="0" smtClean="0"/>
              <a:t> свойства возбудителей чумы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2"/>
            <a:ext cx="6856412" cy="55451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86560"/>
            <a:ext cx="4343400" cy="49682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Неприхотливы к питательным средам, растут на простом МПА</a:t>
            </a:r>
          </a:p>
          <a:p>
            <a:pPr algn="just"/>
            <a:r>
              <a:rPr lang="ru-RU" sz="2400" dirty="0" smtClean="0"/>
              <a:t>Элективные среды – казеиновые и </a:t>
            </a:r>
            <a:r>
              <a:rPr lang="ru-RU" sz="2400" dirty="0" err="1" smtClean="0"/>
              <a:t>гидролизаты</a:t>
            </a:r>
            <a:r>
              <a:rPr lang="ru-RU" sz="2400" dirty="0" smtClean="0"/>
              <a:t> кровяных сгустков</a:t>
            </a:r>
          </a:p>
          <a:p>
            <a:pPr algn="just"/>
            <a:r>
              <a:rPr lang="ru-RU" sz="2400" dirty="0" smtClean="0"/>
              <a:t>Колонии – 2-3 мм в виде «битого стекла», а затем приобретают вид «кружевных платочков»</a:t>
            </a:r>
          </a:p>
          <a:p>
            <a:pPr algn="just"/>
            <a:r>
              <a:rPr lang="ru-RU" sz="2400" dirty="0" smtClean="0"/>
              <a:t>На жидкой среде растут в виде пленки на поверхности среды, образуя рыхлые нити «сталактиты»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5534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и антигенные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2671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Выраженная </a:t>
            </a:r>
            <a:r>
              <a:rPr lang="ru-RU" dirty="0" err="1" smtClean="0"/>
              <a:t>сахаролитическая</a:t>
            </a:r>
            <a:r>
              <a:rPr lang="ru-RU" dirty="0" smtClean="0"/>
              <a:t> активность (расщепляют практически все сахара до кислоты) </a:t>
            </a:r>
          </a:p>
          <a:p>
            <a:pPr marL="0" indent="0" algn="just">
              <a:buNone/>
            </a:pPr>
            <a:r>
              <a:rPr lang="ru-RU" dirty="0" smtClean="0"/>
              <a:t>2. Протеолитические свойства выражены слабо - не свертывают молоко, не разжижают желатин, образуют  сероводород</a:t>
            </a:r>
          </a:p>
          <a:p>
            <a:pPr marL="0" indent="0" algn="just">
              <a:buNone/>
            </a:pPr>
            <a:r>
              <a:rPr lang="ru-RU" dirty="0" smtClean="0"/>
              <a:t>3. Ферменты патогенности вырабатываются очень активно – фибринолизин, гемолизин, </a:t>
            </a:r>
            <a:r>
              <a:rPr lang="ru-RU" dirty="0" err="1" smtClean="0"/>
              <a:t>гиалуронидазу</a:t>
            </a:r>
            <a:r>
              <a:rPr lang="ru-RU" dirty="0" smtClean="0"/>
              <a:t>, </a:t>
            </a:r>
            <a:r>
              <a:rPr lang="ru-RU" dirty="0" err="1" smtClean="0"/>
              <a:t>коагулазу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 Вырабатывают экзотоксин и эндотоксин</a:t>
            </a:r>
          </a:p>
          <a:p>
            <a:pPr marL="0" indent="0" algn="just">
              <a:buNone/>
            </a:pPr>
            <a:r>
              <a:rPr lang="ru-RU" dirty="0" smtClean="0"/>
              <a:t>4. Имеют О и К - антигены. </a:t>
            </a:r>
          </a:p>
          <a:p>
            <a:pPr marL="0" indent="0" algn="just">
              <a:buNone/>
            </a:pPr>
            <a:r>
              <a:rPr lang="ru-RU" dirty="0" smtClean="0"/>
              <a:t>5. Во внешней среде устойчивы. В высохшем гное сохраняются 2-3 месяца </a:t>
            </a:r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3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 переносчики чумы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- грызуны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656" y="2505075"/>
            <a:ext cx="4210050" cy="36845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Переносчики- блохи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856" y="2505075"/>
            <a:ext cx="4169875" cy="3684588"/>
          </a:xfrm>
        </p:spPr>
      </p:pic>
    </p:spTree>
    <p:extLst>
      <p:ext uri="{BB962C8B-B14F-4D97-AF65-F5344CB8AC3E}">
        <p14:creationId xmlns:p14="http://schemas.microsoft.com/office/powerpoint/2010/main" xmlns="" val="3361964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Пути передачи и клинические формы чумы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508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Путь передачи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788" y="2194560"/>
            <a:ext cx="5157787" cy="399510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Трансмиссивный (при укусе зараженных блох или больных грызунов)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Воздушно-капельный (передается от человека к человеку при легочной форме) </a:t>
            </a:r>
          </a:p>
          <a:p>
            <a:pPr>
              <a:buFontTx/>
              <a:buChar char="-"/>
            </a:pPr>
            <a:r>
              <a:rPr lang="ru-RU" dirty="0" smtClean="0"/>
              <a:t>Контактно-бытовой (при уходе за больным, через предметы)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508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Клиническая форма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032000"/>
            <a:ext cx="5183188" cy="41576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200" dirty="0" smtClean="0"/>
              <a:t>Кожная – на месте укуса появляется черная язва. Температура 39-40 градусов, сильная интоксикации</a:t>
            </a:r>
          </a:p>
          <a:p>
            <a:pPr marL="0" indent="0" algn="just">
              <a:buNone/>
            </a:pPr>
            <a:r>
              <a:rPr lang="ru-RU" sz="2200" dirty="0" smtClean="0"/>
              <a:t>Бубонная – образование бубонов (гнойников размером с куриное яйцо) на месте крупных лимфоузлов (смертность 50%)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Легочная - отек легких и 100% летальный исход через 1-3 дня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sz="2200" dirty="0" smtClean="0"/>
              <a:t>Кожно-бубонная, легочная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Любая из форм чумы может переходить в септическую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401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Клинические формы чумы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406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Бубонная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40" y="2061845"/>
            <a:ext cx="5191760" cy="20015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11737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Вторично-септическая форма развивается как последствие синдрома диссеминированного внутрисосудистого свертывания (ДВС-синдром)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1" y="4023358"/>
            <a:ext cx="4766786" cy="26111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680" y="3261360"/>
            <a:ext cx="5279707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846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Иммунитет и профилактика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391920"/>
            <a:ext cx="4778692" cy="50596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Иммунитет стойкий</a:t>
            </a:r>
          </a:p>
          <a:p>
            <a:pPr algn="just"/>
            <a:r>
              <a:rPr lang="ru-RU" sz="2400" dirty="0" smtClean="0"/>
              <a:t>Для профилактики проводится контроль за природными эпизоотиями среди грызунов, борьба с крысами и мышами </a:t>
            </a:r>
          </a:p>
          <a:p>
            <a:pPr algn="just"/>
            <a:r>
              <a:rPr lang="ru-RU" sz="2400" dirty="0" smtClean="0"/>
              <a:t>При эпидемии – строгий карантин, больные подлежат обязательной госпитализации</a:t>
            </a:r>
          </a:p>
          <a:p>
            <a:pPr algn="just"/>
            <a:r>
              <a:rPr lang="ru-RU" sz="2400" dirty="0" smtClean="0"/>
              <a:t>Санитарный контроль за зерновыми культурами и животными на таможнях</a:t>
            </a:r>
          </a:p>
          <a:p>
            <a:pPr algn="just"/>
            <a:r>
              <a:rPr lang="ru-RU" sz="2400" dirty="0" smtClean="0"/>
              <a:t>Вакцинация живой чумной вакциной людей, которые будут работать в зоне эпидемии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280" y="1046480"/>
            <a:ext cx="5659120" cy="5313680"/>
          </a:xfrm>
        </p:spPr>
      </p:pic>
    </p:spTree>
    <p:extLst>
      <p:ext uri="{BB962C8B-B14F-4D97-AF65-F5344CB8AC3E}">
        <p14:creationId xmlns:p14="http://schemas.microsoft.com/office/powerpoint/2010/main" xmlns="" val="114762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 чумы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080" y="1341120"/>
            <a:ext cx="4988560" cy="5435600"/>
          </a:xfrm>
        </p:spPr>
      </p:pic>
    </p:spTree>
    <p:extLst>
      <p:ext uri="{BB962C8B-B14F-4D97-AF65-F5344CB8AC3E}">
        <p14:creationId xmlns:p14="http://schemas.microsoft.com/office/powerpoint/2010/main" xmlns="" val="1797654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Возбудители туляремии (ООИ)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Francisellaceae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err="1" smtClean="0"/>
              <a:t>Francisella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Вид – </a:t>
            </a:r>
            <a:r>
              <a:rPr lang="en-US" sz="4000" dirty="0" err="1" smtClean="0"/>
              <a:t>Francisella</a:t>
            </a:r>
            <a:r>
              <a:rPr lang="en-US" sz="4000" dirty="0" smtClean="0"/>
              <a:t> </a:t>
            </a:r>
            <a:r>
              <a:rPr lang="en-US" sz="4000" smtClean="0"/>
              <a:t>tularensis               </a:t>
            </a:r>
            <a:r>
              <a:rPr lang="ru-RU" sz="4000" dirty="0" smtClean="0"/>
              <a:t>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268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Зооантропонозные</a:t>
            </a:r>
            <a:r>
              <a:rPr lang="ru-RU" dirty="0" smtClean="0"/>
              <a:t> бактериальные инфекции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 smtClean="0">
                <a:solidFill>
                  <a:srgbClr val="C00000"/>
                </a:solidFill>
              </a:rPr>
              <a:t>Зооантропонозы</a:t>
            </a:r>
            <a:r>
              <a:rPr lang="ru-RU" sz="3200" dirty="0" smtClean="0">
                <a:solidFill>
                  <a:srgbClr val="C00000"/>
                </a:solidFill>
              </a:rPr>
              <a:t> (зоонозы) </a:t>
            </a:r>
            <a:r>
              <a:rPr lang="ru-RU" sz="3200" dirty="0" smtClean="0"/>
              <a:t>– группа инфекционных заболеваний человека, при которых источником и резервуаром инфекции являются инфицированные животные (больные или носители). Человек является вторичным хозяином. </a:t>
            </a: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Пути передачи</a:t>
            </a:r>
            <a:r>
              <a:rPr lang="ru-RU" sz="3200" dirty="0" smtClean="0"/>
              <a:t>: контактно-бытовой, пищевой, трансмиссивный, воздушно-пылевой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Бактериальные </a:t>
            </a:r>
            <a:r>
              <a:rPr lang="ru-RU" sz="3200" dirty="0" err="1" smtClean="0">
                <a:solidFill>
                  <a:srgbClr val="C00000"/>
                </a:solidFill>
              </a:rPr>
              <a:t>зооантропонозы</a:t>
            </a:r>
            <a:r>
              <a:rPr lang="ru-RU" sz="3200" dirty="0" smtClean="0"/>
              <a:t> – сибирская язва, бруцеллез, чума, туляремия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Морфологические и </a:t>
            </a:r>
            <a:r>
              <a:rPr lang="ru-RU" b="1" dirty="0" err="1" smtClean="0"/>
              <a:t>культуральные</a:t>
            </a:r>
            <a:r>
              <a:rPr lang="ru-RU" b="1" dirty="0" smtClean="0"/>
              <a:t> свойства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6720" y="1524000"/>
            <a:ext cx="5120640" cy="5100320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/>
              <a:t>Мелкие </a:t>
            </a:r>
            <a:r>
              <a:rPr lang="ru-RU" sz="2400" dirty="0" err="1" smtClean="0"/>
              <a:t>овоидные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грам</a:t>
            </a:r>
            <a:r>
              <a:rPr lang="ru-RU" sz="2400" dirty="0" smtClean="0"/>
              <a:t>- палочки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Неподвижны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Спор не образуют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Могут образовывать капсулу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Факультативные анаэробы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Прихотливы к питательным средам, растут на средах с добавлением </a:t>
            </a:r>
            <a:r>
              <a:rPr lang="ru-RU" sz="2400" dirty="0" err="1" smtClean="0"/>
              <a:t>цистина</a:t>
            </a:r>
            <a:r>
              <a:rPr lang="ru-RU" sz="2400" dirty="0" smtClean="0"/>
              <a:t>, крови и других питательных веществ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Колонии растут медленно 4-14 дней мелкие </a:t>
            </a:r>
            <a:r>
              <a:rPr lang="en-US" sz="2400" dirty="0" smtClean="0"/>
              <a:t>S</a:t>
            </a:r>
            <a:r>
              <a:rPr lang="ru-RU" sz="2400" dirty="0" smtClean="0"/>
              <a:t>-формы, беловатого цвета, нехарактерные</a:t>
            </a:r>
            <a:endParaRPr lang="ru-RU" sz="2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719" y="457200"/>
            <a:ext cx="5585143" cy="27431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719" y="3383280"/>
            <a:ext cx="5585143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592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Источники инфекции, пути передачи, клиника туляремии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Источник</a:t>
            </a:r>
            <a:r>
              <a:rPr lang="ru-RU" dirty="0" smtClean="0"/>
              <a:t> – больные грызуны (белки, хорьки, крысы, зайцы и т.д.)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Переносчики – </a:t>
            </a:r>
            <a:r>
              <a:rPr lang="ru-RU" dirty="0" smtClean="0"/>
              <a:t>блохи, клещи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Пути передачи:</a:t>
            </a:r>
          </a:p>
          <a:p>
            <a:pPr marL="0" indent="0">
              <a:buNone/>
            </a:pPr>
            <a:r>
              <a:rPr lang="ru-RU" dirty="0" smtClean="0"/>
              <a:t>- Трансмиссивный (при укусе зараженными блохами, клещами)</a:t>
            </a:r>
          </a:p>
          <a:p>
            <a:pPr>
              <a:buFontTx/>
              <a:buChar char="-"/>
            </a:pPr>
            <a:r>
              <a:rPr lang="ru-RU" dirty="0" smtClean="0"/>
              <a:t>Контактно-бытовой (при выделке шкурок пушных животных)</a:t>
            </a:r>
          </a:p>
          <a:p>
            <a:pPr>
              <a:buFontTx/>
              <a:buChar char="-"/>
            </a:pPr>
            <a:r>
              <a:rPr lang="ru-RU" dirty="0" smtClean="0"/>
              <a:t>Пищевой (при употреблении в пищу продуктов, загрязненных выделениями больных животных)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Клиника туляремии: </a:t>
            </a:r>
            <a:r>
              <a:rPr lang="ru-RU" dirty="0" smtClean="0"/>
              <a:t>по клиническим формам и симптоматике заболевание похоже на чуму, но протекает в более легкой форме, т.к. возбудители туляремии не образуют экзотоксин, смертность ниже. </a:t>
            </a:r>
          </a:p>
        </p:txBody>
      </p:sp>
    </p:spTree>
    <p:extLst>
      <p:ext uri="{BB962C8B-B14F-4D97-AF65-F5344CB8AC3E}">
        <p14:creationId xmlns:p14="http://schemas.microsoft.com/office/powerpoint/2010/main" xmlns="" val="40657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 чем особенности ООИ?</a:t>
            </a:r>
          </a:p>
          <a:p>
            <a:r>
              <a:rPr lang="ru-RU" dirty="0" smtClean="0"/>
              <a:t>2. Диагностические признаки возбудителей сибирской язвы</a:t>
            </a:r>
          </a:p>
          <a:p>
            <a:r>
              <a:rPr lang="ru-RU" dirty="0" smtClean="0"/>
              <a:t>3. От чего зависят клинические формы сибирской язвы?</a:t>
            </a:r>
          </a:p>
          <a:p>
            <a:r>
              <a:rPr lang="ru-RU" dirty="0" smtClean="0"/>
              <a:t>4. Диагностические признаки возбудителей чумы</a:t>
            </a:r>
          </a:p>
          <a:p>
            <a:r>
              <a:rPr lang="ru-RU" dirty="0" smtClean="0"/>
              <a:t>5. Что является материалом для исследования при бубонной форме чумы?</a:t>
            </a:r>
          </a:p>
          <a:p>
            <a:r>
              <a:rPr lang="ru-RU" dirty="0" smtClean="0"/>
              <a:t>6. Могут ли </a:t>
            </a:r>
            <a:r>
              <a:rPr lang="ru-RU" dirty="0" err="1" smtClean="0"/>
              <a:t>зооантропонозы</a:t>
            </a:r>
            <a:r>
              <a:rPr lang="ru-RU" dirty="0" smtClean="0"/>
              <a:t> передаваться от человека к человеку? В каких случаях?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Черкес Ф.К. Микробиология, стр. 318-357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Особо опасные инфекции (ООИ)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Признаки ООИ</a:t>
            </a:r>
            <a:r>
              <a:rPr lang="ru-RU" sz="2400" dirty="0" smtClean="0"/>
              <a:t>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Высокая смертность (более 50%)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Высокая степень заражаемости </a:t>
            </a:r>
            <a:r>
              <a:rPr lang="ru-RU" sz="2400" dirty="0" smtClean="0">
                <a:solidFill>
                  <a:srgbClr val="C00000"/>
                </a:solidFill>
              </a:rPr>
              <a:t>(</a:t>
            </a:r>
            <a:r>
              <a:rPr lang="ru-RU" sz="2400" dirty="0" err="1" smtClean="0">
                <a:solidFill>
                  <a:srgbClr val="C00000"/>
                </a:solidFill>
              </a:rPr>
              <a:t>контагиозность</a:t>
            </a:r>
            <a:r>
              <a:rPr lang="ru-RU" sz="2400" dirty="0" smtClean="0">
                <a:solidFill>
                  <a:srgbClr val="C00000"/>
                </a:solidFill>
              </a:rPr>
              <a:t>), </a:t>
            </a:r>
            <a:r>
              <a:rPr lang="ru-RU" sz="2400" dirty="0" smtClean="0"/>
              <a:t>в результате быстрое развитие эпидемии и пандемии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Быстрое развитие тяжелых клинических признаков заболевания (в течение 1-3 дней)</a:t>
            </a:r>
          </a:p>
          <a:p>
            <a:pPr marL="0" indent="0" algn="just">
              <a:buNone/>
            </a:pPr>
            <a:r>
              <a:rPr lang="ru-RU" sz="2400" dirty="0" smtClean="0"/>
              <a:t>Возбудители ООИ относятся к 1 и 2 группе патогенности и работа с ними проводится только </a:t>
            </a:r>
            <a:r>
              <a:rPr lang="ru-RU" sz="2400" dirty="0" smtClean="0">
                <a:solidFill>
                  <a:srgbClr val="C00000"/>
                </a:solidFill>
              </a:rPr>
              <a:t>в специальных лабораториях особо опасных инфекций</a:t>
            </a:r>
          </a:p>
          <a:p>
            <a:pPr marL="0" indent="0" algn="just">
              <a:buNone/>
            </a:pPr>
            <a:r>
              <a:rPr lang="ru-RU" sz="2400" dirty="0" smtClean="0"/>
              <a:t>Перечень ООИ в России: сибирская язва, чума, туляремия, чума, желтая и геморрагические лихорадки, натуральная оспа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2392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Возбудители сибирской язвы (ООИ)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dirty="0" smtClean="0"/>
              <a:t>Систематика</a:t>
            </a:r>
          </a:p>
          <a:p>
            <a:pPr marL="0" indent="0">
              <a:buNone/>
            </a:pPr>
            <a:r>
              <a:rPr lang="ru-RU" sz="4400" dirty="0" smtClean="0"/>
              <a:t>Семейство -</a:t>
            </a:r>
            <a:r>
              <a:rPr lang="en-US" sz="4400" dirty="0" smtClean="0"/>
              <a:t> </a:t>
            </a:r>
            <a:r>
              <a:rPr lang="en-US" sz="4400" dirty="0" err="1" smtClean="0"/>
              <a:t>Bacillaceae</a:t>
            </a:r>
            <a:endParaRPr lang="en-US" sz="4400" dirty="0" smtClean="0"/>
          </a:p>
          <a:p>
            <a:pPr marL="0" indent="0">
              <a:buNone/>
            </a:pPr>
            <a:r>
              <a:rPr lang="ru-RU" sz="4400" dirty="0" smtClean="0"/>
              <a:t>Род – </a:t>
            </a:r>
            <a:r>
              <a:rPr lang="en-US" sz="4400" dirty="0" smtClean="0"/>
              <a:t>Bacillus</a:t>
            </a:r>
          </a:p>
          <a:p>
            <a:pPr marL="0" indent="0">
              <a:buNone/>
            </a:pPr>
            <a:r>
              <a:rPr lang="ru-RU" sz="4400" dirty="0" smtClean="0"/>
              <a:t>Виды – </a:t>
            </a:r>
            <a:r>
              <a:rPr lang="en-US" sz="4400" dirty="0" smtClean="0"/>
              <a:t>Bacillus </a:t>
            </a:r>
            <a:r>
              <a:rPr lang="en-US" sz="4400" dirty="0" err="1" smtClean="0"/>
              <a:t>anthracis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3500" dirty="0" smtClean="0"/>
              <a:t>В России крупная эпидемия сибирской язвы среди северных оленей наблюдалась в 2016 году на Ямале (кроме животных, заразились 12 человек, один из них умер) 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25074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признаки возбудителей сибирской язвы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ru-RU" sz="5100" dirty="0" smtClean="0"/>
              <a:t>По морфологии – крупные</a:t>
            </a:r>
          </a:p>
          <a:p>
            <a:pPr marL="0" indent="0">
              <a:buNone/>
            </a:pPr>
            <a:r>
              <a:rPr lang="ru-RU" sz="5100" dirty="0" smtClean="0"/>
              <a:t> </a:t>
            </a:r>
            <a:r>
              <a:rPr lang="ru-RU" sz="5100" dirty="0" err="1" smtClean="0"/>
              <a:t>грам</a:t>
            </a:r>
            <a:r>
              <a:rPr lang="ru-RU" sz="5100" dirty="0" smtClean="0"/>
              <a:t> + палочки, размером до</a:t>
            </a:r>
          </a:p>
          <a:p>
            <a:pPr marL="0" indent="0">
              <a:buNone/>
            </a:pPr>
            <a:r>
              <a:rPr lang="ru-RU" sz="5100" dirty="0" smtClean="0"/>
              <a:t> 6-8 мкм                </a:t>
            </a:r>
          </a:p>
          <a:p>
            <a:pPr marL="0" indent="0">
              <a:buNone/>
            </a:pPr>
            <a:r>
              <a:rPr lang="ru-RU" sz="5100" dirty="0" smtClean="0"/>
              <a:t>2. Образуют  капсулу, </a:t>
            </a:r>
          </a:p>
          <a:p>
            <a:pPr marL="0" indent="0">
              <a:buNone/>
            </a:pPr>
            <a:r>
              <a:rPr lang="ru-RU" sz="5100" dirty="0" smtClean="0"/>
              <a:t>располагаются цепочкой</a:t>
            </a:r>
          </a:p>
          <a:p>
            <a:pPr marL="0" indent="0">
              <a:buNone/>
            </a:pPr>
            <a:r>
              <a:rPr lang="ru-RU" sz="5100" dirty="0" smtClean="0"/>
              <a:t>3. Образуют споры, </a:t>
            </a:r>
          </a:p>
          <a:p>
            <a:pPr marL="0" indent="0">
              <a:buNone/>
            </a:pPr>
            <a:r>
              <a:rPr lang="ru-RU" sz="5100" dirty="0" smtClean="0"/>
              <a:t>расположенные в центре</a:t>
            </a:r>
          </a:p>
          <a:p>
            <a:pPr marL="0" indent="0">
              <a:buNone/>
            </a:pPr>
            <a:r>
              <a:rPr lang="ru-RU" sz="5100" dirty="0" smtClean="0"/>
              <a:t> и не превышающие диаметра клетки</a:t>
            </a:r>
          </a:p>
          <a:p>
            <a:pPr marL="0" indent="0">
              <a:buNone/>
            </a:pPr>
            <a:r>
              <a:rPr lang="ru-RU" sz="5100" dirty="0" smtClean="0"/>
              <a:t>4. Неподвижны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080" y="1825625"/>
            <a:ext cx="5608320" cy="4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8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5680"/>
          </a:xfrm>
        </p:spPr>
        <p:txBody>
          <a:bodyPr/>
          <a:lstStyle/>
          <a:p>
            <a:pPr algn="ctr"/>
            <a:r>
              <a:rPr lang="ru-RU" b="1" dirty="0" err="1" smtClean="0"/>
              <a:t>Культуральные</a:t>
            </a:r>
            <a:r>
              <a:rPr lang="ru-RU" b="1" dirty="0" smtClean="0"/>
              <a:t> свойства</a:t>
            </a:r>
            <a:endParaRPr lang="ru-RU" b="1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>
          <a:xfrm>
            <a:off x="5608320" y="274321"/>
            <a:ext cx="5334000" cy="316992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1564640"/>
            <a:ext cx="4311332" cy="430434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Неприхотливы к питательным средам, растут на МПА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Факультативные анаэробы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Колонии крупные 3-6 мм с неровными бахромчатыми краями </a:t>
            </a:r>
            <a:r>
              <a:rPr lang="en-US" sz="2400" dirty="0" smtClean="0"/>
              <a:t>R</a:t>
            </a:r>
            <a:r>
              <a:rPr lang="ru-RU" sz="2400" dirty="0" smtClean="0"/>
              <a:t>-формы, напоминают «львиную гриву» или «голову медузы»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 жидкой среде растут на дне пробирки в виде комка ваты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8320" y="3586480"/>
            <a:ext cx="5334000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9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и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свойства возбудителей сибирской язвы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640" y="1697830"/>
            <a:ext cx="8097520" cy="4906170"/>
          </a:xfrm>
        </p:spPr>
      </p:pic>
    </p:spTree>
    <p:extLst>
      <p:ext uri="{BB962C8B-B14F-4D97-AF65-F5344CB8AC3E}">
        <p14:creationId xmlns:p14="http://schemas.microsoft.com/office/powerpoint/2010/main" xmlns="" val="31311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и антигенные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2671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Выраженная </a:t>
            </a:r>
            <a:r>
              <a:rPr lang="ru-RU" dirty="0" err="1" smtClean="0"/>
              <a:t>сахаролитическая</a:t>
            </a:r>
            <a:r>
              <a:rPr lang="ru-RU" dirty="0" smtClean="0"/>
              <a:t> активность (расщепляют практически все сахара до кислоты) </a:t>
            </a:r>
          </a:p>
          <a:p>
            <a:pPr marL="0" indent="0" algn="just">
              <a:buNone/>
            </a:pPr>
            <a:r>
              <a:rPr lang="ru-RU" dirty="0" smtClean="0"/>
              <a:t>2. Протеолитические свойства выражаются в свертывании молока, разжижении желатина, образовании  сероводорода и аммиака</a:t>
            </a:r>
          </a:p>
          <a:p>
            <a:pPr marL="0" indent="0" algn="just">
              <a:buNone/>
            </a:pPr>
            <a:r>
              <a:rPr lang="ru-RU" dirty="0" smtClean="0"/>
              <a:t>3. </a:t>
            </a:r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 err="1" smtClean="0">
                <a:solidFill>
                  <a:srgbClr val="C00000"/>
                </a:solidFill>
              </a:rPr>
              <a:t>гемолизируют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эритроциты (отличие от других </a:t>
            </a:r>
            <a:r>
              <a:rPr lang="ru-RU" dirty="0" err="1" smtClean="0"/>
              <a:t>антракоидов</a:t>
            </a:r>
            <a:r>
              <a:rPr lang="ru-RU" dirty="0" smtClean="0"/>
              <a:t> – невирулентных)</a:t>
            </a:r>
          </a:p>
          <a:p>
            <a:pPr marL="0" indent="0" algn="just">
              <a:buNone/>
            </a:pPr>
            <a:r>
              <a:rPr lang="ru-RU" dirty="0" smtClean="0"/>
              <a:t>3.  Вырабатывают экзотоксин (отечный и летальный фактор). Вирулентность также зависит от наличия капсулы </a:t>
            </a:r>
          </a:p>
          <a:p>
            <a:pPr marL="0" indent="0" algn="just">
              <a:buNone/>
            </a:pPr>
            <a:r>
              <a:rPr lang="ru-RU" dirty="0" smtClean="0"/>
              <a:t>4. Имеют О и К - антигены. </a:t>
            </a:r>
          </a:p>
          <a:p>
            <a:pPr marL="0" indent="0" algn="just">
              <a:buNone/>
            </a:pPr>
            <a:r>
              <a:rPr lang="ru-RU" dirty="0" smtClean="0"/>
              <a:t>5. Чувствительны к пенициллину</a:t>
            </a:r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8931</TotalTime>
  <Words>1394</Words>
  <Application>Microsoft Office PowerPoint</Application>
  <PresentationFormat>Произвольный</PresentationFormat>
  <Paragraphs>212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 Федерации Фармацевтический колледж</vt:lpstr>
      <vt:lpstr>План лекции</vt:lpstr>
      <vt:lpstr>Зооантропонозные бактериальные инфекции</vt:lpstr>
      <vt:lpstr>Особо опасные инфекции (ООИ)</vt:lpstr>
      <vt:lpstr>Возбудители сибирской язвы (ООИ)</vt:lpstr>
      <vt:lpstr>Морфологические признаки возбудителей сибирской язвы</vt:lpstr>
      <vt:lpstr>Культуральные свойства</vt:lpstr>
      <vt:lpstr>Морфологические и культуральные свойства возбудителей сибирской язвы</vt:lpstr>
      <vt:lpstr>Ферментативные и антигенные свойства</vt:lpstr>
      <vt:lpstr>Устойчивость во внешней среде и источник инфекции</vt:lpstr>
      <vt:lpstr>Пути передачи и клинические формы сибирской язвы </vt:lpstr>
      <vt:lpstr>Сибирская язва у человека и животных</vt:lpstr>
      <vt:lpstr>Иммунитет и профилактика</vt:lpstr>
      <vt:lpstr>Лабораторная диагностика</vt:lpstr>
      <vt:lpstr>Свойства возбудителей сибирской язвы</vt:lpstr>
      <vt:lpstr>Возбудители бруцеллеза</vt:lpstr>
      <vt:lpstr>Морфологические и культуральные свойства бруцелл</vt:lpstr>
      <vt:lpstr>Источники инфекции, пути передачи, клиника бруцеллеза </vt:lpstr>
      <vt:lpstr>Возбудители чумы (ООИ) </vt:lpstr>
      <vt:lpstr>Распространение чумы в средние века</vt:lpstr>
      <vt:lpstr>Слайд 21</vt:lpstr>
      <vt:lpstr>Культуральные свойства возбудителей чумы</vt:lpstr>
      <vt:lpstr>Ферментативные и антигенные свойства</vt:lpstr>
      <vt:lpstr>Источники и переносчики чумы</vt:lpstr>
      <vt:lpstr>Пути передачи и клинические формы чумы </vt:lpstr>
      <vt:lpstr>Клинические формы чумы</vt:lpstr>
      <vt:lpstr>Иммунитет и профилактика</vt:lpstr>
      <vt:lpstr>Лабораторная диагностика чумы</vt:lpstr>
      <vt:lpstr>Возбудители туляремии (ООИ)</vt:lpstr>
      <vt:lpstr>Морфологические и культуральные свойства</vt:lpstr>
      <vt:lpstr>Источники инфекции, пути передачи, клиника туляремии 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197</cp:revision>
  <dcterms:created xsi:type="dcterms:W3CDTF">2020-09-04T04:53:43Z</dcterms:created>
  <dcterms:modified xsi:type="dcterms:W3CDTF">2020-12-01T13:24:39Z</dcterms:modified>
</cp:coreProperties>
</file>