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9" r:id="rId5"/>
    <p:sldId id="261" r:id="rId6"/>
    <p:sldId id="262" r:id="rId7"/>
    <p:sldId id="263" r:id="rId8"/>
    <p:sldId id="264" r:id="rId9"/>
    <p:sldId id="265" r:id="rId10"/>
    <p:sldId id="266" r:id="rId11"/>
    <p:sldId id="267" r:id="rId12"/>
    <p:sldId id="269" r:id="rId13"/>
    <p:sldId id="270" r:id="rId14"/>
    <p:sldId id="271"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103" d="100"/>
          <a:sy n="103" d="100"/>
        </p:scale>
        <p:origin x="-2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EC3D60D3-90C8-4746-A730-FB696174C570}" type="datetimeFigureOut">
              <a:rPr lang="ru-RU" smtClean="0"/>
              <a:pPr/>
              <a:t>09.03.2019</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20EC92CA-B9C0-468E-93F5-28B827670A49}"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C3D60D3-90C8-4746-A730-FB696174C570}" type="datetimeFigureOut">
              <a:rPr lang="ru-RU" smtClean="0"/>
              <a:pPr/>
              <a:t>09.03.2019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0EC92CA-B9C0-468E-93F5-28B827670A4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C3D60D3-90C8-4746-A730-FB696174C570}" type="datetimeFigureOut">
              <a:rPr lang="ru-RU" smtClean="0"/>
              <a:pPr/>
              <a:t>09.03.2019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0EC92CA-B9C0-468E-93F5-28B827670A4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C3D60D3-90C8-4746-A730-FB696174C570}" type="datetimeFigureOut">
              <a:rPr lang="ru-RU" smtClean="0"/>
              <a:pPr/>
              <a:t>09.03.2019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0EC92CA-B9C0-468E-93F5-28B827670A4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EC3D60D3-90C8-4746-A730-FB696174C570}" type="datetimeFigureOut">
              <a:rPr lang="ru-RU" smtClean="0"/>
              <a:pPr/>
              <a:t>09.03.2019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0EC92CA-B9C0-468E-93F5-28B827670A49}"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C3D60D3-90C8-4746-A730-FB696174C570}" type="datetimeFigureOut">
              <a:rPr lang="ru-RU" smtClean="0"/>
              <a:pPr/>
              <a:t>09.03.2019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0EC92CA-B9C0-468E-93F5-28B827670A4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C3D60D3-90C8-4746-A730-FB696174C570}" type="datetimeFigureOut">
              <a:rPr lang="ru-RU" smtClean="0"/>
              <a:pPr/>
              <a:t>09.03.2019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0EC92CA-B9C0-468E-93F5-28B827670A49}"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EC3D60D3-90C8-4746-A730-FB696174C570}" type="datetimeFigureOut">
              <a:rPr lang="ru-RU" smtClean="0"/>
              <a:pPr/>
              <a:t>09.03.2019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0EC92CA-B9C0-468E-93F5-28B827670A4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EC3D60D3-90C8-4746-A730-FB696174C570}" type="datetimeFigureOut">
              <a:rPr lang="ru-RU" smtClean="0"/>
              <a:pPr/>
              <a:t>09.03.2019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0EC92CA-B9C0-468E-93F5-28B827670A4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C3D60D3-90C8-4746-A730-FB696174C570}" type="datetimeFigureOut">
              <a:rPr lang="ru-RU" smtClean="0"/>
              <a:pPr/>
              <a:t>09.03.2019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0EC92CA-B9C0-468E-93F5-28B827670A4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EC3D60D3-90C8-4746-A730-FB696174C570}" type="datetimeFigureOut">
              <a:rPr lang="ru-RU" smtClean="0"/>
              <a:pPr/>
              <a:t>09.03.2019</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20EC92CA-B9C0-468E-93F5-28B827670A4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C3D60D3-90C8-4746-A730-FB696174C570}" type="datetimeFigureOut">
              <a:rPr lang="ru-RU" smtClean="0"/>
              <a:pPr/>
              <a:t>09.03.2019</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0EC92CA-B9C0-468E-93F5-28B827670A49}"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sp>
        <p:nvSpPr>
          <p:cNvPr id="4" name="Прямоугольник 3"/>
          <p:cNvSpPr/>
          <p:nvPr/>
        </p:nvSpPr>
        <p:spPr>
          <a:xfrm>
            <a:off x="467544" y="620688"/>
            <a:ext cx="8136904" cy="6063198"/>
          </a:xfrm>
          <a:prstGeom prst="rect">
            <a:avLst/>
          </a:prstGeom>
        </p:spPr>
        <p:txBody>
          <a:bodyPr wrap="square">
            <a:spAutoFit/>
          </a:bodyPr>
          <a:lstStyle/>
          <a:p>
            <a:pPr algn="r"/>
            <a:r>
              <a:rPr lang="ru-RU" sz="3200" b="1" i="1" dirty="0" smtClean="0">
                <a:latin typeface="Times New Roman" pitchFamily="18" charset="0"/>
                <a:cs typeface="Times New Roman" pitchFamily="18" charset="0"/>
              </a:rPr>
              <a:t>Топография </a:t>
            </a:r>
            <a:r>
              <a:rPr lang="ru-RU" sz="3200" b="1" i="1" dirty="0" smtClean="0">
                <a:latin typeface="Times New Roman" pitchFamily="18" charset="0"/>
                <a:cs typeface="Times New Roman" pitchFamily="18" charset="0"/>
              </a:rPr>
              <a:t>поверхностных и глубоких областей </a:t>
            </a:r>
            <a:r>
              <a:rPr lang="ru-RU" sz="3200" b="1" i="1" dirty="0" smtClean="0">
                <a:latin typeface="Times New Roman" pitchFamily="18" charset="0"/>
                <a:cs typeface="Times New Roman" pitchFamily="18" charset="0"/>
              </a:rPr>
              <a:t>лица</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r"/>
            <a:endParaRPr lang="ru-RU" dirty="0" smtClean="0">
              <a:latin typeface="Times New Roman" pitchFamily="18" charset="0"/>
              <a:cs typeface="Times New Roman" pitchFamily="18" charset="0"/>
            </a:endParaRPr>
          </a:p>
          <a:p>
            <a:pPr algn="r"/>
            <a:endParaRPr lang="ru-RU" dirty="0" smtClean="0">
              <a:latin typeface="Times New Roman" pitchFamily="18" charset="0"/>
              <a:cs typeface="Times New Roman" pitchFamily="18" charset="0"/>
            </a:endParaRPr>
          </a:p>
          <a:p>
            <a:pPr algn="r"/>
            <a:endParaRPr lang="ru-RU" dirty="0" smtClean="0">
              <a:latin typeface="Times New Roman" pitchFamily="18" charset="0"/>
              <a:cs typeface="Times New Roman" pitchFamily="18" charset="0"/>
            </a:endParaRPr>
          </a:p>
          <a:p>
            <a:pPr algn="r"/>
            <a:endParaRPr lang="ru-RU" dirty="0" smtClean="0">
              <a:latin typeface="Times New Roman" pitchFamily="18" charset="0"/>
              <a:cs typeface="Times New Roman" pitchFamily="18" charset="0"/>
            </a:endParaRPr>
          </a:p>
          <a:p>
            <a:pPr algn="r"/>
            <a:endParaRPr lang="ru-RU" dirty="0" smtClean="0">
              <a:latin typeface="Times New Roman" pitchFamily="18" charset="0"/>
              <a:cs typeface="Times New Roman" pitchFamily="18" charset="0"/>
            </a:endParaRPr>
          </a:p>
          <a:p>
            <a:pPr algn="r"/>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Подготовил:</a:t>
            </a:r>
            <a:r>
              <a:rPr lang="en-US" b="1" i="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 Ординатор 1 года</a:t>
            </a:r>
          </a:p>
          <a:p>
            <a:pPr algn="r"/>
            <a:r>
              <a:rPr lang="ru-RU" b="1" i="1" dirty="0" smtClean="0">
                <a:latin typeface="Times New Roman" pitchFamily="18" charset="0"/>
                <a:cs typeface="Times New Roman" pitchFamily="18" charset="0"/>
              </a:rPr>
              <a:t>Федотов Иван Андреевич</a:t>
            </a:r>
            <a:r>
              <a:rPr lang="en-US" b="1" i="1" dirty="0" smtClean="0">
                <a:latin typeface="Times New Roman" pitchFamily="18" charset="0"/>
                <a:cs typeface="Times New Roman" pitchFamily="18" charset="0"/>
              </a:rPr>
              <a:t/>
            </a:r>
            <a:br>
              <a:rPr lang="en-US" b="1" i="1" dirty="0" smtClean="0">
                <a:latin typeface="Times New Roman" pitchFamily="18" charset="0"/>
                <a:cs typeface="Times New Roman" pitchFamily="18" charset="0"/>
              </a:rPr>
            </a:br>
            <a:r>
              <a:rPr lang="ru-RU" b="1" i="1" dirty="0" smtClean="0">
                <a:latin typeface="Times New Roman" pitchFamily="18" charset="0"/>
                <a:cs typeface="Times New Roman" pitchFamily="18" charset="0"/>
              </a:rPr>
              <a:t/>
            </a:r>
            <a:br>
              <a:rPr lang="ru-RU" b="1" i="1" dirty="0" smtClean="0">
                <a:latin typeface="Times New Roman" pitchFamily="18" charset="0"/>
                <a:cs typeface="Times New Roman" pitchFamily="18" charset="0"/>
              </a:rPr>
            </a:br>
            <a:endParaRPr lang="ru-RU" b="1" i="1" dirty="0">
              <a:latin typeface="Times New Roman" pitchFamily="18" charset="0"/>
              <a:cs typeface="Times New Roman" pitchFamily="18" charset="0"/>
            </a:endParaRPr>
          </a:p>
          <a:p>
            <a:pPr algn="r"/>
            <a:endParaRPr lang="ru-RU" b="1" i="1" dirty="0" smtClean="0">
              <a:latin typeface="Times New Roman" pitchFamily="18" charset="0"/>
              <a:cs typeface="Times New Roman" pitchFamily="18" charset="0"/>
            </a:endParaRPr>
          </a:p>
          <a:p>
            <a:pPr algn="r"/>
            <a:endParaRPr lang="ru-RU" b="1" i="1" dirty="0">
              <a:latin typeface="Times New Roman" pitchFamily="18" charset="0"/>
              <a:cs typeface="Times New Roman" pitchFamily="18" charset="0"/>
            </a:endParaRPr>
          </a:p>
          <a:p>
            <a:pPr algn="r"/>
            <a:endParaRPr lang="ru-RU" b="1" i="1" dirty="0" smtClean="0">
              <a:latin typeface="Times New Roman" pitchFamily="18" charset="0"/>
              <a:cs typeface="Times New Roman" pitchFamily="18" charset="0"/>
            </a:endParaRPr>
          </a:p>
          <a:p>
            <a:pPr algn="r"/>
            <a:endParaRPr lang="ru-RU" b="1" i="1" dirty="0" smtClean="0">
              <a:latin typeface="Times New Roman" pitchFamily="18" charset="0"/>
              <a:cs typeface="Times New Roman" pitchFamily="18" charset="0"/>
            </a:endParaRPr>
          </a:p>
          <a:p>
            <a:pPr algn="r"/>
            <a:endParaRPr lang="ru-RU" b="1" i="1" dirty="0" smtClean="0">
              <a:latin typeface="Times New Roman" pitchFamily="18" charset="0"/>
              <a:cs typeface="Times New Roman" pitchFamily="18" charset="0"/>
            </a:endParaRPr>
          </a:p>
          <a:p>
            <a:pPr algn="r"/>
            <a:endParaRPr lang="ru-RU" b="1" i="1" dirty="0" smtClean="0">
              <a:latin typeface="Times New Roman" pitchFamily="18" charset="0"/>
              <a:cs typeface="Times New Roman" pitchFamily="18" charset="0"/>
            </a:endParaRPr>
          </a:p>
          <a:p>
            <a:pPr algn="ctr"/>
            <a:r>
              <a:rPr lang="ru-RU" b="1" i="1" dirty="0" smtClean="0">
                <a:latin typeface="Times New Roman" pitchFamily="18" charset="0"/>
                <a:cs typeface="Times New Roman" pitchFamily="18" charset="0"/>
              </a:rPr>
              <a:t>Красноярск 2019</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Топография поверхностных образований боковой области лица</a:t>
            </a:r>
          </a:p>
        </p:txBody>
      </p:sp>
      <p:sp>
        <p:nvSpPr>
          <p:cNvPr id="3" name="Содержимое 2"/>
          <p:cNvSpPr>
            <a:spLocks noGrp="1"/>
          </p:cNvSpPr>
          <p:nvPr>
            <p:ph sz="half" idx="1"/>
          </p:nvPr>
        </p:nvSpPr>
        <p:spPr/>
        <p:txBody>
          <a:bodyPr>
            <a:normAutofit fontScale="47500" lnSpcReduction="20000"/>
          </a:bodyPr>
          <a:lstStyle/>
          <a:p>
            <a:r>
              <a:rPr lang="ru-RU" b="1" dirty="0"/>
              <a:t>Границы</a:t>
            </a:r>
            <a:r>
              <a:rPr lang="ru-RU" dirty="0"/>
              <a:t>: </a:t>
            </a:r>
            <a:r>
              <a:rPr lang="ru-RU" u="sng" dirty="0"/>
              <a:t>сверху</a:t>
            </a:r>
            <a:r>
              <a:rPr lang="ru-RU" dirty="0"/>
              <a:t> — скуловая дуга и нижний край глазницы, </a:t>
            </a:r>
            <a:r>
              <a:rPr lang="ru-RU" u="sng" dirty="0"/>
              <a:t>снизу</a:t>
            </a:r>
            <a:r>
              <a:rPr lang="ru-RU" dirty="0"/>
              <a:t> — нижний край нижней челюсти, </a:t>
            </a:r>
            <a:r>
              <a:rPr lang="ru-RU" u="sng" dirty="0"/>
              <a:t>спереди</a:t>
            </a:r>
            <a:r>
              <a:rPr lang="ru-RU" dirty="0"/>
              <a:t> - </a:t>
            </a:r>
            <a:r>
              <a:rPr lang="ru-RU" dirty="0" err="1"/>
              <a:t>носощечная</a:t>
            </a:r>
            <a:r>
              <a:rPr lang="ru-RU" dirty="0"/>
              <a:t> и носогубная складки, угол ротовой </a:t>
            </a:r>
            <a:r>
              <a:rPr lang="ru-RU" dirty="0" err="1"/>
              <a:t>щели,</a:t>
            </a:r>
            <a:r>
              <a:rPr lang="ru-RU" u="sng" dirty="0" err="1"/>
              <a:t>сзади</a:t>
            </a:r>
            <a:r>
              <a:rPr lang="ru-RU" dirty="0"/>
              <a:t> — край ветви нижней челюсти. Поверхностная боковая область лица делится на щечную, </a:t>
            </a:r>
            <a:r>
              <a:rPr lang="ru-RU" dirty="0" err="1"/>
              <a:t>regio</a:t>
            </a:r>
            <a:r>
              <a:rPr lang="ru-RU" dirty="0"/>
              <a:t> </a:t>
            </a:r>
            <a:r>
              <a:rPr lang="ru-RU" dirty="0" err="1"/>
              <a:t>buccalis</a:t>
            </a:r>
            <a:r>
              <a:rPr lang="ru-RU" dirty="0"/>
              <a:t>, и околоушно-жевательную, </a:t>
            </a:r>
            <a:r>
              <a:rPr lang="ru-RU" dirty="0" err="1"/>
              <a:t>regio</a:t>
            </a:r>
            <a:r>
              <a:rPr lang="ru-RU" dirty="0"/>
              <a:t> </a:t>
            </a:r>
            <a:r>
              <a:rPr lang="ru-RU" dirty="0" err="1"/>
              <a:t>parotideomasseterica</a:t>
            </a:r>
            <a:r>
              <a:rPr lang="ru-RU" dirty="0"/>
              <a:t>, области. </a:t>
            </a:r>
            <a:r>
              <a:rPr lang="ru-RU" dirty="0" err="1"/>
              <a:t>Кнутри</a:t>
            </a:r>
            <a:r>
              <a:rPr lang="ru-RU" dirty="0"/>
              <a:t> от ветви нижней челюсти находится глубокая область лица, </a:t>
            </a:r>
            <a:r>
              <a:rPr lang="ru-RU" dirty="0" err="1"/>
              <a:t>regio</a:t>
            </a:r>
            <a:r>
              <a:rPr lang="ru-RU" dirty="0"/>
              <a:t> </a:t>
            </a:r>
            <a:r>
              <a:rPr lang="ru-RU" dirty="0" err="1"/>
              <a:t>facialis</a:t>
            </a:r>
            <a:r>
              <a:rPr lang="ru-RU" dirty="0"/>
              <a:t> </a:t>
            </a:r>
            <a:r>
              <a:rPr lang="ru-RU" dirty="0" err="1"/>
              <a:t>profunda</a:t>
            </a:r>
            <a:r>
              <a:rPr lang="ru-RU" dirty="0"/>
              <a:t>.</a:t>
            </a:r>
          </a:p>
          <a:p>
            <a:r>
              <a:rPr lang="ru-RU" i="1" u="sng" dirty="0"/>
              <a:t>Внешние ориентиры</a:t>
            </a:r>
            <a:r>
              <a:rPr lang="ru-RU" dirty="0"/>
              <a:t>. Скуловые кости, расположенные ниже латеральных углов глаз. Кзади скуловая кость переходит в скуловую дугу, </a:t>
            </a:r>
            <a:r>
              <a:rPr lang="ru-RU" dirty="0" err="1"/>
              <a:t>arcus</a:t>
            </a:r>
            <a:r>
              <a:rPr lang="ru-RU" dirty="0"/>
              <a:t> </a:t>
            </a:r>
            <a:r>
              <a:rPr lang="ru-RU" dirty="0" err="1"/>
              <a:t>zygomaticus</a:t>
            </a:r>
            <a:r>
              <a:rPr lang="ru-RU" dirty="0"/>
              <a:t>. </a:t>
            </a:r>
            <a:r>
              <a:rPr lang="ru-RU" dirty="0" err="1"/>
              <a:t>Кнутри</a:t>
            </a:r>
            <a:r>
              <a:rPr lang="ru-RU" dirty="0"/>
              <a:t> от скуловой кости пальпируется подглазничный край. Кпереди от </a:t>
            </a:r>
            <a:r>
              <a:rPr lang="ru-RU" dirty="0" err="1"/>
              <a:t>козелка</a:t>
            </a:r>
            <a:r>
              <a:rPr lang="ru-RU" dirty="0"/>
              <a:t> пальпируются, суставной отросток нижней челюсти и височно-нижнечелюстной сустав. На наружной поверхности ветви нижней челюсти </a:t>
            </a:r>
            <a:r>
              <a:rPr lang="ru-RU" dirty="0" err="1"/>
              <a:t>контурируется</a:t>
            </a:r>
            <a:r>
              <a:rPr lang="ru-RU" dirty="0"/>
              <a:t> жевательная мышца. По срединной линии тела нижней челюсти имеется индивидуально развитый подбородочный выступ, </a:t>
            </a:r>
            <a:r>
              <a:rPr lang="ru-RU" dirty="0" err="1"/>
              <a:t>protuberantia</a:t>
            </a:r>
            <a:r>
              <a:rPr lang="ru-RU" dirty="0"/>
              <a:t> </a:t>
            </a:r>
            <a:r>
              <a:rPr lang="ru-RU" dirty="0" err="1"/>
              <a:t>mentalis</a:t>
            </a:r>
            <a:r>
              <a:rPr lang="ru-RU" dirty="0"/>
              <a:t>, по сторонам от него — подбородочные бугорки, </a:t>
            </a:r>
            <a:r>
              <a:rPr lang="ru-RU" dirty="0" err="1"/>
              <a:t>tuberculi</a:t>
            </a:r>
            <a:r>
              <a:rPr lang="ru-RU" dirty="0"/>
              <a:t> </a:t>
            </a:r>
            <a:r>
              <a:rPr lang="ru-RU" dirty="0" err="1"/>
              <a:t>mentales</a:t>
            </a:r>
            <a:r>
              <a:rPr lang="ru-RU" dirty="0"/>
              <a:t>.</a:t>
            </a:r>
          </a:p>
        </p:txBody>
      </p:sp>
      <p:pic>
        <p:nvPicPr>
          <p:cNvPr id="6" name="Содержимое 5" descr="загруженное.jpg"/>
          <p:cNvPicPr>
            <a:picLocks noGrp="1" noChangeAspect="1"/>
          </p:cNvPicPr>
          <p:nvPr>
            <p:ph sz="half" idx="2"/>
          </p:nvPr>
        </p:nvPicPr>
        <p:blipFill>
          <a:blip r:embed="rId2" cstate="print"/>
          <a:stretch>
            <a:fillRect/>
          </a:stretch>
        </p:blipFill>
        <p:spPr>
          <a:xfrm>
            <a:off x="5220072" y="1700808"/>
            <a:ext cx="2745680" cy="3813621"/>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normAutofit fontScale="40000" lnSpcReduction="20000"/>
          </a:bodyPr>
          <a:lstStyle/>
          <a:p>
            <a:r>
              <a:rPr lang="ru-RU" b="1" dirty="0"/>
              <a:t>Ветви лицевого нерва,</a:t>
            </a:r>
            <a:r>
              <a:rPr lang="ru-RU" dirty="0"/>
              <a:t> п. </a:t>
            </a:r>
            <a:r>
              <a:rPr lang="ru-RU" dirty="0" err="1"/>
              <a:t>facialis</a:t>
            </a:r>
            <a:r>
              <a:rPr lang="ru-RU" dirty="0"/>
              <a:t>, иннервирующие мимическую мускулатуру, проецируются по линиям, расходящимся веерообразно от точки, находящейся книзу и кпереди от </a:t>
            </a:r>
            <a:r>
              <a:rPr lang="ru-RU" dirty="0" err="1"/>
              <a:t>козелка</a:t>
            </a:r>
            <a:r>
              <a:rPr lang="ru-RU" dirty="0"/>
              <a:t>: </a:t>
            </a:r>
            <a:r>
              <a:rPr lang="ru-RU" dirty="0" err="1"/>
              <a:t>rr</a:t>
            </a:r>
            <a:r>
              <a:rPr lang="ru-RU" dirty="0"/>
              <a:t>. </a:t>
            </a:r>
            <a:r>
              <a:rPr lang="ru-RU" dirty="0" err="1"/>
              <a:t>temporalis</a:t>
            </a:r>
            <a:r>
              <a:rPr lang="ru-RU" dirty="0"/>
              <a:t> </a:t>
            </a:r>
            <a:r>
              <a:rPr lang="ru-RU" dirty="0" err="1"/>
              <a:t>et</a:t>
            </a:r>
            <a:r>
              <a:rPr lang="ru-RU" dirty="0"/>
              <a:t> </a:t>
            </a:r>
            <a:r>
              <a:rPr lang="ru-RU" dirty="0" err="1"/>
              <a:t>zygomaticus</a:t>
            </a:r>
            <a:r>
              <a:rPr lang="ru-RU" dirty="0"/>
              <a:t> направляются к наружному углу глаза, г. </a:t>
            </a:r>
            <a:r>
              <a:rPr lang="ru-RU" dirty="0" err="1"/>
              <a:t>buccales</a:t>
            </a:r>
            <a:r>
              <a:rPr lang="ru-RU" dirty="0"/>
              <a:t> — к середине расстояния между крылом носа и углом рта, г. </a:t>
            </a:r>
            <a:r>
              <a:rPr lang="ru-RU" dirty="0" err="1"/>
              <a:t>marginalis</a:t>
            </a:r>
            <a:r>
              <a:rPr lang="ru-RU" dirty="0"/>
              <a:t> </a:t>
            </a:r>
            <a:r>
              <a:rPr lang="ru-RU" dirty="0" err="1"/>
              <a:t>mandibulae</a:t>
            </a:r>
            <a:r>
              <a:rPr lang="ru-RU" dirty="0"/>
              <a:t> — по нижнему краю нижней челюсти или на 1—2 см ниже него и г. </a:t>
            </a:r>
            <a:r>
              <a:rPr lang="ru-RU" dirty="0" err="1"/>
              <a:t>coli</a:t>
            </a:r>
            <a:r>
              <a:rPr lang="ru-RU" dirty="0"/>
              <a:t> — вертикально вниз. Для лучшего запоминания проекции ветвей лицевого нерва следует расположить кисть, обращенную разведенными пальцами к середине лица, таким образом, чтобы I палец пересекал вертикально вверх середину скуловой дуги, II палец шел к наружному углу глаза, III — над верхней губой, IV — по краю нижней челюсти, а V палец направлялся вертикально вниз на шею. При таком положении кисти г. </a:t>
            </a:r>
            <a:r>
              <a:rPr lang="ru-RU" dirty="0" err="1"/>
              <a:t>temporalis</a:t>
            </a:r>
            <a:r>
              <a:rPr lang="ru-RU" dirty="0"/>
              <a:t> соответствует I пальцу; г. </a:t>
            </a:r>
            <a:r>
              <a:rPr lang="ru-RU" dirty="0" err="1"/>
              <a:t>zygomaticus</a:t>
            </a:r>
            <a:r>
              <a:rPr lang="ru-RU" dirty="0"/>
              <a:t> — II, г. </a:t>
            </a:r>
            <a:r>
              <a:rPr lang="ru-RU" dirty="0" err="1"/>
              <a:t>buccales</a:t>
            </a:r>
            <a:r>
              <a:rPr lang="ru-RU" dirty="0"/>
              <a:t> — III, </a:t>
            </a:r>
            <a:r>
              <a:rPr lang="ru-RU" dirty="0" err="1"/>
              <a:t>r</a:t>
            </a:r>
            <a:r>
              <a:rPr lang="ru-RU" dirty="0"/>
              <a:t>. </a:t>
            </a:r>
            <a:r>
              <a:rPr lang="ru-RU" dirty="0" err="1"/>
              <a:t>marginalis</a:t>
            </a:r>
            <a:r>
              <a:rPr lang="ru-RU" dirty="0"/>
              <a:t> </a:t>
            </a:r>
            <a:r>
              <a:rPr lang="ru-RU" dirty="0" err="1"/>
              <a:t>mandibulae</a:t>
            </a:r>
            <a:r>
              <a:rPr lang="ru-RU" dirty="0"/>
              <a:t> — IV и г. </a:t>
            </a:r>
            <a:r>
              <a:rPr lang="ru-RU" dirty="0" err="1"/>
              <a:t>coli</a:t>
            </a:r>
            <a:r>
              <a:rPr lang="ru-RU" dirty="0"/>
              <a:t> — V пальцу. Лицевые артерии и вена проецируются от места пересечения переднего края жевательной мышцы с нижним краем нижней челюсти в восходящем направлении к внутреннему углу глаза. По этой линии примерно на уровне крыла носа определяется важнейший анастомоз лицевой вены с крыловидным</a:t>
            </a:r>
          </a:p>
          <a:p>
            <a:r>
              <a:rPr lang="ru-RU" dirty="0"/>
              <a:t>венозным сплетением.</a:t>
            </a:r>
          </a:p>
        </p:txBody>
      </p:sp>
      <p:pic>
        <p:nvPicPr>
          <p:cNvPr id="5" name="Содержимое 4" descr="загруженное (1).jpg"/>
          <p:cNvPicPr>
            <a:picLocks noGrp="1" noChangeAspect="1"/>
          </p:cNvPicPr>
          <p:nvPr>
            <p:ph sz="half" idx="2"/>
          </p:nvPr>
        </p:nvPicPr>
        <p:blipFill>
          <a:blip r:embed="rId2" cstate="print"/>
          <a:stretch>
            <a:fillRect/>
          </a:stretch>
        </p:blipFill>
        <p:spPr>
          <a:xfrm>
            <a:off x="5076056" y="2204864"/>
            <a:ext cx="3168352" cy="3024336"/>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err="1" smtClean="0"/>
              <a:t>Подподбородочный</a:t>
            </a:r>
            <a:r>
              <a:rPr lang="ru-RU" i="1" dirty="0" smtClean="0"/>
              <a:t> треугольник, </a:t>
            </a:r>
            <a:r>
              <a:rPr lang="ru-RU" i="1" dirty="0" err="1" smtClean="0"/>
              <a:t>trigonum</a:t>
            </a:r>
            <a:r>
              <a:rPr lang="ru-RU" i="1" dirty="0" smtClean="0"/>
              <a:t> </a:t>
            </a:r>
            <a:r>
              <a:rPr lang="ru-RU" i="1" dirty="0" err="1" smtClean="0"/>
              <a:t>submentale</a:t>
            </a:r>
            <a:r>
              <a:rPr lang="ru-RU" dirty="0" smtClean="0"/>
              <a:t>.</a:t>
            </a:r>
            <a:endParaRPr lang="ru-RU" dirty="0"/>
          </a:p>
        </p:txBody>
      </p:sp>
      <p:sp>
        <p:nvSpPr>
          <p:cNvPr id="3" name="Содержимое 2"/>
          <p:cNvSpPr>
            <a:spLocks noGrp="1"/>
          </p:cNvSpPr>
          <p:nvPr>
            <p:ph sz="half" idx="1"/>
          </p:nvPr>
        </p:nvSpPr>
        <p:spPr/>
        <p:txBody>
          <a:bodyPr>
            <a:normAutofit fontScale="47500" lnSpcReduction="20000"/>
          </a:bodyPr>
          <a:lstStyle/>
          <a:p>
            <a:r>
              <a:rPr lang="ru-RU" dirty="0" smtClean="0"/>
              <a:t>Кожа </a:t>
            </a:r>
            <a:r>
              <a:rPr lang="ru-RU" dirty="0"/>
              <a:t>тонкая, подвижная, с хорошо развитой подкожной клетчаткой. У мужчин кожа покрыта волосами. У вершины треугольника пучки правой и левой </a:t>
            </a:r>
            <a:r>
              <a:rPr lang="ru-RU" dirty="0" err="1"/>
              <a:t>m</a:t>
            </a:r>
            <a:r>
              <a:rPr lang="ru-RU" dirty="0"/>
              <a:t>. </a:t>
            </a:r>
            <a:r>
              <a:rPr lang="ru-RU" dirty="0" err="1"/>
              <a:t>platysma</a:t>
            </a:r>
            <a:r>
              <a:rPr lang="ru-RU" dirty="0"/>
              <a:t> наслаиваются друг на друга. Ближе к подъязычной кости прикрыт поверхностной фасцией. В клетчатке между второй фасцией и </a:t>
            </a:r>
            <a:r>
              <a:rPr lang="ru-RU" dirty="0" err="1"/>
              <a:t>m</a:t>
            </a:r>
            <a:r>
              <a:rPr lang="ru-RU" dirty="0"/>
              <a:t>. </a:t>
            </a:r>
            <a:r>
              <a:rPr lang="ru-RU" dirty="0" err="1"/>
              <a:t>mylohyoideus</a:t>
            </a:r>
            <a:r>
              <a:rPr lang="ru-RU" dirty="0"/>
              <a:t> располагаются </a:t>
            </a:r>
            <a:r>
              <a:rPr lang="ru-RU" dirty="0" err="1"/>
              <a:t>подподбородочные</a:t>
            </a:r>
            <a:r>
              <a:rPr lang="ru-RU" dirty="0"/>
              <a:t> лимфатические узлы, </a:t>
            </a:r>
            <a:r>
              <a:rPr lang="ru-RU" dirty="0" err="1"/>
              <a:t>nodi</a:t>
            </a:r>
            <a:r>
              <a:rPr lang="ru-RU" dirty="0"/>
              <a:t> </a:t>
            </a:r>
            <a:r>
              <a:rPr lang="ru-RU" dirty="0" err="1"/>
              <a:t>lymphatici</a:t>
            </a:r>
            <a:r>
              <a:rPr lang="ru-RU" dirty="0"/>
              <a:t> </a:t>
            </a:r>
            <a:r>
              <a:rPr lang="ru-RU" dirty="0" err="1"/>
              <a:t>submentales</a:t>
            </a:r>
            <a:r>
              <a:rPr lang="ru-RU" dirty="0"/>
              <a:t>. К ним оттекает лимфа от кончика языка, среднего отдела дна полости рта и среднего отдела нижней губы. По срединной линии шеи пучки </a:t>
            </a:r>
            <a:r>
              <a:rPr lang="ru-RU" dirty="0" err="1"/>
              <a:t>m</a:t>
            </a:r>
            <a:r>
              <a:rPr lang="ru-RU" dirty="0"/>
              <a:t>. </a:t>
            </a:r>
            <a:r>
              <a:rPr lang="ru-RU" dirty="0" err="1"/>
              <a:t>mуlohyoideus</a:t>
            </a:r>
            <a:r>
              <a:rPr lang="ru-RU" dirty="0"/>
              <a:t> образуют шов, </a:t>
            </a:r>
            <a:r>
              <a:rPr lang="ru-RU" dirty="0" err="1"/>
              <a:t>raphe</a:t>
            </a:r>
            <a:r>
              <a:rPr lang="ru-RU" dirty="0"/>
              <a:t>, в виде тонкой соединительнотканной полоски. Под </a:t>
            </a:r>
            <a:r>
              <a:rPr lang="ru-RU" dirty="0" err="1"/>
              <a:t>m</a:t>
            </a:r>
            <a:r>
              <a:rPr lang="ru-RU" dirty="0"/>
              <a:t>. </a:t>
            </a:r>
            <a:r>
              <a:rPr lang="ru-RU" dirty="0" err="1"/>
              <a:t>mylohyoideus</a:t>
            </a:r>
            <a:r>
              <a:rPr lang="ru-RU" dirty="0"/>
              <a:t> расположена подбородочно-подъязычная мышца, </a:t>
            </a:r>
            <a:r>
              <a:rPr lang="ru-RU" dirty="0" err="1"/>
              <a:t>m</a:t>
            </a:r>
            <a:r>
              <a:rPr lang="ru-RU" dirty="0"/>
              <a:t>. </a:t>
            </a:r>
            <a:r>
              <a:rPr lang="ru-RU" dirty="0" err="1"/>
              <a:t>geniohyoideus</a:t>
            </a:r>
            <a:r>
              <a:rPr lang="ru-RU" dirty="0"/>
              <a:t>, а глубже их </a:t>
            </a:r>
            <a:r>
              <a:rPr lang="ru-RU" dirty="0" err="1"/>
              <a:t>m</a:t>
            </a:r>
            <a:r>
              <a:rPr lang="ru-RU" dirty="0"/>
              <a:t>. </a:t>
            </a:r>
            <a:r>
              <a:rPr lang="ru-RU" dirty="0" err="1"/>
              <a:t>genioglossus</a:t>
            </a:r>
            <a:r>
              <a:rPr lang="ru-RU" dirty="0"/>
              <a:t>. Сзади и снаружи к этой мышце прилежит </a:t>
            </a:r>
            <a:r>
              <a:rPr lang="ru-RU" dirty="0" err="1"/>
              <a:t>m</a:t>
            </a:r>
            <a:r>
              <a:rPr lang="ru-RU" dirty="0"/>
              <a:t>. </a:t>
            </a:r>
            <a:r>
              <a:rPr lang="ru-RU" dirty="0" err="1"/>
              <a:t>hyoglossus</a:t>
            </a:r>
            <a:r>
              <a:rPr lang="ru-RU" dirty="0"/>
              <a:t>, на которой располагаются подъязычная слюнная железа и язычный нерв. </a:t>
            </a:r>
            <a:r>
              <a:rPr lang="ru-RU" dirty="0" err="1"/>
              <a:t>Подподбородочная</a:t>
            </a:r>
            <a:r>
              <a:rPr lang="ru-RU" dirty="0"/>
              <a:t> артерия, </a:t>
            </a:r>
            <a:r>
              <a:rPr lang="ru-RU" dirty="0" err="1"/>
              <a:t>a</a:t>
            </a:r>
            <a:r>
              <a:rPr lang="ru-RU" dirty="0"/>
              <a:t>. </a:t>
            </a:r>
            <a:r>
              <a:rPr lang="ru-RU" dirty="0" err="1"/>
              <a:t>submentalis</a:t>
            </a:r>
            <a:r>
              <a:rPr lang="ru-RU" dirty="0"/>
              <a:t>, — ветвь лицевой артерии. К ней присоединяется </a:t>
            </a:r>
            <a:r>
              <a:rPr lang="ru-RU" dirty="0" err="1"/>
              <a:t>n</a:t>
            </a:r>
            <a:r>
              <a:rPr lang="ru-RU" dirty="0"/>
              <a:t>. </a:t>
            </a:r>
            <a:r>
              <a:rPr lang="ru-RU" dirty="0" err="1"/>
              <a:t>mylohyoideus</a:t>
            </a:r>
            <a:r>
              <a:rPr lang="ru-RU" dirty="0"/>
              <a:t>, отходящий от</a:t>
            </a:r>
          </a:p>
          <a:p>
            <a:r>
              <a:rPr lang="ru-RU" dirty="0" err="1"/>
              <a:t>n</a:t>
            </a:r>
            <a:r>
              <a:rPr lang="ru-RU" dirty="0"/>
              <a:t>. </a:t>
            </a:r>
            <a:r>
              <a:rPr lang="ru-RU" dirty="0" err="1"/>
              <a:t>alveolaris</a:t>
            </a:r>
            <a:r>
              <a:rPr lang="ru-RU" dirty="0"/>
              <a:t> </a:t>
            </a:r>
            <a:r>
              <a:rPr lang="ru-RU" dirty="0" err="1"/>
              <a:t>inferior</a:t>
            </a:r>
            <a:endParaRPr lang="ru-RU" dirty="0"/>
          </a:p>
          <a:p>
            <a:endParaRPr lang="ru-RU" dirty="0"/>
          </a:p>
        </p:txBody>
      </p:sp>
      <p:pic>
        <p:nvPicPr>
          <p:cNvPr id="5" name="Содержимое 4" descr="загруженное (3).jpg"/>
          <p:cNvPicPr>
            <a:picLocks noGrp="1" noChangeAspect="1"/>
          </p:cNvPicPr>
          <p:nvPr>
            <p:ph sz="half" idx="2"/>
          </p:nvPr>
        </p:nvPicPr>
        <p:blipFill>
          <a:blip r:embed="rId2" cstate="print"/>
          <a:stretch>
            <a:fillRect/>
          </a:stretch>
        </p:blipFill>
        <p:spPr>
          <a:xfrm>
            <a:off x="5508104" y="1484784"/>
            <a:ext cx="2734444" cy="3528392"/>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Подчелюстной треугольник, </a:t>
            </a:r>
            <a:r>
              <a:rPr lang="ru-RU" sz="2400" dirty="0" err="1" smtClean="0"/>
              <a:t>trigonum</a:t>
            </a:r>
            <a:r>
              <a:rPr lang="ru-RU" sz="2400" dirty="0" smtClean="0"/>
              <a:t> </a:t>
            </a:r>
            <a:r>
              <a:rPr lang="ru-RU" sz="2400" dirty="0" err="1" smtClean="0"/>
              <a:t>submandibulare</a:t>
            </a:r>
            <a:endParaRPr lang="ru-RU" sz="2400" dirty="0"/>
          </a:p>
        </p:txBody>
      </p:sp>
      <p:sp>
        <p:nvSpPr>
          <p:cNvPr id="3" name="Содержимое 2"/>
          <p:cNvSpPr>
            <a:spLocks noGrp="1"/>
          </p:cNvSpPr>
          <p:nvPr>
            <p:ph sz="half" idx="1"/>
          </p:nvPr>
        </p:nvSpPr>
        <p:spPr/>
        <p:txBody>
          <a:bodyPr>
            <a:normAutofit fontScale="32500" lnSpcReduction="20000"/>
          </a:bodyPr>
          <a:lstStyle/>
          <a:p>
            <a:pPr>
              <a:buNone/>
            </a:pPr>
            <a:r>
              <a:rPr lang="ru-RU" dirty="0" smtClean="0"/>
              <a:t>и </a:t>
            </a:r>
            <a:r>
              <a:rPr lang="ru-RU" dirty="0"/>
              <a:t>поверхностной фасцией, образующей футляр для </a:t>
            </a:r>
            <a:r>
              <a:rPr lang="ru-RU" dirty="0" err="1"/>
              <a:t>m</a:t>
            </a:r>
            <a:r>
              <a:rPr lang="ru-RU" dirty="0"/>
              <a:t>. </a:t>
            </a:r>
            <a:r>
              <a:rPr lang="ru-RU" dirty="0" err="1"/>
              <a:t>platysma</a:t>
            </a:r>
            <a:r>
              <a:rPr lang="ru-RU" dirty="0"/>
              <a:t>, которая почти полностью прикрывает этот треугольник, за исключением </a:t>
            </a:r>
            <a:r>
              <a:rPr lang="ru-RU" dirty="0" err="1"/>
              <a:t>верхненаружного</a:t>
            </a:r>
            <a:r>
              <a:rPr lang="ru-RU" dirty="0"/>
              <a:t> угла. Через </a:t>
            </a:r>
            <a:r>
              <a:rPr lang="ru-RU" dirty="0" err="1"/>
              <a:t>m</a:t>
            </a:r>
            <a:r>
              <a:rPr lang="ru-RU" dirty="0"/>
              <a:t>. </a:t>
            </a:r>
            <a:r>
              <a:rPr lang="ru-RU" dirty="0" err="1"/>
              <a:t>platysma</a:t>
            </a:r>
            <a:r>
              <a:rPr lang="ru-RU" dirty="0"/>
              <a:t> проникают разветвления шейной ветви лицевого нерва и верхней ветви </a:t>
            </a:r>
            <a:r>
              <a:rPr lang="ru-RU" dirty="0" err="1"/>
              <a:t>n</a:t>
            </a:r>
            <a:r>
              <a:rPr lang="ru-RU" dirty="0"/>
              <a:t>. </a:t>
            </a:r>
            <a:r>
              <a:rPr lang="ru-RU" dirty="0" err="1"/>
              <a:t>transversus</a:t>
            </a:r>
            <a:r>
              <a:rPr lang="ru-RU" dirty="0"/>
              <a:t> </a:t>
            </a:r>
            <a:r>
              <a:rPr lang="ru-RU" dirty="0" err="1"/>
              <a:t>colli</a:t>
            </a:r>
            <a:r>
              <a:rPr lang="ru-RU" dirty="0"/>
              <a:t> из шейного сплетения. Эти нервы образуют </a:t>
            </a:r>
            <a:r>
              <a:rPr lang="ru-RU" dirty="0" err="1"/>
              <a:t>arcus</a:t>
            </a:r>
            <a:r>
              <a:rPr lang="ru-RU" dirty="0"/>
              <a:t> </a:t>
            </a:r>
            <a:r>
              <a:rPr lang="ru-RU" dirty="0" err="1"/>
              <a:t>cervicalis</a:t>
            </a:r>
            <a:r>
              <a:rPr lang="ru-RU" dirty="0"/>
              <a:t> </a:t>
            </a:r>
            <a:r>
              <a:rPr lang="ru-RU" dirty="0" err="1"/>
              <a:t>superficialis</a:t>
            </a:r>
            <a:r>
              <a:rPr lang="ru-RU" dirty="0"/>
              <a:t>. Выше этой дуги в том же слое проходит краевая ветвь нижней челюсти из лицевого нерва. Ложе подчелюстной слюнной железы образуется собственной (второй) фасцией шеи. Глубокая пластинка собственной (второй) фасции покрывает мышцы, составляющие дно подчелюстного треугольника, — </a:t>
            </a:r>
            <a:r>
              <a:rPr lang="ru-RU" dirty="0" err="1"/>
              <a:t>m</a:t>
            </a:r>
            <a:r>
              <a:rPr lang="ru-RU" dirty="0"/>
              <a:t>. </a:t>
            </a:r>
            <a:r>
              <a:rPr lang="ru-RU" dirty="0" err="1"/>
              <a:t>mylohyoideus</a:t>
            </a:r>
            <a:r>
              <a:rPr lang="ru-RU" dirty="0"/>
              <a:t> и </a:t>
            </a:r>
            <a:r>
              <a:rPr lang="ru-RU" dirty="0" err="1"/>
              <a:t>m</a:t>
            </a:r>
            <a:r>
              <a:rPr lang="ru-RU" dirty="0"/>
              <a:t>. </a:t>
            </a:r>
            <a:r>
              <a:rPr lang="ru-RU" dirty="0" err="1"/>
              <a:t>hyoglossus</a:t>
            </a:r>
            <a:r>
              <a:rPr lang="ru-RU" dirty="0"/>
              <a:t>. Она имеет рыхлое строение: проходят выводной проток подчелюстной слюнной железы, сопровождаемый ее отростком, и </a:t>
            </a:r>
            <a:r>
              <a:rPr lang="ru-RU" dirty="0" err="1"/>
              <a:t>n</a:t>
            </a:r>
            <a:r>
              <a:rPr lang="ru-RU" dirty="0"/>
              <a:t>. </a:t>
            </a:r>
            <a:r>
              <a:rPr lang="ru-RU" dirty="0" err="1"/>
              <a:t>hypoglossus</a:t>
            </a:r>
            <a:r>
              <a:rPr lang="ru-RU" dirty="0"/>
              <a:t> с язычной веной. В толще поверхностной пластинки второй фасции обычно проходит лицевая вена, </a:t>
            </a:r>
            <a:r>
              <a:rPr lang="ru-RU" dirty="0" err="1"/>
              <a:t>v</a:t>
            </a:r>
            <a:r>
              <a:rPr lang="ru-RU" dirty="0"/>
              <a:t>. </a:t>
            </a:r>
            <a:r>
              <a:rPr lang="ru-RU" dirty="0" err="1"/>
              <a:t>facialis</a:t>
            </a:r>
            <a:r>
              <a:rPr lang="ru-RU" dirty="0"/>
              <a:t>. У задней границы подчелюстного треугольника в нее вливается </a:t>
            </a:r>
            <a:r>
              <a:rPr lang="ru-RU" dirty="0" err="1"/>
              <a:t>занижнечелюстная</a:t>
            </a:r>
            <a:r>
              <a:rPr lang="ru-RU" dirty="0"/>
              <a:t> вена, </a:t>
            </a:r>
            <a:r>
              <a:rPr lang="ru-RU" dirty="0" err="1"/>
              <a:t>v</a:t>
            </a:r>
            <a:r>
              <a:rPr lang="ru-RU" dirty="0"/>
              <a:t>. </a:t>
            </a:r>
            <a:r>
              <a:rPr lang="ru-RU" dirty="0" err="1"/>
              <a:t>retromandibularis</a:t>
            </a:r>
            <a:r>
              <a:rPr lang="ru-RU" dirty="0"/>
              <a:t>. В </a:t>
            </a:r>
            <a:r>
              <a:rPr lang="ru-RU" dirty="0" err="1"/>
              <a:t>фасциальном</a:t>
            </a:r>
            <a:r>
              <a:rPr lang="ru-RU" dirty="0"/>
              <a:t> лож от лицевой артерии отходит </a:t>
            </a:r>
            <a:r>
              <a:rPr lang="ru-RU" i="1" u="sng" dirty="0" smtClean="0"/>
              <a:t> </a:t>
            </a:r>
            <a:r>
              <a:rPr lang="ru-RU" dirty="0" smtClean="0"/>
              <a:t>Кожа тонкая, подвижная, одним слоем вместе с подкожной клетчаткой </a:t>
            </a:r>
            <a:r>
              <a:rPr lang="ru-RU" dirty="0" err="1" smtClean="0"/>
              <a:t>подподбородочная</a:t>
            </a:r>
            <a:r>
              <a:rPr lang="ru-RU" dirty="0" smtClean="0"/>
              <a:t> </a:t>
            </a:r>
            <a:r>
              <a:rPr lang="ru-RU" dirty="0"/>
              <a:t>артерия, </a:t>
            </a:r>
            <a:r>
              <a:rPr lang="ru-RU" dirty="0" err="1"/>
              <a:t>a</a:t>
            </a:r>
            <a:r>
              <a:rPr lang="ru-RU" dirty="0"/>
              <a:t>. </a:t>
            </a:r>
            <a:r>
              <a:rPr lang="ru-RU" dirty="0" err="1"/>
              <a:t>submentalis</a:t>
            </a:r>
            <a:r>
              <a:rPr lang="ru-RU" dirty="0"/>
              <a:t>. Кверху от подчелюстной железы в промежутке между </a:t>
            </a:r>
            <a:r>
              <a:rPr lang="ru-RU" dirty="0" err="1"/>
              <a:t>m</a:t>
            </a:r>
            <a:r>
              <a:rPr lang="ru-RU" dirty="0"/>
              <a:t>. </a:t>
            </a:r>
            <a:r>
              <a:rPr lang="ru-RU" dirty="0" err="1"/>
              <a:t>hyoglossus</a:t>
            </a:r>
            <a:r>
              <a:rPr lang="ru-RU" dirty="0"/>
              <a:t> и </a:t>
            </a:r>
            <a:r>
              <a:rPr lang="ru-RU" dirty="0" err="1"/>
              <a:t>m</a:t>
            </a:r>
            <a:r>
              <a:rPr lang="ru-RU" dirty="0"/>
              <a:t>. </a:t>
            </a:r>
            <a:r>
              <a:rPr lang="ru-RU" dirty="0" err="1"/>
              <a:t>mylohyoideus</a:t>
            </a:r>
            <a:r>
              <a:rPr lang="ru-RU" dirty="0"/>
              <a:t> находится язычный нерв, </a:t>
            </a:r>
            <a:r>
              <a:rPr lang="ru-RU" dirty="0" err="1"/>
              <a:t>n</a:t>
            </a:r>
            <a:r>
              <a:rPr lang="ru-RU" dirty="0"/>
              <a:t>. </a:t>
            </a:r>
            <a:r>
              <a:rPr lang="ru-RU" dirty="0" err="1"/>
              <a:t>lingualis</a:t>
            </a:r>
            <a:r>
              <a:rPr lang="ru-RU" dirty="0"/>
              <a:t>, отдающий ветви к подчелюстной слюнной железе, в том числе секреторные, прерывающиеся в небольшом парасимпатическом узле, </a:t>
            </a:r>
            <a:r>
              <a:rPr lang="ru-RU" dirty="0" err="1"/>
              <a:t>ganglion</a:t>
            </a:r>
            <a:r>
              <a:rPr lang="ru-RU" dirty="0"/>
              <a:t> </a:t>
            </a:r>
            <a:r>
              <a:rPr lang="ru-RU" dirty="0" err="1"/>
              <a:t>submandibulare</a:t>
            </a:r>
            <a:r>
              <a:rPr lang="ru-RU" dirty="0"/>
              <a:t> Подъязычный нерв, </a:t>
            </a:r>
            <a:r>
              <a:rPr lang="ru-RU" dirty="0" err="1"/>
              <a:t>n</a:t>
            </a:r>
            <a:r>
              <a:rPr lang="ru-RU" dirty="0"/>
              <a:t>. </a:t>
            </a:r>
            <a:r>
              <a:rPr lang="ru-RU" dirty="0" err="1"/>
              <a:t>hypoglossus</a:t>
            </a:r>
            <a:r>
              <a:rPr lang="ru-RU" dirty="0"/>
              <a:t>, проходит выше сухожилия заднего брюшка двубрюшной мышцы. Нерв и сухожилие соответственно сверху и сзади ограничивают треугольник Пирогова, спереди его ограничивает свободный задний край </a:t>
            </a:r>
            <a:r>
              <a:rPr lang="ru-RU" dirty="0" err="1"/>
              <a:t>m</a:t>
            </a:r>
            <a:r>
              <a:rPr lang="ru-RU" dirty="0"/>
              <a:t>. </a:t>
            </a:r>
            <a:r>
              <a:rPr lang="ru-RU" dirty="0" err="1"/>
              <a:t>mylohyoideus</a:t>
            </a:r>
            <a:r>
              <a:rPr lang="ru-RU" dirty="0"/>
              <a:t>. Дно </a:t>
            </a:r>
            <a:r>
              <a:rPr lang="ru-RU" dirty="0" err="1"/>
              <a:t>пироговского</a:t>
            </a:r>
            <a:r>
              <a:rPr lang="ru-RU" dirty="0"/>
              <a:t> треугольника образует </a:t>
            </a:r>
            <a:r>
              <a:rPr lang="ru-RU" dirty="0" err="1"/>
              <a:t>m</a:t>
            </a:r>
            <a:r>
              <a:rPr lang="ru-RU" dirty="0"/>
              <a:t>. </a:t>
            </a:r>
            <a:r>
              <a:rPr lang="ru-RU" dirty="0" err="1"/>
              <a:t>hyoglossus</a:t>
            </a:r>
            <a:r>
              <a:rPr lang="ru-RU" dirty="0"/>
              <a:t>, которая разделяет язычные вену и артерию.</a:t>
            </a:r>
          </a:p>
          <a:p>
            <a:r>
              <a:rPr lang="ru-RU" dirty="0"/>
              <a:t>Подчелюстные лимфатические узлы, </a:t>
            </a:r>
            <a:r>
              <a:rPr lang="ru-RU" dirty="0" err="1"/>
              <a:t>nodi</a:t>
            </a:r>
            <a:r>
              <a:rPr lang="ru-RU" dirty="0"/>
              <a:t> </a:t>
            </a:r>
            <a:r>
              <a:rPr lang="ru-RU" dirty="0" err="1"/>
              <a:t>lymphatici</a:t>
            </a:r>
            <a:r>
              <a:rPr lang="ru-RU" dirty="0"/>
              <a:t> </a:t>
            </a:r>
            <a:r>
              <a:rPr lang="ru-RU" dirty="0" err="1"/>
              <a:t>submandibulares</a:t>
            </a:r>
            <a:r>
              <a:rPr lang="ru-RU" dirty="0"/>
              <a:t>, располагаются над, под поверхностной пластинкой второй фасции шеи или в толще ее. В подчелюстные лимфатические узлы лимфа оттекает от медиальной части век, наружного носа, слизистой оболочки щеки, десен, губ, дна полости рта и среднего отдела языка.</a:t>
            </a:r>
          </a:p>
          <a:p>
            <a:endParaRPr lang="ru-RU" dirty="0"/>
          </a:p>
        </p:txBody>
      </p:sp>
      <p:pic>
        <p:nvPicPr>
          <p:cNvPr id="5" name="Содержимое 4" descr="загруженное (4).jpg"/>
          <p:cNvPicPr>
            <a:picLocks noGrp="1" noChangeAspect="1"/>
          </p:cNvPicPr>
          <p:nvPr>
            <p:ph sz="half" idx="2"/>
          </p:nvPr>
        </p:nvPicPr>
        <p:blipFill>
          <a:blip r:embed="rId2" cstate="print"/>
          <a:stretch>
            <a:fillRect/>
          </a:stretch>
        </p:blipFill>
        <p:spPr>
          <a:xfrm>
            <a:off x="4860032" y="1988840"/>
            <a:ext cx="3384376" cy="3168352"/>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060848"/>
            <a:ext cx="8229600" cy="914400"/>
          </a:xfrm>
        </p:spPr>
        <p:txBody>
          <a:bodyPr/>
          <a:lstStyle/>
          <a:p>
            <a:pPr algn="ctr"/>
            <a:r>
              <a:rPr lang="ru-RU" i="1" dirty="0" smtClean="0"/>
              <a:t>Спасибо за внимание</a:t>
            </a:r>
            <a:endParaRPr lang="ru-RU"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a:t>Топография глубокой области лица</a:t>
            </a:r>
          </a:p>
        </p:txBody>
      </p:sp>
      <p:sp>
        <p:nvSpPr>
          <p:cNvPr id="5" name="Содержимое 4"/>
          <p:cNvSpPr>
            <a:spLocks noGrp="1"/>
          </p:cNvSpPr>
          <p:nvPr>
            <p:ph sz="half" idx="1"/>
          </p:nvPr>
        </p:nvSpPr>
        <p:spPr/>
        <p:txBody>
          <a:bodyPr>
            <a:normAutofit fontScale="40000" lnSpcReduction="20000"/>
          </a:bodyPr>
          <a:lstStyle/>
          <a:p>
            <a:r>
              <a:rPr lang="ru-RU" u="sng" dirty="0"/>
              <a:t>Границы</a:t>
            </a:r>
            <a:r>
              <a:rPr lang="ru-RU" dirty="0"/>
              <a:t>: вверху — большое крыло клиновидной кости, спереди – </a:t>
            </a:r>
            <a:r>
              <a:rPr lang="ru-RU" dirty="0" err="1"/>
              <a:t>facies</a:t>
            </a:r>
            <a:r>
              <a:rPr lang="ru-RU" dirty="0"/>
              <a:t> </a:t>
            </a:r>
            <a:r>
              <a:rPr lang="ru-RU" dirty="0" err="1"/>
              <a:t>infratemporalis</a:t>
            </a:r>
            <a:r>
              <a:rPr lang="ru-RU" dirty="0"/>
              <a:t> </a:t>
            </a:r>
            <a:r>
              <a:rPr lang="ru-RU" dirty="0" err="1"/>
              <a:t>tuber</a:t>
            </a:r>
            <a:r>
              <a:rPr lang="ru-RU" dirty="0"/>
              <a:t> </a:t>
            </a:r>
            <a:r>
              <a:rPr lang="ru-RU" dirty="0" err="1"/>
              <a:t>maxillae</a:t>
            </a:r>
            <a:r>
              <a:rPr lang="ru-RU" dirty="0"/>
              <a:t>. Сзади прилежит околоушная слюнная железа, а внизу - замыкается на месте прикрепления к углу нижней челюсти жевательной и медиальной крыловидной, </a:t>
            </a:r>
            <a:r>
              <a:rPr lang="ru-RU" dirty="0" err="1"/>
              <a:t>m</a:t>
            </a:r>
            <a:r>
              <a:rPr lang="ru-RU" dirty="0"/>
              <a:t>. </a:t>
            </a:r>
            <a:r>
              <a:rPr lang="ru-RU" dirty="0" err="1"/>
              <a:t>pterygoideus</a:t>
            </a:r>
            <a:r>
              <a:rPr lang="ru-RU" dirty="0"/>
              <a:t> </a:t>
            </a:r>
            <a:r>
              <a:rPr lang="ru-RU" dirty="0" err="1"/>
              <a:t>medialis</a:t>
            </a:r>
            <a:r>
              <a:rPr lang="ru-RU" dirty="0"/>
              <a:t>, мышц. </a:t>
            </a:r>
            <a:r>
              <a:rPr lang="ru-RU" u="sng" dirty="0"/>
              <a:t>Клетчаточные пространства</a:t>
            </a:r>
            <a:r>
              <a:rPr lang="ru-RU" dirty="0"/>
              <a:t>: </a:t>
            </a:r>
            <a:r>
              <a:rPr lang="ru-RU" dirty="0" err="1"/>
              <a:t>spatium</a:t>
            </a:r>
            <a:r>
              <a:rPr lang="ru-RU" dirty="0"/>
              <a:t> </a:t>
            </a:r>
            <a:r>
              <a:rPr lang="ru-RU" dirty="0" err="1"/>
              <a:t>tеmроrорtеrуgоideum</a:t>
            </a:r>
            <a:r>
              <a:rPr lang="ru-RU" dirty="0"/>
              <a:t> между височной и латеральной крыловидной мышцами, содержит верхнечелюстную артерию, </a:t>
            </a:r>
            <a:r>
              <a:rPr lang="ru-RU" dirty="0" err="1"/>
              <a:t>a</a:t>
            </a:r>
            <a:r>
              <a:rPr lang="ru-RU" dirty="0"/>
              <a:t>. </a:t>
            </a:r>
            <a:r>
              <a:rPr lang="ru-RU" dirty="0" err="1"/>
              <a:t>maxillaris</a:t>
            </a:r>
            <a:r>
              <a:rPr lang="ru-RU" dirty="0"/>
              <a:t>, и венозное крыловидное сплетение; </a:t>
            </a:r>
            <a:r>
              <a:rPr lang="ru-RU" dirty="0" err="1"/>
              <a:t>spatium</a:t>
            </a:r>
            <a:r>
              <a:rPr lang="ru-RU" dirty="0"/>
              <a:t> </a:t>
            </a:r>
            <a:r>
              <a:rPr lang="ru-RU" dirty="0" err="1"/>
              <a:t>interpterygoideum</a:t>
            </a:r>
            <a:r>
              <a:rPr lang="ru-RU" dirty="0"/>
              <a:t> — между латеральной и медиальной крыловидными мышцами, содержит </a:t>
            </a:r>
            <a:r>
              <a:rPr lang="ru-RU" dirty="0" err="1"/>
              <a:t>n</a:t>
            </a:r>
            <a:r>
              <a:rPr lang="ru-RU" dirty="0"/>
              <a:t>. </a:t>
            </a:r>
            <a:r>
              <a:rPr lang="ru-RU" dirty="0" err="1"/>
              <a:t>mandibularis</a:t>
            </a:r>
            <a:r>
              <a:rPr lang="ru-RU" dirty="0"/>
              <a:t> и его ветви: </a:t>
            </a:r>
            <a:r>
              <a:rPr lang="ru-RU" dirty="0" err="1"/>
              <a:t>nn</a:t>
            </a:r>
            <a:r>
              <a:rPr lang="ru-RU" dirty="0"/>
              <a:t>. </a:t>
            </a:r>
            <a:r>
              <a:rPr lang="ru-RU" dirty="0" err="1"/>
              <a:t>auriculotemporalis</a:t>
            </a:r>
            <a:r>
              <a:rPr lang="ru-RU" dirty="0"/>
              <a:t>, </a:t>
            </a:r>
            <a:r>
              <a:rPr lang="ru-RU" dirty="0" err="1"/>
              <a:t>buccalis</a:t>
            </a:r>
            <a:r>
              <a:rPr lang="ru-RU" dirty="0"/>
              <a:t>, </a:t>
            </a:r>
            <a:r>
              <a:rPr lang="ru-RU" dirty="0" err="1"/>
              <a:t>lingualis</a:t>
            </a:r>
            <a:r>
              <a:rPr lang="ru-RU" dirty="0"/>
              <a:t> </a:t>
            </a:r>
            <a:r>
              <a:rPr lang="ru-RU" dirty="0" err="1"/>
              <a:t>et</a:t>
            </a:r>
            <a:r>
              <a:rPr lang="ru-RU" dirty="0"/>
              <a:t> </a:t>
            </a:r>
            <a:r>
              <a:rPr lang="ru-RU" dirty="0" err="1"/>
              <a:t>alveolaris</a:t>
            </a:r>
            <a:r>
              <a:rPr lang="ru-RU" dirty="0"/>
              <a:t> </a:t>
            </a:r>
            <a:r>
              <a:rPr lang="ru-RU" dirty="0" err="1"/>
              <a:t>inferior</a:t>
            </a:r>
            <a:r>
              <a:rPr lang="ru-RU" dirty="0"/>
              <a:t>; </a:t>
            </a:r>
            <a:r>
              <a:rPr lang="ru-RU" dirty="0" err="1"/>
              <a:t>a.buccalis</a:t>
            </a:r>
            <a:r>
              <a:rPr lang="ru-RU" dirty="0"/>
              <a:t>, </a:t>
            </a:r>
            <a:r>
              <a:rPr lang="ru-RU" dirty="0" err="1"/>
              <a:t>Межкрыловидная</a:t>
            </a:r>
            <a:r>
              <a:rPr lang="ru-RU" dirty="0"/>
              <a:t> фасция покрывает наружную поверхность</a:t>
            </a:r>
          </a:p>
          <a:p>
            <a:r>
              <a:rPr lang="ru-RU" dirty="0"/>
              <a:t>медиальной крыловидной мышцы. Ее прободает нижний альвеолярный сосудисто-нервный пучок, </a:t>
            </a:r>
            <a:r>
              <a:rPr lang="ru-RU" dirty="0" err="1"/>
              <a:t>a</a:t>
            </a:r>
            <a:r>
              <a:rPr lang="ru-RU" dirty="0"/>
              <a:t>., </a:t>
            </a:r>
            <a:r>
              <a:rPr lang="ru-RU" dirty="0" err="1"/>
              <a:t>v</a:t>
            </a:r>
            <a:r>
              <a:rPr lang="ru-RU" dirty="0"/>
              <a:t>. </a:t>
            </a:r>
            <a:r>
              <a:rPr lang="ru-RU" dirty="0" err="1"/>
              <a:t>et</a:t>
            </a:r>
            <a:r>
              <a:rPr lang="ru-RU" dirty="0"/>
              <a:t> </a:t>
            </a:r>
            <a:r>
              <a:rPr lang="ru-RU" dirty="0" err="1"/>
              <a:t>n</a:t>
            </a:r>
            <a:r>
              <a:rPr lang="ru-RU" dirty="0"/>
              <a:t>. </a:t>
            </a:r>
            <a:r>
              <a:rPr lang="ru-RU" dirty="0" err="1"/>
              <a:t>alveolares</a:t>
            </a:r>
            <a:r>
              <a:rPr lang="ru-RU" dirty="0"/>
              <a:t> </a:t>
            </a:r>
            <a:r>
              <a:rPr lang="ru-RU" dirty="0" err="1"/>
              <a:t>inferiores</a:t>
            </a:r>
            <a:r>
              <a:rPr lang="ru-RU" dirty="0"/>
              <a:t>. Венозное крыловидное сплетение </a:t>
            </a:r>
            <a:r>
              <a:rPr lang="ru-RU" dirty="0" err="1"/>
              <a:t>анастомозирует</a:t>
            </a:r>
            <a:r>
              <a:rPr lang="ru-RU" dirty="0"/>
              <a:t> с пещеристым синусом твердой мозговой оболочки посредством </a:t>
            </a:r>
            <a:r>
              <a:rPr lang="ru-RU" dirty="0" err="1"/>
              <a:t>эмиссарной</a:t>
            </a:r>
            <a:r>
              <a:rPr lang="ru-RU" dirty="0"/>
              <a:t> вены переднего рваного отверстия, а также с помощью анастомоза, проникающего через нижнюю глазничную щель и впадающего в нижнюю глазную вену. Эти венозные связи имеют большое значение в развитии внутричерепных осложнений при воспалительных процессах в области лица. От крыловидного сплетения кровь оттекает в </a:t>
            </a:r>
            <a:r>
              <a:rPr lang="ru-RU" dirty="0" err="1"/>
              <a:t>занижнечелюстную</a:t>
            </a:r>
            <a:r>
              <a:rPr lang="ru-RU" dirty="0"/>
              <a:t> вену, </a:t>
            </a:r>
            <a:r>
              <a:rPr lang="ru-RU" dirty="0" err="1"/>
              <a:t>v</a:t>
            </a:r>
            <a:r>
              <a:rPr lang="ru-RU" dirty="0"/>
              <a:t>. </a:t>
            </a:r>
            <a:r>
              <a:rPr lang="ru-RU" dirty="0" err="1"/>
              <a:t>retromandibularis</a:t>
            </a:r>
            <a:r>
              <a:rPr lang="ru-RU" dirty="0"/>
              <a:t>, которая по выходе из околоушной слюнной железы сливается с лицевой, впадающей в </a:t>
            </a:r>
            <a:r>
              <a:rPr lang="ru-RU" dirty="0" err="1"/>
              <a:t>v</a:t>
            </a:r>
            <a:r>
              <a:rPr lang="ru-RU" dirty="0"/>
              <a:t>. </a:t>
            </a:r>
            <a:r>
              <a:rPr lang="ru-RU" dirty="0" err="1"/>
              <a:t>jugularis</a:t>
            </a:r>
            <a:r>
              <a:rPr lang="ru-RU" dirty="0"/>
              <a:t> </a:t>
            </a:r>
            <a:r>
              <a:rPr lang="ru-RU" dirty="0" err="1"/>
              <a:t>interna</a:t>
            </a:r>
            <a:endParaRPr lang="ru-RU" dirty="0"/>
          </a:p>
          <a:p>
            <a:endParaRPr lang="ru-RU" dirty="0"/>
          </a:p>
        </p:txBody>
      </p:sp>
      <p:pic>
        <p:nvPicPr>
          <p:cNvPr id="7" name="Содержимое 6" descr="загруженное (2).jpg"/>
          <p:cNvPicPr>
            <a:picLocks noGrp="1" noChangeAspect="1"/>
          </p:cNvPicPr>
          <p:nvPr>
            <p:ph sz="half" idx="2"/>
          </p:nvPr>
        </p:nvPicPr>
        <p:blipFill>
          <a:blip r:embed="rId2" cstate="print"/>
          <a:stretch>
            <a:fillRect/>
          </a:stretch>
        </p:blipFill>
        <p:spPr>
          <a:xfrm>
            <a:off x="4788024" y="1628800"/>
            <a:ext cx="3888432" cy="403244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Глубокий отдел околоушно-жевательной области</a:t>
            </a:r>
            <a:endParaRPr lang="ru-RU" dirty="0"/>
          </a:p>
        </p:txBody>
      </p:sp>
      <p:sp>
        <p:nvSpPr>
          <p:cNvPr id="3" name="Содержимое 2"/>
          <p:cNvSpPr>
            <a:spLocks noGrp="1"/>
          </p:cNvSpPr>
          <p:nvPr>
            <p:ph sz="half" idx="1"/>
          </p:nvPr>
        </p:nvSpPr>
        <p:spPr/>
        <p:txBody>
          <a:bodyPr>
            <a:normAutofit fontScale="55000" lnSpcReduction="20000"/>
          </a:bodyPr>
          <a:lstStyle/>
          <a:p>
            <a:r>
              <a:rPr lang="ru-RU" dirty="0"/>
              <a:t>Глубокий отдел околоушно-жевательной области, который часто называют глубокой областью лица, расположен между задней поверхностью верхней челюсти и внутренней поверхностью ветви нижней челюсти. Существует и другое название — межчелюстная область. Он ограничен: снаружи — ветвью нижней челюсти и внутренней поверхностью височной мышцы, спереди — бугром верхней челюсти, </a:t>
            </a:r>
            <a:r>
              <a:rPr lang="ru-RU" dirty="0" err="1"/>
              <a:t>медиально</a:t>
            </a:r>
            <a:r>
              <a:rPr lang="ru-RU" dirty="0"/>
              <a:t> — боковой поверхностью глотки, сверху — той частью наружного основания черепа, которая соответствует средней черепной ямке. В ямке находится большинство отверстий, связывающих наружное и внутреннее основание черепа: овальное, остистое, переднее рваное, нижняя глазничная щель, круглое. Задней стенкой области является околоушная железа с ее капсулой</a:t>
            </a:r>
            <a:r>
              <a:rPr lang="ru-RU" dirty="0" smtClean="0"/>
              <a:t>.</a:t>
            </a:r>
            <a:endParaRPr lang="ru-RU" dirty="0"/>
          </a:p>
        </p:txBody>
      </p:sp>
      <p:pic>
        <p:nvPicPr>
          <p:cNvPr id="5" name="Содержимое 4" descr="240.jpg"/>
          <p:cNvPicPr>
            <a:picLocks noGrp="1" noChangeAspect="1"/>
          </p:cNvPicPr>
          <p:nvPr>
            <p:ph sz="half" idx="2"/>
          </p:nvPr>
        </p:nvPicPr>
        <p:blipFill>
          <a:blip r:embed="rId2" cstate="print"/>
          <a:stretch>
            <a:fillRect/>
          </a:stretch>
        </p:blipFill>
        <p:spPr>
          <a:xfrm>
            <a:off x="4648200" y="1772816"/>
            <a:ext cx="4038600" cy="3816424"/>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dirty="0" smtClean="0"/>
              <a:t>Височно-крыловидное пространство. Топография височно-крыловидного пространства. Венозное крыловидное сплетение. Крыловидное сплетение</a:t>
            </a:r>
            <a:endParaRPr lang="ru-RU" sz="1600" dirty="0"/>
          </a:p>
        </p:txBody>
      </p:sp>
      <p:sp>
        <p:nvSpPr>
          <p:cNvPr id="3" name="Содержимое 2"/>
          <p:cNvSpPr>
            <a:spLocks noGrp="1"/>
          </p:cNvSpPr>
          <p:nvPr>
            <p:ph sz="half" idx="1"/>
          </p:nvPr>
        </p:nvSpPr>
        <p:spPr/>
        <p:txBody>
          <a:bodyPr>
            <a:normAutofit fontScale="47500" lnSpcReduction="20000"/>
          </a:bodyPr>
          <a:lstStyle/>
          <a:p>
            <a:r>
              <a:rPr lang="ru-RU" dirty="0" smtClean="0"/>
              <a:t>. </a:t>
            </a:r>
            <a:r>
              <a:rPr lang="ru-RU" dirty="0"/>
              <a:t>В височно-крыловидном пространстве расположены </a:t>
            </a:r>
            <a:r>
              <a:rPr lang="ru-RU" dirty="0" err="1"/>
              <a:t>a</a:t>
            </a:r>
            <a:r>
              <a:rPr lang="ru-RU" dirty="0"/>
              <a:t>. </a:t>
            </a:r>
            <a:r>
              <a:rPr lang="ru-RU" dirty="0" err="1"/>
              <a:t>maxillaris</a:t>
            </a:r>
            <a:r>
              <a:rPr lang="ru-RU" dirty="0"/>
              <a:t> и венозное крыловидное сплетение, </a:t>
            </a:r>
            <a:r>
              <a:rPr lang="ru-RU" dirty="0" err="1"/>
              <a:t>plexus</a:t>
            </a:r>
            <a:r>
              <a:rPr lang="ru-RU" dirty="0"/>
              <a:t> </a:t>
            </a:r>
            <a:r>
              <a:rPr lang="ru-RU" dirty="0" err="1"/>
              <a:t>pterygoideus</a:t>
            </a:r>
            <a:r>
              <a:rPr lang="ru-RU" dirty="0"/>
              <a:t>. Для лучшего запоминания можно считать, что в этом пространстве располагаются в основном сосуды. Венозное крыловидное сплетение располагается преимущественно на наружной поверхности латеральной крыловидной мышцы, хотя своими мелкими ветвями переходит и на медиальную крыловидную мышцу, и к отверстию слуховой трубы. Крыловидное сплетение представлено или в виде петлистой сети, или в виде нескольких крупных венозных стволов, окруженных мелкими венами. Более крупные ветви крыловидного сплетения прилежат к латеральной крыловидной мышце. </a:t>
            </a:r>
            <a:r>
              <a:rPr lang="ru-RU" dirty="0" err="1"/>
              <a:t>Plexus</a:t>
            </a:r>
            <a:r>
              <a:rPr lang="ru-RU" dirty="0"/>
              <a:t> </a:t>
            </a:r>
            <a:r>
              <a:rPr lang="ru-RU" dirty="0" err="1"/>
              <a:t>pterygoideus</a:t>
            </a:r>
            <a:r>
              <a:rPr lang="ru-RU" dirty="0"/>
              <a:t> принимает кровь из </a:t>
            </a:r>
            <a:r>
              <a:rPr lang="ru-RU" dirty="0" err="1"/>
              <a:t>v</a:t>
            </a:r>
            <a:r>
              <a:rPr lang="ru-RU" dirty="0"/>
              <a:t>. </a:t>
            </a:r>
            <a:r>
              <a:rPr lang="ru-RU" dirty="0" err="1"/>
              <a:t>alveolaris</a:t>
            </a:r>
            <a:r>
              <a:rPr lang="ru-RU" dirty="0"/>
              <a:t> </a:t>
            </a:r>
            <a:r>
              <a:rPr lang="ru-RU" dirty="0" err="1"/>
              <a:t>inferior</a:t>
            </a:r>
            <a:r>
              <a:rPr lang="ru-RU" dirty="0"/>
              <a:t>, </a:t>
            </a:r>
            <a:r>
              <a:rPr lang="ru-RU" dirty="0" err="1"/>
              <a:t>v</a:t>
            </a:r>
            <a:r>
              <a:rPr lang="ru-RU" dirty="0"/>
              <a:t>. </a:t>
            </a:r>
            <a:r>
              <a:rPr lang="ru-RU" dirty="0" err="1"/>
              <a:t>meningea</a:t>
            </a:r>
            <a:r>
              <a:rPr lang="ru-RU" dirty="0"/>
              <a:t> </a:t>
            </a:r>
            <a:r>
              <a:rPr lang="ru-RU" dirty="0" err="1"/>
              <a:t>media</a:t>
            </a:r>
            <a:r>
              <a:rPr lang="ru-RU" dirty="0"/>
              <a:t>, </a:t>
            </a:r>
            <a:r>
              <a:rPr lang="ru-RU" dirty="0" err="1"/>
              <a:t>vv</a:t>
            </a:r>
            <a:r>
              <a:rPr lang="ru-RU" dirty="0"/>
              <a:t>. </a:t>
            </a:r>
            <a:r>
              <a:rPr lang="ru-RU" dirty="0" err="1"/>
              <a:t>parotidei</a:t>
            </a:r>
            <a:r>
              <a:rPr lang="ru-RU" dirty="0"/>
              <a:t>, </a:t>
            </a:r>
            <a:r>
              <a:rPr lang="ru-RU" dirty="0" err="1"/>
              <a:t>v</a:t>
            </a:r>
            <a:r>
              <a:rPr lang="ru-RU" dirty="0"/>
              <a:t>. </a:t>
            </a:r>
            <a:r>
              <a:rPr lang="ru-RU" dirty="0" err="1"/>
              <a:t>temporalis</a:t>
            </a:r>
            <a:r>
              <a:rPr lang="ru-RU" dirty="0"/>
              <a:t> </a:t>
            </a:r>
            <a:r>
              <a:rPr lang="ru-RU" dirty="0" err="1"/>
              <a:t>profunda</a:t>
            </a:r>
            <a:r>
              <a:rPr lang="ru-RU" dirty="0"/>
              <a:t>. С практической точки зрения важно, что крыловидное сплетение связано с пещеристым синусом твердой оболочки головного мозга через </a:t>
            </a:r>
            <a:r>
              <a:rPr lang="ru-RU" dirty="0" err="1"/>
              <a:t>w</a:t>
            </a:r>
            <a:r>
              <a:rPr lang="ru-RU" dirty="0"/>
              <a:t>. </a:t>
            </a:r>
            <a:r>
              <a:rPr lang="ru-RU" dirty="0" err="1"/>
              <a:t>emissarii</a:t>
            </a:r>
            <a:r>
              <a:rPr lang="ru-RU" dirty="0"/>
              <a:t> </a:t>
            </a:r>
            <a:r>
              <a:rPr lang="ru-RU" dirty="0" err="1"/>
              <a:t>foraminis</a:t>
            </a:r>
            <a:r>
              <a:rPr lang="ru-RU" dirty="0"/>
              <a:t> </a:t>
            </a:r>
            <a:r>
              <a:rPr lang="ru-RU" dirty="0" err="1"/>
              <a:t>laceri</a:t>
            </a:r>
            <a:r>
              <a:rPr lang="ru-RU" dirty="0"/>
              <a:t> </a:t>
            </a:r>
            <a:r>
              <a:rPr lang="ru-RU" dirty="0" err="1"/>
              <a:t>anterioris</a:t>
            </a:r>
            <a:r>
              <a:rPr lang="ru-RU" dirty="0"/>
              <a:t> </a:t>
            </a:r>
            <a:r>
              <a:rPr lang="ru-RU" dirty="0" err="1"/>
              <a:t>et</a:t>
            </a:r>
            <a:r>
              <a:rPr lang="ru-RU" dirty="0"/>
              <a:t> </a:t>
            </a:r>
            <a:r>
              <a:rPr lang="ru-RU" dirty="0" err="1"/>
              <a:t>rete</a:t>
            </a:r>
            <a:r>
              <a:rPr lang="ru-RU" dirty="0"/>
              <a:t> </a:t>
            </a:r>
            <a:r>
              <a:rPr lang="ru-RU" dirty="0" err="1"/>
              <a:t>foraminis</a:t>
            </a:r>
            <a:r>
              <a:rPr lang="ru-RU" dirty="0"/>
              <a:t> </a:t>
            </a:r>
            <a:r>
              <a:rPr lang="ru-RU" dirty="0" err="1"/>
              <a:t>ovalis</a:t>
            </a:r>
            <a:r>
              <a:rPr lang="ru-RU" dirty="0"/>
              <a:t>. Через нижнюю глазничную щель оно связано с </a:t>
            </a:r>
            <a:r>
              <a:rPr lang="ru-RU" dirty="0" err="1"/>
              <a:t>v</a:t>
            </a:r>
            <a:r>
              <a:rPr lang="ru-RU" dirty="0"/>
              <a:t>. </a:t>
            </a:r>
            <a:r>
              <a:rPr lang="ru-RU" dirty="0" err="1"/>
              <a:t>ophthalmica</a:t>
            </a:r>
            <a:r>
              <a:rPr lang="ru-RU" dirty="0"/>
              <a:t> </a:t>
            </a:r>
            <a:r>
              <a:rPr lang="ru-RU" dirty="0" err="1" smtClean="0"/>
              <a:t>inferior</a:t>
            </a:r>
            <a:endParaRPr lang="ru-RU" dirty="0"/>
          </a:p>
        </p:txBody>
      </p:sp>
      <p:pic>
        <p:nvPicPr>
          <p:cNvPr id="5" name="Содержимое 4" descr="241.jpg"/>
          <p:cNvPicPr>
            <a:picLocks noGrp="1" noChangeAspect="1"/>
          </p:cNvPicPr>
          <p:nvPr>
            <p:ph sz="half" idx="2"/>
          </p:nvPr>
        </p:nvPicPr>
        <p:blipFill>
          <a:blip r:embed="rId2" cstate="print"/>
          <a:stretch>
            <a:fillRect/>
          </a:stretch>
        </p:blipFill>
        <p:spPr>
          <a:xfrm>
            <a:off x="4648200" y="1700808"/>
            <a:ext cx="4038600" cy="381642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1600" smtClean="0"/>
              <a:t>Верхнечелюстная артерия</a:t>
            </a:r>
            <a:endParaRPr lang="ru-RU" sz="1600" dirty="0"/>
          </a:p>
        </p:txBody>
      </p:sp>
      <p:sp>
        <p:nvSpPr>
          <p:cNvPr id="3" name="Содержимое 2"/>
          <p:cNvSpPr>
            <a:spLocks noGrp="1"/>
          </p:cNvSpPr>
          <p:nvPr>
            <p:ph sz="half" idx="1"/>
          </p:nvPr>
        </p:nvSpPr>
        <p:spPr/>
        <p:txBody>
          <a:bodyPr>
            <a:normAutofit fontScale="47500" lnSpcReduction="20000"/>
          </a:bodyPr>
          <a:lstStyle/>
          <a:p>
            <a:r>
              <a:rPr lang="ru-RU" dirty="0" smtClean="0"/>
              <a:t>Верхнечелюстная </a:t>
            </a:r>
            <a:r>
              <a:rPr lang="ru-RU" dirty="0"/>
              <a:t>артерия, </a:t>
            </a:r>
            <a:r>
              <a:rPr lang="ru-RU" dirty="0" err="1"/>
              <a:t>a</a:t>
            </a:r>
            <a:r>
              <a:rPr lang="ru-RU" dirty="0"/>
              <a:t>. </a:t>
            </a:r>
            <a:r>
              <a:rPr lang="ru-RU" dirty="0" err="1"/>
              <a:t>maxillaris</a:t>
            </a:r>
            <a:r>
              <a:rPr lang="ru-RU" dirty="0"/>
              <a:t>, располагаясь на поверхности латеральной крыловидной мышцы, проходит среди венозных ветвей в поперечном направлении и далее направляется </a:t>
            </a:r>
            <a:r>
              <a:rPr lang="ru-RU" dirty="0" err="1"/>
              <a:t>кнутри</a:t>
            </a:r>
            <a:r>
              <a:rPr lang="ru-RU" dirty="0"/>
              <a:t> и несколько кверху к крыловидно-небной ямке. В начальном отделе после выхода из околоушной железы она расположена вблизи капсулы височно-челюстного сустава. Верхнечелюстная артерия, </a:t>
            </a:r>
            <a:r>
              <a:rPr lang="ru-RU" dirty="0" err="1"/>
              <a:t>a</a:t>
            </a:r>
            <a:r>
              <a:rPr lang="ru-RU" dirty="0"/>
              <a:t>. </a:t>
            </a:r>
            <a:r>
              <a:rPr lang="ru-RU" dirty="0" err="1"/>
              <a:t>maxillaris</a:t>
            </a:r>
            <a:r>
              <a:rPr lang="ru-RU" dirty="0"/>
              <a:t>, отдает многочисленные ветви (до 16), которые </a:t>
            </a:r>
            <a:r>
              <a:rPr lang="ru-RU" dirty="0" err="1"/>
              <a:t>кровоснабжают</a:t>
            </a:r>
            <a:r>
              <a:rPr lang="ru-RU" dirty="0"/>
              <a:t> образования глубокой области лица, а также твердую мозговую оболочку. A. </a:t>
            </a:r>
            <a:r>
              <a:rPr lang="ru-RU" dirty="0" err="1"/>
              <a:t>meningea</a:t>
            </a:r>
            <a:r>
              <a:rPr lang="ru-RU" dirty="0"/>
              <a:t> </a:t>
            </a:r>
            <a:r>
              <a:rPr lang="ru-RU" dirty="0" err="1"/>
              <a:t>media</a:t>
            </a:r>
            <a:r>
              <a:rPr lang="ru-RU" dirty="0"/>
              <a:t> отходит тотчас кпереди от суставного отростка нижней челюсти и направляется между ветвями ушно-височного нерва вверх к остистому отверстию. A </a:t>
            </a:r>
            <a:r>
              <a:rPr lang="ru-RU" dirty="0" err="1"/>
              <a:t>alveolaris</a:t>
            </a:r>
            <a:r>
              <a:rPr lang="ru-RU" dirty="0"/>
              <a:t> </a:t>
            </a:r>
            <a:r>
              <a:rPr lang="ru-RU" dirty="0" err="1"/>
              <a:t>inferior</a:t>
            </a:r>
            <a:r>
              <a:rPr lang="ru-RU" dirty="0"/>
              <a:t> ответвляется на уровне вырезки нижней челюсти и идет вертикально книзу в нижнечелюстной канал. Кроме них от а. </a:t>
            </a:r>
            <a:r>
              <a:rPr lang="ru-RU" dirty="0" err="1"/>
              <a:t>maxillaris</a:t>
            </a:r>
            <a:r>
              <a:rPr lang="ru-RU" dirty="0"/>
              <a:t> отходят верхние альвеолярные ветви, височные, небные, </a:t>
            </a:r>
            <a:r>
              <a:rPr lang="ru-RU" dirty="0" smtClean="0"/>
              <a:t>подглазничная.</a:t>
            </a:r>
            <a:endParaRPr lang="ru-RU" dirty="0"/>
          </a:p>
          <a:p>
            <a:endParaRPr lang="ru-RU" dirty="0"/>
          </a:p>
        </p:txBody>
      </p:sp>
      <p:pic>
        <p:nvPicPr>
          <p:cNvPr id="5" name="Содержимое 4" descr="235.jpg"/>
          <p:cNvPicPr>
            <a:picLocks noGrp="1" noChangeAspect="1"/>
          </p:cNvPicPr>
          <p:nvPr>
            <p:ph sz="half" idx="2"/>
          </p:nvPr>
        </p:nvPicPr>
        <p:blipFill>
          <a:blip r:embed="rId2" cstate="print"/>
          <a:stretch>
            <a:fillRect/>
          </a:stretch>
        </p:blipFill>
        <p:spPr>
          <a:xfrm>
            <a:off x="4648200" y="1844825"/>
            <a:ext cx="4038600" cy="341351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Межкрыловидное</a:t>
            </a:r>
            <a:r>
              <a:rPr lang="ru-RU" dirty="0" smtClean="0"/>
              <a:t> пространство</a:t>
            </a:r>
            <a:endParaRPr lang="ru-RU" dirty="0"/>
          </a:p>
        </p:txBody>
      </p:sp>
      <p:sp>
        <p:nvSpPr>
          <p:cNvPr id="3" name="Содержимое 2"/>
          <p:cNvSpPr>
            <a:spLocks noGrp="1"/>
          </p:cNvSpPr>
          <p:nvPr>
            <p:ph sz="half" idx="1"/>
          </p:nvPr>
        </p:nvSpPr>
        <p:spPr/>
        <p:txBody>
          <a:bodyPr>
            <a:normAutofit fontScale="55000" lnSpcReduction="20000"/>
          </a:bodyPr>
          <a:lstStyle/>
          <a:p>
            <a:r>
              <a:rPr lang="ru-RU" dirty="0" smtClean="0"/>
              <a:t>. </a:t>
            </a:r>
            <a:r>
              <a:rPr lang="ru-RU" dirty="0" err="1"/>
              <a:t>Межкрыловидное</a:t>
            </a:r>
            <a:r>
              <a:rPr lang="ru-RU" dirty="0"/>
              <a:t> пространство располагается между латеральной и медиальной крыловидными мышцами. Обе они начинаются от крыловидного отростка клиновидной кости, а прикрепляются различно: медиальная — к внутренней поверхности угла нижней челюсти, а латеральная — к передней поверхности шейки нижней челюсти и к суставной капсуле. Наружную поверхность медиальной крыловидной мышцы прикрывает </a:t>
            </a:r>
            <a:r>
              <a:rPr lang="ru-RU" dirty="0" err="1"/>
              <a:t>межкрыловидная</a:t>
            </a:r>
            <a:r>
              <a:rPr lang="ru-RU" dirty="0"/>
              <a:t> фасция, за которой располагаются преимущественно нервы. Нижнечелюстной нерв. Топография нижнечелюстного нерва. </a:t>
            </a:r>
            <a:r>
              <a:rPr lang="ru-RU" dirty="0" smtClean="0"/>
              <a:t>Чувствительные </a:t>
            </a:r>
            <a:r>
              <a:rPr lang="ru-RU" dirty="0"/>
              <a:t>ветви на различном протяжении проходят через </a:t>
            </a:r>
            <a:r>
              <a:rPr lang="ru-RU" dirty="0" err="1"/>
              <a:t>межкрыловидное</a:t>
            </a:r>
            <a:r>
              <a:rPr lang="ru-RU" dirty="0"/>
              <a:t> </a:t>
            </a:r>
            <a:r>
              <a:rPr lang="ru-RU" dirty="0" err="1" smtClean="0"/>
              <a:t>пространствоИ</a:t>
            </a:r>
            <a:endParaRPr lang="ru-RU" dirty="0"/>
          </a:p>
          <a:p>
            <a:endParaRPr lang="ru-RU" dirty="0"/>
          </a:p>
        </p:txBody>
      </p:sp>
      <p:pic>
        <p:nvPicPr>
          <p:cNvPr id="5" name="Содержимое 4" descr="124.jpg"/>
          <p:cNvPicPr>
            <a:picLocks noGrp="1" noChangeAspect="1"/>
          </p:cNvPicPr>
          <p:nvPr>
            <p:ph sz="half" idx="2"/>
          </p:nvPr>
        </p:nvPicPr>
        <p:blipFill>
          <a:blip r:embed="rId2" cstate="print"/>
          <a:stretch>
            <a:fillRect/>
          </a:stretch>
        </p:blipFill>
        <p:spPr>
          <a:xfrm>
            <a:off x="4770438" y="1975644"/>
            <a:ext cx="3810000" cy="41148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Нижнечелюстной нерв</a:t>
            </a:r>
            <a:endParaRPr lang="ru-RU" dirty="0"/>
          </a:p>
        </p:txBody>
      </p:sp>
      <p:sp>
        <p:nvSpPr>
          <p:cNvPr id="3" name="Содержимое 2"/>
          <p:cNvSpPr>
            <a:spLocks noGrp="1"/>
          </p:cNvSpPr>
          <p:nvPr>
            <p:ph sz="half" idx="1"/>
          </p:nvPr>
        </p:nvSpPr>
        <p:spPr/>
        <p:txBody>
          <a:bodyPr>
            <a:normAutofit fontScale="62500" lnSpcReduction="20000"/>
          </a:bodyPr>
          <a:lstStyle/>
          <a:p>
            <a:r>
              <a:rPr lang="ru-RU" dirty="0" smtClean="0"/>
              <a:t>Нижнечелюстной нерв, </a:t>
            </a:r>
            <a:r>
              <a:rPr lang="ru-RU" dirty="0" err="1" smtClean="0"/>
              <a:t>n</a:t>
            </a:r>
            <a:r>
              <a:rPr lang="ru-RU" dirty="0" smtClean="0"/>
              <a:t>. </a:t>
            </a:r>
            <a:r>
              <a:rPr lang="ru-RU" dirty="0" err="1" smtClean="0"/>
              <a:t>mandibularis</a:t>
            </a:r>
            <a:r>
              <a:rPr lang="ru-RU" dirty="0" smtClean="0"/>
              <a:t> (III ветвь тройничного нерва), выходит из овального отверстия и, прикрытый латеральной крыловидной мышцей, делится на ветви. Этот нерв в отличие от I и II ветвей тройничного нерва смешанный, имеет двигательные и чувствительные ветви. Двигательные ветви (</a:t>
            </a:r>
            <a:r>
              <a:rPr lang="ru-RU" dirty="0" err="1" smtClean="0"/>
              <a:t>n</a:t>
            </a:r>
            <a:r>
              <a:rPr lang="ru-RU" dirty="0" smtClean="0"/>
              <a:t>. </a:t>
            </a:r>
            <a:r>
              <a:rPr lang="ru-RU" dirty="0" err="1" smtClean="0"/>
              <a:t>massetericus</a:t>
            </a:r>
            <a:r>
              <a:rPr lang="ru-RU" dirty="0" smtClean="0"/>
              <a:t>, </a:t>
            </a:r>
            <a:r>
              <a:rPr lang="ru-RU" dirty="0" err="1" smtClean="0"/>
              <a:t>nn</a:t>
            </a:r>
            <a:r>
              <a:rPr lang="ru-RU" dirty="0" smtClean="0"/>
              <a:t>. </a:t>
            </a:r>
            <a:r>
              <a:rPr lang="ru-RU" dirty="0" err="1" smtClean="0"/>
              <a:t>temporales</a:t>
            </a:r>
            <a:r>
              <a:rPr lang="ru-RU" dirty="0" smtClean="0"/>
              <a:t> </a:t>
            </a:r>
            <a:r>
              <a:rPr lang="ru-RU" dirty="0" err="1" smtClean="0"/>
              <a:t>profundi</a:t>
            </a:r>
            <a:r>
              <a:rPr lang="ru-RU" dirty="0" smtClean="0"/>
              <a:t>, </a:t>
            </a:r>
            <a:r>
              <a:rPr lang="ru-RU" dirty="0" err="1" smtClean="0"/>
              <a:t>nn</a:t>
            </a:r>
            <a:r>
              <a:rPr lang="ru-RU" dirty="0" smtClean="0"/>
              <a:t>. </a:t>
            </a:r>
            <a:r>
              <a:rPr lang="ru-RU" dirty="0" err="1" smtClean="0"/>
              <a:t>pterygoidei</a:t>
            </a:r>
            <a:r>
              <a:rPr lang="ru-RU" dirty="0" smtClean="0"/>
              <a:t> </a:t>
            </a:r>
            <a:r>
              <a:rPr lang="ru-RU" dirty="0" err="1" smtClean="0"/>
              <a:t>lateralis</a:t>
            </a:r>
            <a:r>
              <a:rPr lang="ru-RU" dirty="0" smtClean="0"/>
              <a:t> </a:t>
            </a:r>
            <a:r>
              <a:rPr lang="ru-RU" dirty="0" err="1" smtClean="0"/>
              <a:t>et</a:t>
            </a:r>
            <a:r>
              <a:rPr lang="ru-RU" dirty="0" smtClean="0"/>
              <a:t> </a:t>
            </a:r>
            <a:r>
              <a:rPr lang="ru-RU" dirty="0" err="1" smtClean="0"/>
              <a:t>medialis</a:t>
            </a:r>
            <a:r>
              <a:rPr lang="ru-RU" dirty="0" smtClean="0"/>
              <a:t>, </a:t>
            </a:r>
            <a:r>
              <a:rPr lang="ru-RU" dirty="0" err="1" smtClean="0"/>
              <a:t>n</a:t>
            </a:r>
            <a:r>
              <a:rPr lang="ru-RU" dirty="0" smtClean="0"/>
              <a:t>. </a:t>
            </a:r>
            <a:r>
              <a:rPr lang="ru-RU" dirty="0" err="1" smtClean="0"/>
              <a:t>musculi</a:t>
            </a:r>
            <a:r>
              <a:rPr lang="ru-RU" dirty="0" smtClean="0"/>
              <a:t> </a:t>
            </a:r>
            <a:r>
              <a:rPr lang="ru-RU" dirty="0" err="1" smtClean="0"/>
              <a:t>tensor</a:t>
            </a:r>
            <a:r>
              <a:rPr lang="ru-RU" dirty="0" smtClean="0"/>
              <a:t> </a:t>
            </a:r>
            <a:r>
              <a:rPr lang="ru-RU" dirty="0" err="1" smtClean="0"/>
              <a:t>veli</a:t>
            </a:r>
            <a:r>
              <a:rPr lang="ru-RU" dirty="0" smtClean="0"/>
              <a:t> </a:t>
            </a:r>
            <a:r>
              <a:rPr lang="ru-RU" dirty="0" err="1" smtClean="0"/>
              <a:t>palatini</a:t>
            </a:r>
            <a:r>
              <a:rPr lang="ru-RU" dirty="0" smtClean="0"/>
              <a:t>) практически сразу уходят в соответствующие жевательные мышцы.</a:t>
            </a:r>
            <a:endParaRPr lang="ru-RU" dirty="0"/>
          </a:p>
        </p:txBody>
      </p:sp>
      <p:pic>
        <p:nvPicPr>
          <p:cNvPr id="5" name="Содержимое 4" descr="images.jpg"/>
          <p:cNvPicPr>
            <a:picLocks noGrp="1" noChangeAspect="1"/>
          </p:cNvPicPr>
          <p:nvPr>
            <p:ph sz="half" idx="2"/>
          </p:nvPr>
        </p:nvPicPr>
        <p:blipFill>
          <a:blip r:embed="rId2" cstate="print"/>
          <a:stretch>
            <a:fillRect/>
          </a:stretch>
        </p:blipFill>
        <p:spPr>
          <a:xfrm>
            <a:off x="5436096" y="1700808"/>
            <a:ext cx="2880320" cy="36004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smtClean="0"/>
              <a:t>Топография нерв лица. Иннервация лица. Щечный нерв. Нижний альвеолярный нерв. Язычный нерв. Ушно-височный нерв.</a:t>
            </a:r>
            <a:endParaRPr lang="ru-RU" sz="1800" dirty="0"/>
          </a:p>
        </p:txBody>
      </p:sp>
      <p:sp>
        <p:nvSpPr>
          <p:cNvPr id="3" name="Содержимое 2"/>
          <p:cNvSpPr>
            <a:spLocks noGrp="1"/>
          </p:cNvSpPr>
          <p:nvPr>
            <p:ph sz="half" idx="1"/>
          </p:nvPr>
        </p:nvSpPr>
        <p:spPr/>
        <p:txBody>
          <a:bodyPr>
            <a:normAutofit fontScale="32500" lnSpcReduction="20000"/>
          </a:bodyPr>
          <a:lstStyle/>
          <a:p>
            <a:r>
              <a:rPr lang="ru-RU" sz="3000" dirty="0" smtClean="0"/>
              <a:t>Щечный </a:t>
            </a:r>
            <a:r>
              <a:rPr lang="ru-RU" sz="3000" dirty="0"/>
              <a:t>нерв, </a:t>
            </a:r>
            <a:r>
              <a:rPr lang="ru-RU" sz="3000" dirty="0" err="1"/>
              <a:t>n</a:t>
            </a:r>
            <a:r>
              <a:rPr lang="ru-RU" sz="3000" dirty="0"/>
              <a:t>. </a:t>
            </a:r>
            <a:r>
              <a:rPr lang="ru-RU" sz="3000" dirty="0" err="1"/>
              <a:t>buccalis</a:t>
            </a:r>
            <a:r>
              <a:rPr lang="ru-RU" sz="3000" dirty="0"/>
              <a:t>, проходит между двумя порциями латеральной крыловидной мышцы и на пути к щечной области занимает наиболее переднее и медиальное положение. Другие нервы лежат на наружной поверхности медиальной крыловидной мышцы. Нижний альвеолярный нерв Нижний альвеолярный нерв, </a:t>
            </a:r>
            <a:r>
              <a:rPr lang="ru-RU" sz="3000" dirty="0" err="1"/>
              <a:t>n</a:t>
            </a:r>
            <a:r>
              <a:rPr lang="ru-RU" sz="3000" dirty="0"/>
              <a:t>. </a:t>
            </a:r>
            <a:r>
              <a:rPr lang="ru-RU" sz="3000" dirty="0" err="1"/>
              <a:t>alveolaris</a:t>
            </a:r>
            <a:r>
              <a:rPr lang="ru-RU" sz="3000" dirty="0"/>
              <a:t> </a:t>
            </a:r>
            <a:r>
              <a:rPr lang="ru-RU" sz="3000" dirty="0" err="1"/>
              <a:t>inferior</a:t>
            </a:r>
            <a:r>
              <a:rPr lang="ru-RU" sz="3000" dirty="0"/>
              <a:t>, проходит в промежутке между ветвью нижней челюсти и медиальной крыловидной мышцей и вместе с одноименными артерией и веной спускается к отверстию канала нижней челюсти, прободая </a:t>
            </a:r>
            <a:r>
              <a:rPr lang="ru-RU" sz="3000" dirty="0" err="1"/>
              <a:t>межкрыловидную</a:t>
            </a:r>
            <a:r>
              <a:rPr lang="ru-RU" sz="3000" dirty="0"/>
              <a:t> фасцию. Перед вступлением в этот канал нижний альвеолярный нерв отдает двигательный челюстно-подъязычный нерв, п. </a:t>
            </a:r>
            <a:r>
              <a:rPr lang="ru-RU" sz="3000" dirty="0" err="1"/>
              <a:t>mylohyoideus</a:t>
            </a:r>
            <a:r>
              <a:rPr lang="ru-RU" sz="3000" dirty="0"/>
              <a:t>, идущий по внутренней поверхности нижней челюсти к одноименной мышце через область </a:t>
            </a:r>
            <a:r>
              <a:rPr lang="ru-RU" sz="3000" dirty="0" err="1"/>
              <a:t>поднижнечелюстно-го</a:t>
            </a:r>
            <a:r>
              <a:rPr lang="ru-RU" sz="3000" dirty="0"/>
              <a:t> треугольника. Язычный нерв Язычный нерв, </a:t>
            </a:r>
            <a:r>
              <a:rPr lang="ru-RU" sz="3000" dirty="0" err="1"/>
              <a:t>n</a:t>
            </a:r>
            <a:r>
              <a:rPr lang="ru-RU" sz="3000" dirty="0"/>
              <a:t>. </a:t>
            </a:r>
            <a:r>
              <a:rPr lang="ru-RU" sz="3000" dirty="0" err="1"/>
              <a:t>lingualis</a:t>
            </a:r>
            <a:r>
              <a:rPr lang="ru-RU" sz="3000" dirty="0"/>
              <a:t>, располагается на наружной поверхности медиальной крыловидной мышцы кпереди и </a:t>
            </a:r>
            <a:r>
              <a:rPr lang="ru-RU" sz="3000" dirty="0" err="1"/>
              <a:t>медиальнее</a:t>
            </a:r>
            <a:r>
              <a:rPr lang="ru-RU" sz="3000" dirty="0"/>
              <a:t> п. </a:t>
            </a:r>
            <a:r>
              <a:rPr lang="ru-RU" sz="3000" dirty="0" err="1"/>
              <a:t>alveolaris</a:t>
            </a:r>
            <a:r>
              <a:rPr lang="ru-RU" sz="3000" dirty="0"/>
              <a:t> </a:t>
            </a:r>
            <a:r>
              <a:rPr lang="ru-RU" sz="3000" dirty="0" err="1"/>
              <a:t>inferior</a:t>
            </a:r>
            <a:r>
              <a:rPr lang="ru-RU" sz="3000" dirty="0"/>
              <a:t>. Снаружи сверху к нему спускается </a:t>
            </a:r>
            <a:r>
              <a:rPr lang="ru-RU" sz="3000" dirty="0" err="1"/>
              <a:t>chorda</a:t>
            </a:r>
            <a:r>
              <a:rPr lang="ru-RU" sz="3000" dirty="0"/>
              <a:t> </a:t>
            </a:r>
            <a:r>
              <a:rPr lang="ru-RU" sz="3000" dirty="0" err="1"/>
              <a:t>tympani</a:t>
            </a:r>
            <a:r>
              <a:rPr lang="ru-RU" sz="3000" dirty="0"/>
              <a:t>, прикрытая стволом нижнего альвеолярного нерва. Ушно-височный нерв Ушно-височный нерв, </a:t>
            </a:r>
            <a:r>
              <a:rPr lang="ru-RU" sz="3000" dirty="0" err="1"/>
              <a:t>n</a:t>
            </a:r>
            <a:r>
              <a:rPr lang="ru-RU" sz="3000" dirty="0"/>
              <a:t>. </a:t>
            </a:r>
            <a:r>
              <a:rPr lang="ru-RU" sz="3000" dirty="0" err="1"/>
              <a:t>auriculotemporalis</a:t>
            </a:r>
            <a:r>
              <a:rPr lang="ru-RU" sz="3000" dirty="0"/>
              <a:t>, отходит от нижнечелюстного нерва вблизи овального отверстия двумя пучками, которые охватывают </a:t>
            </a:r>
            <a:r>
              <a:rPr lang="ru-RU" sz="3000" dirty="0" err="1"/>
              <a:t>a</a:t>
            </a:r>
            <a:r>
              <a:rPr lang="ru-RU" sz="3000" dirty="0"/>
              <a:t>. </a:t>
            </a:r>
            <a:r>
              <a:rPr lang="ru-RU" sz="3000" dirty="0" err="1"/>
              <a:t>meningea</a:t>
            </a:r>
            <a:r>
              <a:rPr lang="ru-RU" sz="3000" dirty="0"/>
              <a:t> </a:t>
            </a:r>
            <a:r>
              <a:rPr lang="ru-RU" sz="3000" dirty="0" err="1"/>
              <a:t>media</a:t>
            </a:r>
            <a:r>
              <a:rPr lang="ru-RU" sz="3000" dirty="0"/>
              <a:t>. Далее нерв идет по медиальной поверхности суставного отростка нижней челюсти и проникает в ложе околоушной железы, через которую проходит кверху в </a:t>
            </a:r>
            <a:r>
              <a:rPr lang="ru-RU" sz="3000" dirty="0" smtClean="0"/>
              <a:t>височную</a:t>
            </a:r>
            <a:endParaRPr lang="ru-RU" sz="3000" dirty="0"/>
          </a:p>
          <a:p>
            <a:endParaRPr lang="ru-RU" dirty="0"/>
          </a:p>
        </p:txBody>
      </p:sp>
      <p:pic>
        <p:nvPicPr>
          <p:cNvPr id="5" name="Содержимое 4" descr="242.jpg"/>
          <p:cNvPicPr>
            <a:picLocks noGrp="1" noChangeAspect="1"/>
          </p:cNvPicPr>
          <p:nvPr>
            <p:ph sz="half" idx="2"/>
          </p:nvPr>
        </p:nvPicPr>
        <p:blipFill>
          <a:blip r:embed="rId2" cstate="print"/>
          <a:stretch>
            <a:fillRect/>
          </a:stretch>
        </p:blipFill>
        <p:spPr>
          <a:xfrm>
            <a:off x="4656138" y="2300117"/>
            <a:ext cx="4038600" cy="346585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normAutofit fontScale="70000" lnSpcReduction="20000"/>
          </a:bodyPr>
          <a:lstStyle/>
          <a:p>
            <a:r>
              <a:rPr lang="ru-RU" dirty="0"/>
              <a:t>В клетчатке проходят лицевая артерия и вена, проецирующиеся в направлении от середины нижнего края челюсти к внутреннему углу глаза. Лицевая артерия в клетчатке </a:t>
            </a:r>
            <a:r>
              <a:rPr lang="ru-RU" dirty="0" err="1"/>
              <a:t>анастомозирует</a:t>
            </a:r>
            <a:r>
              <a:rPr lang="ru-RU" dirty="0"/>
              <a:t> с другими артериями лица — </a:t>
            </a:r>
            <a:r>
              <a:rPr lang="ru-RU" dirty="0" err="1"/>
              <a:t>a</a:t>
            </a:r>
            <a:r>
              <a:rPr lang="ru-RU" dirty="0"/>
              <a:t>. </a:t>
            </a:r>
            <a:r>
              <a:rPr lang="ru-RU" dirty="0" err="1"/>
              <a:t>buccalis</a:t>
            </a:r>
            <a:r>
              <a:rPr lang="ru-RU" dirty="0"/>
              <a:t>, </a:t>
            </a:r>
            <a:r>
              <a:rPr lang="ru-RU" dirty="0" err="1"/>
              <a:t>a</a:t>
            </a:r>
            <a:r>
              <a:rPr lang="ru-RU" dirty="0"/>
              <a:t>. </a:t>
            </a:r>
            <a:r>
              <a:rPr lang="ru-RU" dirty="0" err="1"/>
              <a:t>infraorbitalis</a:t>
            </a:r>
            <a:r>
              <a:rPr lang="ru-RU" dirty="0"/>
              <a:t> (из </a:t>
            </a:r>
            <a:r>
              <a:rPr lang="ru-RU" dirty="0" err="1"/>
              <a:t>a</a:t>
            </a:r>
            <a:r>
              <a:rPr lang="ru-RU" dirty="0"/>
              <a:t>. </a:t>
            </a:r>
            <a:r>
              <a:rPr lang="ru-RU" dirty="0" err="1"/>
              <a:t>maxillaris</a:t>
            </a:r>
            <a:r>
              <a:rPr lang="ru-RU" dirty="0"/>
              <a:t>), </a:t>
            </a:r>
            <a:r>
              <a:rPr lang="ru-RU" dirty="0" err="1"/>
              <a:t>a</a:t>
            </a:r>
            <a:r>
              <a:rPr lang="ru-RU" dirty="0"/>
              <a:t>. </a:t>
            </a:r>
            <a:r>
              <a:rPr lang="ru-RU" dirty="0" err="1"/>
              <a:t>transversa</a:t>
            </a:r>
            <a:r>
              <a:rPr lang="ru-RU" dirty="0"/>
              <a:t> </a:t>
            </a:r>
            <a:r>
              <a:rPr lang="ru-RU" dirty="0" err="1"/>
              <a:t>faciei</a:t>
            </a:r>
            <a:r>
              <a:rPr lang="ru-RU" dirty="0"/>
              <a:t> (из </a:t>
            </a:r>
            <a:r>
              <a:rPr lang="ru-RU" dirty="0" err="1"/>
              <a:t>a</a:t>
            </a:r>
            <a:r>
              <a:rPr lang="ru-RU" dirty="0"/>
              <a:t>. </a:t>
            </a:r>
            <a:r>
              <a:rPr lang="ru-RU" dirty="0" err="1"/>
              <a:t>temporalis</a:t>
            </a:r>
            <a:r>
              <a:rPr lang="ru-RU" dirty="0"/>
              <a:t>) На уровне середины переднего края жевательной мышцы находится крупная вена — </a:t>
            </a:r>
            <a:r>
              <a:rPr lang="ru-RU" dirty="0" err="1"/>
              <a:t>v</a:t>
            </a:r>
            <a:r>
              <a:rPr lang="ru-RU" dirty="0"/>
              <a:t>. </a:t>
            </a:r>
            <a:r>
              <a:rPr lang="ru-RU" dirty="0" err="1"/>
              <a:t>anastomotica</a:t>
            </a:r>
            <a:r>
              <a:rPr lang="ru-RU" dirty="0"/>
              <a:t>, соединяющая лицевую вену с крыловидным венозным сплетением.</a:t>
            </a:r>
          </a:p>
        </p:txBody>
      </p:sp>
      <p:pic>
        <p:nvPicPr>
          <p:cNvPr id="5" name="Содержимое 4" descr="abscess_47.JPG"/>
          <p:cNvPicPr>
            <a:picLocks noGrp="1" noChangeAspect="1"/>
          </p:cNvPicPr>
          <p:nvPr>
            <p:ph sz="half" idx="2"/>
          </p:nvPr>
        </p:nvPicPr>
        <p:blipFill>
          <a:blip r:embed="rId2" cstate="print"/>
          <a:stretch>
            <a:fillRect/>
          </a:stretch>
        </p:blipFill>
        <p:spPr>
          <a:xfrm>
            <a:off x="4932040" y="1628800"/>
            <a:ext cx="3744416" cy="3816423"/>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93</TotalTime>
  <Words>1437</Words>
  <Application>Microsoft Office PowerPoint</Application>
  <PresentationFormat>Экран (4:3)</PresentationFormat>
  <Paragraphs>43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Метро</vt:lpstr>
      <vt:lpstr>Слайд 1</vt:lpstr>
      <vt:lpstr>Топография глубокой области лица</vt:lpstr>
      <vt:lpstr>Глубокий отдел околоушно-жевательной области</vt:lpstr>
      <vt:lpstr>Височно-крыловидное пространство. Топография височно-крыловидного пространства. Венозное крыловидное сплетение. Крыловидное сплетение</vt:lpstr>
      <vt:lpstr>Верхнечелюстная артерия</vt:lpstr>
      <vt:lpstr>Межкрыловидное пространство</vt:lpstr>
      <vt:lpstr>Нижнечелюстной нерв</vt:lpstr>
      <vt:lpstr>Топография нерв лица. Иннервация лица. Щечный нерв. Нижний альвеолярный нерв. Язычный нерв. Ушно-височный нерв.</vt:lpstr>
      <vt:lpstr>Слайд 9</vt:lpstr>
      <vt:lpstr>Топография поверхностных образований боковой области лица</vt:lpstr>
      <vt:lpstr>Слайд 11</vt:lpstr>
      <vt:lpstr>Подподбородочный треугольник, trigonum submentale.</vt:lpstr>
      <vt:lpstr>Подчелюстной треугольник, trigonum submandibulare</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Юлия Сергеевна</dc:creator>
  <cp:lastModifiedBy>plastik</cp:lastModifiedBy>
  <cp:revision>11</cp:revision>
  <dcterms:created xsi:type="dcterms:W3CDTF">2013-12-25T14:07:50Z</dcterms:created>
  <dcterms:modified xsi:type="dcterms:W3CDTF">2019-03-09T05:35:17Z</dcterms:modified>
</cp:coreProperties>
</file>