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6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57" r:id="rId12"/>
    <p:sldId id="267" r:id="rId13"/>
    <p:sldId id="265" r:id="rId14"/>
    <p:sldId id="268" r:id="rId15"/>
    <p:sldId id="269" r:id="rId16"/>
    <p:sldId id="270" r:id="rId17"/>
    <p:sldId id="271" r:id="rId18"/>
    <p:sldId id="272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8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A3~1\AppData\Local\Temp\Rar$DRa4236.6837\Foto_v_PDF_2021-02-08_18-46-17\Foto_v_PDF_2021-02-08_18-46-17_page-0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231" y="0"/>
            <a:ext cx="484553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70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805264"/>
            <a:ext cx="8229600" cy="792088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/>
              <a:t>Раздвоение линии переломов на боковых поверхностях ребер при ударах.</a:t>
            </a:r>
            <a:endParaRPr lang="ru-RU" dirty="0"/>
          </a:p>
        </p:txBody>
      </p:sp>
      <p:pic>
        <p:nvPicPr>
          <p:cNvPr id="3074" name="Picture 2" descr="C:\Users\Сасанчес\Desktop\смэ ответы\1643403d303b 211c2d 161 1962-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4785"/>
            <a:ext cx="8707883" cy="546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901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 механизму травмы </a:t>
            </a:r>
            <a:r>
              <a:rPr lang="ru-RU" b="1" dirty="0"/>
              <a:t>переломы</a:t>
            </a:r>
            <a:r>
              <a:rPr lang="ru-RU" dirty="0"/>
              <a:t> </a:t>
            </a:r>
            <a:r>
              <a:rPr lang="ru-RU" b="1" dirty="0"/>
              <a:t>ребер</a:t>
            </a:r>
            <a:r>
              <a:rPr lang="ru-RU" dirty="0"/>
              <a:t> делят на: </a:t>
            </a:r>
            <a:r>
              <a:rPr lang="ru-RU" dirty="0" smtClean="0"/>
              <a:t>прямые </a:t>
            </a:r>
            <a:r>
              <a:rPr lang="ru-RU" dirty="0"/>
              <a:t>— </a:t>
            </a:r>
            <a:r>
              <a:rPr lang="ru-RU" b="1" dirty="0"/>
              <a:t>ребро</a:t>
            </a:r>
            <a:r>
              <a:rPr lang="ru-RU" dirty="0"/>
              <a:t> ломается там, где непосредственно приложена </a:t>
            </a:r>
            <a:r>
              <a:rPr lang="ru-RU" dirty="0" err="1"/>
              <a:t>травматизирующая</a:t>
            </a:r>
            <a:r>
              <a:rPr lang="ru-RU" dirty="0"/>
              <a:t> сила, повреждающая также и мягкие ткани грудной клетки. </a:t>
            </a:r>
            <a:r>
              <a:rPr lang="ru-RU" dirty="0" smtClean="0"/>
              <a:t> </a:t>
            </a:r>
            <a:r>
              <a:rPr lang="ru-RU" b="1" dirty="0"/>
              <a:t>непрямые</a:t>
            </a:r>
            <a:r>
              <a:rPr lang="ru-RU" dirty="0"/>
              <a:t> — при вдавливании переломанного </a:t>
            </a:r>
            <a:r>
              <a:rPr lang="ru-RU" b="1" dirty="0"/>
              <a:t>ребра</a:t>
            </a:r>
            <a:r>
              <a:rPr lang="ru-RU" dirty="0"/>
              <a:t> внутрь происходит угловое смещение отломков.</a:t>
            </a:r>
          </a:p>
        </p:txBody>
      </p:sp>
    </p:spTree>
    <p:extLst>
      <p:ext uri="{BB962C8B-B14F-4D97-AF65-F5344CB8AC3E}">
        <p14:creationId xmlns:p14="http://schemas.microsoft.com/office/powerpoint/2010/main" val="751663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i="1" dirty="0"/>
              <a:t>ПРИЗНАКИ  ПРЯМЫХ  И  НЕПРЯМЫХ  ПЕРЕЛОМОВ </a:t>
            </a:r>
            <a:br>
              <a:rPr lang="ru-RU" sz="2200" i="1" dirty="0"/>
            </a:br>
            <a:r>
              <a:rPr lang="ru-RU" sz="2200" i="1" dirty="0"/>
              <a:t>РЕБЕР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У </a:t>
            </a:r>
            <a:r>
              <a:rPr lang="ru-RU" dirty="0"/>
              <a:t>прямых</a:t>
            </a:r>
          </a:p>
          <a:p>
            <a:r>
              <a:rPr lang="ru-RU" dirty="0"/>
              <a:t>Перелом чаще косой по отношению к </a:t>
            </a:r>
            <a:r>
              <a:rPr lang="ru-RU" dirty="0" err="1"/>
              <a:t>длиннику</a:t>
            </a:r>
            <a:r>
              <a:rPr lang="ru-RU" dirty="0"/>
              <a:t> ребра.</a:t>
            </a:r>
          </a:p>
          <a:p>
            <a:r>
              <a:rPr lang="ru-RU" dirty="0"/>
              <a:t>Место перелома зияет больше со стороны внутренней</a:t>
            </a:r>
            <a:br>
              <a:rPr lang="ru-RU" dirty="0"/>
            </a:br>
            <a:r>
              <a:rPr lang="ru-RU" dirty="0"/>
              <a:t>костной пластинки.</a:t>
            </a:r>
          </a:p>
          <a:p>
            <a:r>
              <a:rPr lang="ru-RU" dirty="0"/>
              <a:t>Концы отломков ребер направлены чаще внутрь.</a:t>
            </a:r>
          </a:p>
          <a:p>
            <a:pPr marL="0" indent="0">
              <a:buNone/>
            </a:pPr>
            <a:r>
              <a:rPr lang="ru-RU" dirty="0"/>
              <a:t>У непрямых</a:t>
            </a:r>
          </a:p>
          <a:p>
            <a:r>
              <a:rPr lang="ru-RU" dirty="0"/>
              <a:t>Перелом чаще поперечный по отношению к </a:t>
            </a:r>
            <a:r>
              <a:rPr lang="ru-RU" dirty="0" err="1"/>
              <a:t>длиннику</a:t>
            </a:r>
            <a:r>
              <a:rPr lang="ru-RU" dirty="0"/>
              <a:t> ребра.</a:t>
            </a:r>
          </a:p>
          <a:p>
            <a:r>
              <a:rPr lang="ru-RU" dirty="0"/>
              <a:t>Место перелома зияет больше со стороны наружной</a:t>
            </a:r>
            <a:br>
              <a:rPr lang="ru-RU" dirty="0"/>
            </a:br>
            <a:r>
              <a:rPr lang="ru-RU" dirty="0"/>
              <a:t>костной пластинки</a:t>
            </a:r>
          </a:p>
          <a:p>
            <a:r>
              <a:rPr lang="ru-RU" dirty="0"/>
              <a:t>Концы отломков ребер направлены чаще кнаружи.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3153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ru-RU" sz="3200" i="1" dirty="0"/>
              <a:t>ПРИЗНАКИ СЖАТИЯ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1. Поверхность излома отвесная,  плотно не</a:t>
            </a:r>
            <a:br>
              <a:rPr lang="ru-RU" dirty="0"/>
            </a:br>
            <a:r>
              <a:rPr lang="ru-RU" dirty="0"/>
              <a:t>сопоставляется  с  поверхностью излома противоположного отломка (признак</a:t>
            </a:r>
            <a:br>
              <a:rPr lang="ru-RU" dirty="0"/>
            </a:br>
            <a:r>
              <a:rPr lang="ru-RU" dirty="0"/>
              <a:t>«замка» отсутствует).</a:t>
            </a:r>
          </a:p>
          <a:p>
            <a:r>
              <a:rPr lang="ru-RU" dirty="0"/>
              <a:t>2. Линия перелома неровная, по краю излома наблюдаются</a:t>
            </a:r>
            <a:br>
              <a:rPr lang="ru-RU" dirty="0"/>
            </a:br>
            <a:r>
              <a:rPr lang="ru-RU" dirty="0"/>
              <a:t>элементы </a:t>
            </a:r>
            <a:r>
              <a:rPr lang="ru-RU" dirty="0" err="1"/>
              <a:t>выкрашивания</a:t>
            </a:r>
            <a:r>
              <a:rPr lang="ru-RU" dirty="0"/>
              <a:t>, скола, </a:t>
            </a:r>
            <a:r>
              <a:rPr lang="ru-RU" dirty="0" err="1"/>
              <a:t>отщипа</a:t>
            </a:r>
            <a:r>
              <a:rPr lang="ru-RU" dirty="0"/>
              <a:t> и смятия компактного вещества.</a:t>
            </a:r>
          </a:p>
          <a:p>
            <a:r>
              <a:rPr lang="ru-RU" dirty="0"/>
              <a:t>3. Край перелома зубчатый, зубцы острые, крупные.</a:t>
            </a:r>
          </a:p>
          <a:p>
            <a:r>
              <a:rPr lang="ru-RU" dirty="0"/>
              <a:t>4. От вершин зубцов отходят продольные трещины по оси</a:t>
            </a:r>
            <a:br>
              <a:rPr lang="ru-RU" dirty="0"/>
            </a:br>
            <a:r>
              <a:rPr lang="ru-RU" dirty="0"/>
              <a:t>ребра. Края перелома могут расщепляться этими трещинами.</a:t>
            </a:r>
          </a:p>
          <a:p>
            <a:r>
              <a:rPr lang="ru-RU" dirty="0"/>
              <a:t>5. Признак «черепицы» — истончение одного из краев</a:t>
            </a:r>
            <a:br>
              <a:rPr lang="ru-RU" dirty="0"/>
            </a:br>
            <a:r>
              <a:rPr lang="ru-RU" dirty="0"/>
              <a:t>перелома и наложение его  на скос губчатого и компактного вещества</a:t>
            </a:r>
            <a:br>
              <a:rPr lang="ru-RU" dirty="0"/>
            </a:br>
            <a:r>
              <a:rPr lang="ru-RU" dirty="0"/>
              <a:t>противоположного конца. Место приложения травмирующей силы — со стороны тонкой</a:t>
            </a:r>
            <a:br>
              <a:rPr lang="ru-RU" dirty="0"/>
            </a:br>
            <a:r>
              <a:rPr lang="ru-RU" dirty="0"/>
              <a:t>пластинки компактного вещества</a:t>
            </a:r>
          </a:p>
          <a:p>
            <a:r>
              <a:rPr lang="ru-RU" dirty="0"/>
              <a:t>6. </a:t>
            </a:r>
            <a:r>
              <a:rPr lang="ru-RU" dirty="0" err="1"/>
              <a:t>Прогибание</a:t>
            </a:r>
            <a:r>
              <a:rPr lang="ru-RU" dirty="0"/>
              <a:t> краев перелома в губчатое</a:t>
            </a:r>
            <a:br>
              <a:rPr lang="ru-RU" dirty="0"/>
            </a:br>
            <a:r>
              <a:rPr lang="ru-RU" dirty="0"/>
              <a:t>вещество с формированием желобовидного углубления (при неполном переломе),</a:t>
            </a:r>
            <a:br>
              <a:rPr lang="ru-RU" dirty="0"/>
            </a:br>
            <a:r>
              <a:rPr lang="ru-RU" dirty="0"/>
              <a:t>которое более характерно для сдавления, а не удара.</a:t>
            </a:r>
          </a:p>
          <a:p>
            <a:r>
              <a:rPr lang="ru-RU" dirty="0"/>
              <a:t>7. Отгибание краев перелома кнаружи с образованием</a:t>
            </a:r>
            <a:br>
              <a:rPr lang="ru-RU" dirty="0"/>
            </a:br>
            <a:r>
              <a:rPr lang="ru-RU" dirty="0" err="1"/>
              <a:t>валикообразного</a:t>
            </a:r>
            <a:r>
              <a:rPr lang="ru-RU" dirty="0"/>
              <a:t>  вспучивания.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9676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ПРИЗНАКИ РАСТЯЖЕНИЯ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1. Просвет перелома зияет.</a:t>
            </a:r>
          </a:p>
          <a:p>
            <a:r>
              <a:rPr lang="ru-RU" dirty="0"/>
              <a:t>2. Поверхность  излома отвесная,  плотно</a:t>
            </a:r>
            <a:br>
              <a:rPr lang="ru-RU" dirty="0"/>
            </a:br>
            <a:r>
              <a:rPr lang="ru-RU" dirty="0"/>
              <a:t>сопоставляется с поверхностью излома противоположного отломка (сцепление по</a:t>
            </a:r>
            <a:br>
              <a:rPr lang="ru-RU" dirty="0"/>
            </a:br>
            <a:r>
              <a:rPr lang="ru-RU" dirty="0"/>
              <a:t>признаку «замка»).</a:t>
            </a:r>
          </a:p>
          <a:p>
            <a:r>
              <a:rPr lang="ru-RU" dirty="0"/>
              <a:t>3. Линия  перелома  вертикальная,  края без </a:t>
            </a:r>
            <a:r>
              <a:rPr lang="ru-RU" dirty="0" err="1"/>
              <a:t>выкрашивания</a:t>
            </a:r>
            <a:r>
              <a:rPr lang="ru-RU" dirty="0"/>
              <a:t>, </a:t>
            </a:r>
            <a:br>
              <a:rPr lang="ru-RU" dirty="0"/>
            </a:br>
            <a:r>
              <a:rPr lang="ru-RU" dirty="0"/>
              <a:t>иногда мелкозубчатые, зубцы более тупые, чем при сжатии.</a:t>
            </a:r>
          </a:p>
          <a:p>
            <a:r>
              <a:rPr lang="ru-RU" dirty="0"/>
              <a:t>4. Отхождение от одного из концов перелома под углом к</a:t>
            </a:r>
            <a:br>
              <a:rPr lang="ru-RU" dirty="0"/>
            </a:br>
            <a:r>
              <a:rPr lang="ru-RU" dirty="0"/>
              <a:t>краю ребра трещины (Y-образный перелом) или отхождение от обоих концов </a:t>
            </a:r>
            <a:br>
              <a:rPr lang="ru-RU" dirty="0"/>
            </a:br>
            <a:r>
              <a:rPr lang="ru-RU" dirty="0"/>
              <a:t>перелома трещин (Х-образный перелом).</a:t>
            </a:r>
          </a:p>
          <a:p>
            <a:r>
              <a:rPr lang="ru-RU" dirty="0"/>
              <a:t>5. От линии перелома отходят ветвящиеся трещины,</a:t>
            </a:r>
            <a:br>
              <a:rPr lang="ru-RU" dirty="0"/>
            </a:br>
            <a:r>
              <a:rPr lang="ru-RU" dirty="0"/>
              <a:t>напоминающие фигуру молнии.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0570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 первую очередь образуются переломы от растяжения,  а</a:t>
            </a:r>
            <a:br>
              <a:rPr lang="ru-RU" dirty="0"/>
            </a:br>
            <a:r>
              <a:rPr lang="ru-RU" dirty="0"/>
              <a:t>затем — от сжатия.</a:t>
            </a:r>
          </a:p>
          <a:p>
            <a:r>
              <a:rPr lang="ru-RU" dirty="0"/>
              <a:t>У прямых (разгибательных) переломов ребер признаки</a:t>
            </a:r>
            <a:br>
              <a:rPr lang="ru-RU" dirty="0"/>
            </a:br>
            <a:r>
              <a:rPr lang="ru-RU" dirty="0"/>
              <a:t>растяжения выявляются на внутренней костной пластинке,  а признаки сжатия — на</a:t>
            </a:r>
            <a:br>
              <a:rPr lang="ru-RU" dirty="0"/>
            </a:br>
            <a:r>
              <a:rPr lang="ru-RU" dirty="0"/>
              <a:t>наружной пластинке. У непрямых (</a:t>
            </a:r>
            <a:r>
              <a:rPr lang="ru-RU" dirty="0" err="1"/>
              <a:t>сгибательных</a:t>
            </a:r>
            <a:r>
              <a:rPr lang="ru-RU" dirty="0"/>
              <a:t>) переломов наблюдается обратная</a:t>
            </a:r>
            <a:br>
              <a:rPr lang="ru-RU" dirty="0"/>
            </a:br>
            <a:r>
              <a:rPr lang="ru-RU" dirty="0"/>
              <a:t>картина: признаки растяжения — на наружной костной пластинке, а признаки сжатия</a:t>
            </a:r>
            <a:br>
              <a:rPr lang="ru-RU" dirty="0"/>
            </a:br>
            <a:r>
              <a:rPr lang="ru-RU" dirty="0"/>
              <a:t>— на внутренней.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1406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400" i="1" dirty="0"/>
              <a:t>УСТАНОВЛЕНИЕ ПОСЛЕДОВАТЕЛЬНОСТИ ПЕРЕЛОМОВ РЕБЕР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26469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При повторном травматическом воздействии на близкую к</a:t>
            </a:r>
            <a:br>
              <a:rPr lang="ru-RU" dirty="0"/>
            </a:br>
            <a:r>
              <a:rPr lang="ru-RU" dirty="0"/>
              <a:t>повреждению область в месте первого прямого перелома за счет вторичной </a:t>
            </a:r>
            <a:r>
              <a:rPr lang="ru-RU" dirty="0" smtClean="0"/>
              <a:t>деформации </a:t>
            </a:r>
            <a:r>
              <a:rPr lang="ru-RU" dirty="0"/>
              <a:t>(от второго удара или сжатия) со стороны линии перелома </a:t>
            </a:r>
            <a:r>
              <a:rPr lang="ru-RU" dirty="0" smtClean="0"/>
              <a:t>от растяжения </a:t>
            </a:r>
            <a:r>
              <a:rPr lang="ru-RU" dirty="0"/>
              <a:t>(на внутренней пластинке) может наблюдаться расщепление </a:t>
            </a:r>
            <a:r>
              <a:rPr lang="ru-RU" dirty="0" smtClean="0"/>
              <a:t>(</a:t>
            </a:r>
            <a:r>
              <a:rPr lang="ru-RU" dirty="0"/>
              <a:t>отщепление) края перелома, вследствие того, что после нанесения второго </a:t>
            </a:r>
            <a:r>
              <a:rPr lang="ru-RU" dirty="0" smtClean="0"/>
              <a:t>удара концы </a:t>
            </a:r>
            <a:r>
              <a:rPr lang="ru-RU" dirty="0"/>
              <a:t>отломков могут вернуться в первоначальное положение или даже </a:t>
            </a:r>
            <a:r>
              <a:rPr lang="ru-RU" dirty="0" smtClean="0"/>
              <a:t>вывернуться кнаружи</a:t>
            </a:r>
            <a:r>
              <a:rPr lang="ru-RU" dirty="0"/>
              <a:t>. На внутренней пластинке при этом дополнительно возникают </a:t>
            </a:r>
            <a:r>
              <a:rPr lang="ru-RU" dirty="0" smtClean="0"/>
              <a:t>признаки непрямого </a:t>
            </a:r>
            <a:r>
              <a:rPr lang="ru-RU" dirty="0"/>
              <a:t>перелома от сжатия. Таким образом, если у одного и того же перелома</a:t>
            </a:r>
            <a:br>
              <a:rPr lang="ru-RU" dirty="0"/>
            </a:br>
            <a:r>
              <a:rPr lang="ru-RU" dirty="0"/>
              <a:t>со стороны как внутренней, так и наружной пластинок имеются признаки сжатия, </a:t>
            </a:r>
            <a:r>
              <a:rPr lang="ru-RU" dirty="0" smtClean="0"/>
              <a:t>а близко </a:t>
            </a:r>
            <a:r>
              <a:rPr lang="ru-RU" dirty="0"/>
              <a:t>от него расположен еще один перелом ребра (или признаки удара </a:t>
            </a:r>
            <a:r>
              <a:rPr lang="ru-RU" dirty="0" smtClean="0"/>
              <a:t>или сдавления</a:t>
            </a:r>
            <a:r>
              <a:rPr lang="ru-RU" dirty="0"/>
              <a:t>), то вышеописанный перелом возник первым</a:t>
            </a:r>
            <a:r>
              <a:rPr lang="ru-RU" dirty="0" smtClean="0"/>
              <a:t>.</a:t>
            </a:r>
          </a:p>
          <a:p>
            <a:r>
              <a:rPr lang="ru-RU" dirty="0"/>
              <a:t>У первого  перелома  ребра  при </a:t>
            </a:r>
            <a:r>
              <a:rPr lang="ru-RU" dirty="0" smtClean="0"/>
              <a:t>повторной </a:t>
            </a:r>
            <a:r>
              <a:rPr lang="ru-RU" dirty="0" err="1" smtClean="0"/>
              <a:t>травматизации</a:t>
            </a:r>
            <a:r>
              <a:rPr lang="ru-RU" dirty="0" smtClean="0"/>
              <a:t> </a:t>
            </a:r>
            <a:r>
              <a:rPr lang="ru-RU" dirty="0"/>
              <a:t>в области концов отломков будет наблюдаться </a:t>
            </a:r>
            <a:r>
              <a:rPr lang="ru-RU" dirty="0" err="1"/>
              <a:t>выкрашивание</a:t>
            </a:r>
            <a:r>
              <a:rPr lang="ru-RU" dirty="0"/>
              <a:t> с </a:t>
            </a:r>
            <a:br>
              <a:rPr lang="ru-RU" dirty="0"/>
            </a:br>
            <a:r>
              <a:rPr lang="ru-RU" dirty="0"/>
              <a:t>образованием  мелких отломков, а также смятие не только </a:t>
            </a:r>
            <a:r>
              <a:rPr lang="ru-RU" dirty="0" err="1"/>
              <a:t>компатного</a:t>
            </a:r>
            <a:r>
              <a:rPr lang="ru-RU" dirty="0"/>
              <a:t> слоя, но </a:t>
            </a:r>
            <a:r>
              <a:rPr lang="ru-RU" dirty="0" smtClean="0"/>
              <a:t>и губчатого </a:t>
            </a:r>
            <a:r>
              <a:rPr lang="ru-RU" dirty="0"/>
              <a:t>вещества.</a:t>
            </a:r>
          </a:p>
        </p:txBody>
      </p:sp>
    </p:spTree>
    <p:extLst>
      <p:ext uri="{BB962C8B-B14F-4D97-AF65-F5344CB8AC3E}">
        <p14:creationId xmlns:p14="http://schemas.microsoft.com/office/powerpoint/2010/main" val="2600500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sz="2800" i="1" dirty="0"/>
              <a:t>АТИПИЧНЫЕ ПЕРЕЛОМЫ РЕБЕР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У молодых людей в </a:t>
            </a:r>
            <a:r>
              <a:rPr lang="ru-RU" dirty="0" err="1"/>
              <a:t>передне</a:t>
            </a:r>
            <a:r>
              <a:rPr lang="ru-RU" dirty="0"/>
              <a:t>-боковых отделах ребер, где</a:t>
            </a:r>
            <a:br>
              <a:rPr lang="ru-RU" dirty="0"/>
            </a:br>
            <a:r>
              <a:rPr lang="ru-RU" dirty="0"/>
              <a:t>содержится большое количество губчатого вещества, может формироваться </a:t>
            </a:r>
            <a:r>
              <a:rPr lang="ru-RU" dirty="0" smtClean="0"/>
              <a:t>неполный перелом</a:t>
            </a:r>
            <a:r>
              <a:rPr lang="ru-RU" dirty="0"/>
              <a:t>, образующийся только со стороны той пластинки, которая </a:t>
            </a:r>
            <a:r>
              <a:rPr lang="ru-RU" dirty="0" smtClean="0"/>
              <a:t>испытывает сжатие</a:t>
            </a:r>
            <a:r>
              <a:rPr lang="ru-RU" dirty="0"/>
              <a:t>.</a:t>
            </a:r>
          </a:p>
          <a:p>
            <a:r>
              <a:rPr lang="ru-RU" dirty="0"/>
              <a:t>В задних отделах ребер могут </a:t>
            </a:r>
            <a:r>
              <a:rPr lang="ru-RU" dirty="0" smtClean="0"/>
              <a:t>формироваться спиралевидные</a:t>
            </a:r>
            <a:r>
              <a:rPr lang="ru-RU" dirty="0"/>
              <a:t>  переломы, которые всегда являются непрямыми. </a:t>
            </a:r>
            <a:r>
              <a:rPr lang="ru-RU" dirty="0" smtClean="0"/>
              <a:t>Они характеризуются</a:t>
            </a:r>
            <a:r>
              <a:rPr lang="ru-RU" dirty="0"/>
              <a:t>, как минимум, двумя линиями перелома, одна из </a:t>
            </a:r>
            <a:r>
              <a:rPr lang="ru-RU" dirty="0" smtClean="0"/>
              <a:t>которых напоминает </a:t>
            </a:r>
            <a:r>
              <a:rPr lang="ru-RU" dirty="0"/>
              <a:t>спираль (за счет растяжения) и имеет ровные края. Вторая </a:t>
            </a:r>
            <a:r>
              <a:rPr lang="ru-RU" dirty="0" smtClean="0"/>
              <a:t>линия соединяет </a:t>
            </a:r>
            <a:r>
              <a:rPr lang="ru-RU" dirty="0"/>
              <a:t>витки спирали по плоскости, идет в косом направлении  и содержит </a:t>
            </a:r>
            <a:r>
              <a:rPr lang="ru-RU" dirty="0" smtClean="0"/>
              <a:t>признаки сжатия</a:t>
            </a:r>
            <a:r>
              <a:rPr lang="ru-RU" dirty="0"/>
              <a:t>. Между этими линиями могут проходить дополнительные трещины </a:t>
            </a:r>
            <a:r>
              <a:rPr lang="ru-RU" dirty="0" smtClean="0"/>
              <a:t>с образованием </a:t>
            </a:r>
            <a:r>
              <a:rPr lang="ru-RU" dirty="0"/>
              <a:t>отломка, напоминающего бампер-перелом. Спиралевидные </a:t>
            </a:r>
            <a:r>
              <a:rPr lang="ru-RU" dirty="0" smtClean="0"/>
              <a:t> переломы образуются </a:t>
            </a:r>
            <a:r>
              <a:rPr lang="ru-RU" dirty="0"/>
              <a:t>вследствие наличия фиксации головки ребра в области сустава в </a:t>
            </a:r>
            <a:r>
              <a:rPr lang="ru-RU" dirty="0" smtClean="0"/>
              <a:t>момент сдавления</a:t>
            </a:r>
            <a:r>
              <a:rPr lang="ru-RU" dirty="0"/>
              <a:t>, переезда, с последующим кручением ребра по его оси.</a:t>
            </a:r>
          </a:p>
          <a:p>
            <a:r>
              <a:rPr lang="ru-RU" dirty="0"/>
              <a:t>При приложении травмирующей силы в области последних</a:t>
            </a:r>
            <a:br>
              <a:rPr lang="ru-RU" dirty="0"/>
            </a:br>
            <a:r>
              <a:rPr lang="ru-RU" dirty="0"/>
              <a:t>ребер  могут формироваться переломы, преимущественно по непрямому </a:t>
            </a:r>
            <a:r>
              <a:rPr lang="ru-RU" dirty="0" smtClean="0"/>
              <a:t>механизму, вследствие </a:t>
            </a:r>
            <a:r>
              <a:rPr lang="ru-RU" dirty="0"/>
              <a:t>особенностей их фиксации.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59962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ОСОБЕННОСТИ ПЕРЕЛОМОВ РЕБЕР В ДЕТСКОМ ВОЗРАСТЕ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Вследствие эластичности, упругости, легкой</a:t>
            </a:r>
            <a:br>
              <a:rPr lang="ru-RU" dirty="0"/>
            </a:br>
            <a:r>
              <a:rPr lang="ru-RU" dirty="0" err="1"/>
              <a:t>смещаемости</a:t>
            </a:r>
            <a:r>
              <a:rPr lang="ru-RU" dirty="0"/>
              <a:t>, наличия толстой надкостницы у детей могут наблюдаться</a:t>
            </a:r>
            <a:br>
              <a:rPr lang="ru-RU" dirty="0"/>
            </a:br>
            <a:r>
              <a:rPr lang="ru-RU" dirty="0" err="1"/>
              <a:t>поднадкостничные</a:t>
            </a:r>
            <a:r>
              <a:rPr lang="ru-RU" dirty="0"/>
              <a:t> переломы, при подозрении на наличие которых, надкостницу </a:t>
            </a:r>
            <a:br>
              <a:rPr lang="ru-RU" dirty="0"/>
            </a:br>
            <a:r>
              <a:rPr lang="ru-RU" dirty="0"/>
              <a:t>следует удалить. Надкостница может иметь повреждение в виде футляра.</a:t>
            </a:r>
          </a:p>
        </p:txBody>
      </p:sp>
    </p:spTree>
    <p:extLst>
      <p:ext uri="{BB962C8B-B14F-4D97-AF65-F5344CB8AC3E}">
        <p14:creationId xmlns:p14="http://schemas.microsoft.com/office/powerpoint/2010/main" val="2516402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Судебная медицина ред. И.Ю. </a:t>
            </a:r>
            <a:r>
              <a:rPr lang="ru-RU" dirty="0" err="1"/>
              <a:t>Приголкин</a:t>
            </a:r>
            <a:r>
              <a:rPr lang="ru-RU" dirty="0"/>
              <a:t>  ГЭОТАР-Медиа 2014г</a:t>
            </a:r>
          </a:p>
          <a:p>
            <a:r>
              <a:rPr lang="ru-RU" dirty="0" smtClean="0"/>
              <a:t>Судебно- </a:t>
            </a:r>
            <a:r>
              <a:rPr lang="ru-RU" dirty="0"/>
              <a:t>Медицинская Экспертиза (Избранные вопросы) Практическое пособие/ Автор-составитель: П.П. Грицаенко. –Екатеринбург 2004.</a:t>
            </a:r>
          </a:p>
          <a:p>
            <a:r>
              <a:rPr lang="ru-RU" dirty="0"/>
              <a:t>Томилин В.В. Судебная-медицина. – М., 2004  </a:t>
            </a:r>
          </a:p>
          <a:p>
            <a:r>
              <a:rPr lang="ru-RU" dirty="0"/>
              <a:t>Попов В.Л. Судебная-медицина. –М.: </a:t>
            </a:r>
            <a:r>
              <a:rPr lang="ru-RU" dirty="0" err="1"/>
              <a:t>Юристъ</a:t>
            </a:r>
            <a:r>
              <a:rPr lang="ru-RU" dirty="0"/>
              <a:t>, 2006.</a:t>
            </a:r>
          </a:p>
          <a:p>
            <a:r>
              <a:rPr lang="ru-RU" dirty="0" err="1"/>
              <a:t>Витер</a:t>
            </a:r>
            <a:r>
              <a:rPr lang="ru-RU" dirty="0"/>
              <a:t> В.И. Судебная медицина в лекциях, 2007 </a:t>
            </a:r>
          </a:p>
          <a:p>
            <a:r>
              <a:rPr lang="ru-RU" dirty="0"/>
              <a:t>Прозоровский В.И. Судебная медицина ,</a:t>
            </a:r>
            <a:r>
              <a:rPr lang="ru-RU" dirty="0" smtClean="0"/>
              <a:t>1986</a:t>
            </a:r>
          </a:p>
          <a:p>
            <a:r>
              <a:rPr lang="ru-RU" dirty="0" err="1" smtClean="0"/>
              <a:t>Клевно</a:t>
            </a:r>
            <a:r>
              <a:rPr lang="ru-RU" dirty="0" smtClean="0"/>
              <a:t> В.А. </a:t>
            </a:r>
            <a:r>
              <a:rPr lang="ru-RU" smtClean="0"/>
              <a:t>Судебно-медицинская экспертиза 2015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1259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Переломы ребер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28184" y="5517232"/>
            <a:ext cx="2264296" cy="1057672"/>
          </a:xfrm>
        </p:spPr>
        <p:txBody>
          <a:bodyPr>
            <a:normAutofit fontScale="92500"/>
          </a:bodyPr>
          <a:lstStyle/>
          <a:p>
            <a:r>
              <a:rPr lang="ru-RU" dirty="0"/>
              <a:t>Выполнил : Антонов А.А.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046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Переломы ребер как при ударе, так и при сдавлении грудной клетки обычно являются </a:t>
            </a:r>
            <a:r>
              <a:rPr lang="ru-RU" dirty="0" err="1"/>
              <a:t>сгибательными</a:t>
            </a:r>
            <a:r>
              <a:rPr lang="ru-RU" dirty="0"/>
              <a:t> — они возникают прежде всего на вершине выпуклой стороны дуги сгибания, а затем уже распространяются к вогнутой стороне. Это объясняется различной устойчивостью костной ткани к сдавлению и растяжению. Например, в средние годы жизни устойчивость к растяжению свежей компактной кости составляет приблизительно 9—12 кг на 1 мм2, в то время как устойчивость к сдавлению —</a:t>
            </a:r>
            <a:br>
              <a:rPr lang="ru-RU" dirty="0"/>
            </a:br>
            <a:r>
              <a:rPr lang="ru-RU" dirty="0"/>
              <a:t>12—16 кг на 1 мм2 (Н. </a:t>
            </a:r>
            <a:r>
              <a:rPr lang="ru-RU" dirty="0" err="1"/>
              <a:t>Matti</a:t>
            </a:r>
            <a:r>
              <a:rPr lang="ru-RU" dirty="0"/>
              <a:t>). Поэтому выпуклая сторона дуги сгибания ребра подвергается растяжению и ломается прежде всего.</a:t>
            </a:r>
          </a:p>
        </p:txBody>
      </p:sp>
    </p:spTree>
    <p:extLst>
      <p:ext uri="{BB962C8B-B14F-4D97-AF65-F5344CB8AC3E}">
        <p14:creationId xmlns:p14="http://schemas.microsoft.com/office/powerpoint/2010/main" val="373599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Края перелома обладают следующими характерными особенностями.</a:t>
            </a:r>
          </a:p>
          <a:p>
            <a:r>
              <a:rPr lang="ru-RU" dirty="0"/>
              <a:t>Со стороны выпуклости они ровные либо мелкозубчатые, но четкие, линия перелома либо прямая, либо зигзагообразная, но всегда отчетливая. Как правило, отмечается зияние, обусловленное возникновением перелома в результате растяжения костной пластинки. Подобный перелом при ударе образуется на внутренней пластинке ребра, при сдавлении грудной клетки — на </a:t>
            </a:r>
            <a:r>
              <a:rPr lang="ru-RU" dirty="0" smtClean="0"/>
              <a:t>наружной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2521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805264"/>
            <a:ext cx="8229600" cy="864096"/>
          </a:xfrm>
        </p:spPr>
        <p:txBody>
          <a:bodyPr>
            <a:normAutofit fontScale="62500" lnSpcReduction="20000"/>
          </a:bodyPr>
          <a:lstStyle/>
          <a:p>
            <a:r>
              <a:rPr lang="ru-RU" i="1" dirty="0"/>
              <a:t>Переломы внутренних пластинок при ударах (два верхних ребра) и перелом наружной пластинки при сдавлении грудной клетки (нижнее ребро).</a:t>
            </a:r>
            <a:endParaRPr lang="ru-RU" dirty="0"/>
          </a:p>
        </p:txBody>
      </p:sp>
      <p:pic>
        <p:nvPicPr>
          <p:cNvPr id="1026" name="Picture 2" descr="C:\Users\Сасанчес\Desktop\смэ ответы\1643403d303b 211c2d 161 1962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524" y="22790"/>
            <a:ext cx="6999884" cy="5727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8474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 вогнутой стороны края перелома обычно расщепленные, иногда с дефектами кости, линия перелома всегда зигзагообразная, нечеткая, зияние либо отсутствует, либо выражено неотчетливо. Подобный перелом при ударе образуется на наружной пластинке ребра, при сдавлении грудной клетки— на внутренней</a:t>
            </a:r>
          </a:p>
        </p:txBody>
      </p:sp>
    </p:spTree>
    <p:extLst>
      <p:ext uri="{BB962C8B-B14F-4D97-AF65-F5344CB8AC3E}">
        <p14:creationId xmlns:p14="http://schemas.microsoft.com/office/powerpoint/2010/main" val="2453268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04056"/>
          </a:xfrm>
        </p:spPr>
        <p:txBody>
          <a:bodyPr>
            <a:normAutofit fontScale="85000" lnSpcReduction="10000"/>
          </a:bodyPr>
          <a:lstStyle/>
          <a:p>
            <a:r>
              <a:rPr lang="ru-RU" i="1" dirty="0"/>
              <a:t>Переломы наружных пластинок ребер при ударах.</a:t>
            </a:r>
            <a:endParaRPr lang="ru-RU" dirty="0"/>
          </a:p>
        </p:txBody>
      </p:sp>
      <p:pic>
        <p:nvPicPr>
          <p:cNvPr id="2050" name="Picture 2" descr="C:\Users\Сасанчес\Desktop\смэ ответы\1643403d303b 211c2d 161 1962-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8" y="-8232"/>
            <a:ext cx="9043994" cy="6173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102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</a:t>
            </a:r>
            <a:r>
              <a:rPr lang="ru-RU" dirty="0" err="1"/>
              <a:t>сгибательных</a:t>
            </a:r>
            <a:r>
              <a:rPr lang="ru-RU" dirty="0"/>
              <a:t> переломах длинных трубчатых костей в результате сгибания кости нередко образуется типичный отломок треугольной формы, основанием обращенный к вогнутой стороне. По расположению этого отломка можно определить направление и место приложения действовавшей силы.</a:t>
            </a:r>
          </a:p>
        </p:txBody>
      </p:sp>
    </p:spTree>
    <p:extLst>
      <p:ext uri="{BB962C8B-B14F-4D97-AF65-F5344CB8AC3E}">
        <p14:creationId xmlns:p14="http://schemas.microsoft.com/office/powerpoint/2010/main" val="564840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Точно так же при </a:t>
            </a:r>
            <a:r>
              <a:rPr lang="ru-RU" dirty="0" err="1"/>
              <a:t>сгибательных</a:t>
            </a:r>
            <a:r>
              <a:rPr lang="ru-RU" dirty="0"/>
              <a:t> переломах ребер линия перелома на одном из краев ребра нередко раздваивается, образуя угол, </a:t>
            </a:r>
            <a:r>
              <a:rPr lang="ru-RU" dirty="0" smtClean="0"/>
              <a:t>открытый </a:t>
            </a:r>
            <a:r>
              <a:rPr lang="ru-RU" dirty="0"/>
              <a:t>в вогнутую сторону </a:t>
            </a:r>
            <a:r>
              <a:rPr lang="ru-RU" dirty="0" smtClean="0"/>
              <a:t>.В </a:t>
            </a:r>
            <a:r>
              <a:rPr lang="ru-RU" dirty="0"/>
              <a:t>противоположность переломам трубчатых костей при переломах ребер обычно не наблюдается образования полного отломка треугольной формы, так как указанное раздвоение линии перелома располагается в большинстве случаев только на одном из краев </a:t>
            </a:r>
            <a:r>
              <a:rPr lang="ru-RU" dirty="0" smtClean="0"/>
              <a:t>ребра. </a:t>
            </a:r>
            <a:r>
              <a:rPr lang="ru-RU" dirty="0"/>
              <a:t>Вследствие этого не отмечается и полного отщепления треугольного отломка при </a:t>
            </a:r>
            <a:r>
              <a:rPr lang="ru-RU" dirty="0" err="1"/>
              <a:t>сгибательных</a:t>
            </a:r>
            <a:r>
              <a:rPr lang="ru-RU" dirty="0"/>
              <a:t> переломах ребер.</a:t>
            </a:r>
          </a:p>
        </p:txBody>
      </p:sp>
    </p:spTree>
    <p:extLst>
      <p:ext uri="{BB962C8B-B14F-4D97-AF65-F5344CB8AC3E}">
        <p14:creationId xmlns:p14="http://schemas.microsoft.com/office/powerpoint/2010/main" val="33483365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531</Words>
  <Application>Microsoft Office PowerPoint</Application>
  <PresentationFormat>Экран (4:3)</PresentationFormat>
  <Paragraphs>55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Переломы ребер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ПРИЗНАКИ  ПРЯМЫХ  И  НЕПРЯМЫХ  ПЕРЕЛОМОВ  РЕБЕР </vt:lpstr>
      <vt:lpstr>ПРИЗНАКИ СЖАТИЯ</vt:lpstr>
      <vt:lpstr>ПРИЗНАКИ РАСТЯЖЕНИЯ</vt:lpstr>
      <vt:lpstr>Презентация PowerPoint</vt:lpstr>
      <vt:lpstr>УСТАНОВЛЕНИЕ ПОСЛЕДОВАТЕЛЬНОСТИ ПЕРЕЛОМОВ РЕБЕР</vt:lpstr>
      <vt:lpstr>АТИПИЧНЫЕ ПЕРЕЛОМЫ РЕБЕР</vt:lpstr>
      <vt:lpstr>ОСОБЕННОСТИ ПЕРЕЛОМОВ РЕБЕР В ДЕТСКОМ ВОЗРАСТЕ</vt:lpstr>
      <vt:lpstr>Список литературы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Сасанчес</dc:creator>
  <cp:lastModifiedBy>Сасанчес</cp:lastModifiedBy>
  <cp:revision>6</cp:revision>
  <dcterms:created xsi:type="dcterms:W3CDTF">2020-11-01T20:52:15Z</dcterms:created>
  <dcterms:modified xsi:type="dcterms:W3CDTF">2021-02-08T13:25:48Z</dcterms:modified>
</cp:coreProperties>
</file>