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58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68" r:id="rId17"/>
    <p:sldId id="270" r:id="rId18"/>
    <p:sldId id="273" r:id="rId19"/>
    <p:sldId id="279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8636"/>
            <a:ext cx="7543800" cy="62562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7015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Бактериальный </a:t>
            </a:r>
            <a:r>
              <a:rPr lang="ru-RU" sz="3600" dirty="0" err="1" smtClean="0"/>
              <a:t>вагиноз</a:t>
            </a:r>
            <a:endParaRPr lang="ru-RU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94509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Диагноз </a:t>
            </a:r>
            <a:r>
              <a:rPr lang="ru-RU" sz="2400" dirty="0"/>
              <a:t>«бактериальный </a:t>
            </a:r>
            <a:r>
              <a:rPr lang="ru-RU" sz="2400" dirty="0" err="1"/>
              <a:t>вагиноз</a:t>
            </a:r>
            <a:r>
              <a:rPr lang="ru-RU" sz="2400" dirty="0"/>
              <a:t>» устанавливают на основании жалоб, анамнеза, данных гинекологического осмотра и результатов специальных тестов. В ходе опроса врач уточняет, страдает ли женщина болезнями репродуктивной системы, эндокринными и соматическими заболеваниями, принимает ли она гормональные препараты и антибактериальные средства, использует ли средства контрацепции, были ли в анамнезе роды, аборты и оперативные вмешательства на половых органах, какова интенсивность половой жизни и пр.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73631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Диагностика бактериального </a:t>
            </a:r>
            <a:r>
              <a:rPr lang="ru-RU" sz="3200" dirty="0" err="1"/>
              <a:t>вагиноза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3670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832648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Основным лабораторным исследованием при бактериальном </a:t>
            </a:r>
            <a:r>
              <a:rPr lang="ru-RU" sz="2400" dirty="0" err="1"/>
              <a:t>вагинозе</a:t>
            </a:r>
            <a:r>
              <a:rPr lang="ru-RU" sz="2400" dirty="0"/>
              <a:t> является микроскопия мазков, взятых с заднего свода и окрашенных по Грамму. В ходе микроскопии оценивают количество лейкоцитов, изучают формы и типы микроорганизмов, входящих в состав микрофлоры влагалища. Наличие большого числа анаэробов при снижении количества </a:t>
            </a:r>
            <a:r>
              <a:rPr lang="ru-RU" sz="2400" dirty="0" err="1"/>
              <a:t>лактобацилл</a:t>
            </a:r>
            <a:r>
              <a:rPr lang="ru-RU" sz="2400" dirty="0"/>
              <a:t> свидетельствует о наличии бактериального </a:t>
            </a:r>
            <a:r>
              <a:rPr lang="ru-RU" sz="2400" dirty="0" err="1"/>
              <a:t>вагиноза</a:t>
            </a:r>
            <a:r>
              <a:rPr lang="ru-RU" sz="2400" dirty="0"/>
              <a:t>. Характерным признаком болезни являются ключевые клетки – зрелые клетки эпителия, на мембране которых выявляются различные микроорганизмы (</a:t>
            </a:r>
            <a:r>
              <a:rPr lang="ru-RU" sz="2400" dirty="0" err="1"/>
              <a:t>гарднерелла</a:t>
            </a:r>
            <a:r>
              <a:rPr lang="ru-RU" sz="2400" dirty="0"/>
              <a:t>, кокки, </a:t>
            </a:r>
            <a:r>
              <a:rPr lang="ru-RU" sz="2400" dirty="0" err="1"/>
              <a:t>мобилункус</a:t>
            </a:r>
            <a:r>
              <a:rPr lang="ru-RU" sz="2400" dirty="0"/>
              <a:t>). В норме такие клетки, как правило, не обнаруживаются. В отдельных случаях возможна ложная диагностика бактериального </a:t>
            </a:r>
            <a:r>
              <a:rPr lang="ru-RU" sz="2400" dirty="0" err="1"/>
              <a:t>вагиноза</a:t>
            </a:r>
            <a:r>
              <a:rPr lang="ru-RU" sz="2400" dirty="0"/>
              <a:t>, обусловленная наличием в мазке клеток эпителия с </a:t>
            </a:r>
            <a:r>
              <a:rPr lang="ru-RU" sz="2400" dirty="0" err="1"/>
              <a:t>адгезированными</a:t>
            </a:r>
            <a:r>
              <a:rPr lang="ru-RU" sz="2400" dirty="0"/>
              <a:t> </a:t>
            </a:r>
            <a:r>
              <a:rPr lang="ru-RU" sz="2400" dirty="0" err="1"/>
              <a:t>лактобактериями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Диагностика бактериального </a:t>
            </a:r>
            <a:r>
              <a:rPr lang="ru-RU" sz="3200" dirty="0" err="1"/>
              <a:t>вагиноза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29729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16624"/>
          </a:xfrm>
        </p:spPr>
        <p:txBody>
          <a:bodyPr>
            <a:noAutofit/>
          </a:bodyPr>
          <a:lstStyle/>
          <a:p>
            <a:r>
              <a:rPr lang="ru-RU" sz="2400" dirty="0"/>
              <a:t>В некоторых работах, посвященных исследованиям бактериального </a:t>
            </a:r>
            <a:r>
              <a:rPr lang="ru-RU" sz="2400" dirty="0" err="1"/>
              <a:t>вагиноза</a:t>
            </a:r>
            <a:r>
              <a:rPr lang="ru-RU" sz="2400" dirty="0"/>
              <a:t>, упоминаются серологические, иммуноферментные и </a:t>
            </a:r>
            <a:r>
              <a:rPr lang="ru-RU" sz="2400" dirty="0" err="1"/>
              <a:t>культуральные</a:t>
            </a:r>
            <a:r>
              <a:rPr lang="ru-RU" sz="2400" dirty="0"/>
              <a:t> методы диагностики данной патологии, однако, такие методики пока представляют чисто научный интерес и не используются в широкой клинической практике. Диагностическими критериями бактериального </a:t>
            </a:r>
            <a:r>
              <a:rPr lang="ru-RU" sz="2400" dirty="0" err="1"/>
              <a:t>вагиноза</a:t>
            </a:r>
            <a:r>
              <a:rPr lang="ru-RU" sz="2400" dirty="0"/>
              <a:t> служат наличие специфических белей, выявление ключевых клеток при микроскопии мазка, </a:t>
            </a:r>
            <a:r>
              <a:rPr lang="ru-RU" sz="2400" dirty="0" err="1"/>
              <a:t>pH</a:t>
            </a:r>
            <a:r>
              <a:rPr lang="ru-RU" sz="2400" dirty="0"/>
              <a:t> более 4,5 и появление запаха несвежей рыбы при реакции белей с гидроксидом калия. Для постановки диагноза «бактериальный </a:t>
            </a:r>
            <a:r>
              <a:rPr lang="ru-RU" sz="2400" dirty="0" err="1"/>
              <a:t>вагиноз</a:t>
            </a:r>
            <a:r>
              <a:rPr lang="ru-RU" sz="2400" dirty="0"/>
              <a:t>» требуется наличие хотя бы трех критериев из четырех.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Диагностика бактериального </a:t>
            </a:r>
            <a:r>
              <a:rPr lang="ru-RU" sz="3200" dirty="0" err="1"/>
              <a:t>вагиноза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74744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085414" cy="406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Диагностика</a:t>
            </a:r>
            <a:br>
              <a:rPr lang="ru-RU" sz="3600" dirty="0"/>
            </a:br>
            <a:r>
              <a:rPr lang="ru-RU" sz="3600" dirty="0"/>
              <a:t>Критерии </a:t>
            </a:r>
            <a:r>
              <a:rPr lang="ru-RU" sz="3600" dirty="0" err="1"/>
              <a:t>Amsel</a:t>
            </a:r>
            <a:r>
              <a:rPr lang="ru-RU" sz="3600" dirty="0"/>
              <a:t> (не менее 3 из 4)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0050"/>
            <a:ext cx="8870950" cy="137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863738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23663"/>
            <a:ext cx="6096000" cy="366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Диагностика</a:t>
            </a:r>
            <a:br>
              <a:rPr lang="ru-RU" sz="3600" dirty="0"/>
            </a:br>
            <a:r>
              <a:rPr lang="ru-RU" sz="3600" dirty="0"/>
              <a:t>Критерии </a:t>
            </a:r>
            <a:r>
              <a:rPr lang="ru-RU" sz="3600" dirty="0" err="1"/>
              <a:t>Amsel</a:t>
            </a:r>
            <a:r>
              <a:rPr lang="ru-RU" sz="3600" dirty="0"/>
              <a:t> (не менее 3 из 4)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0542"/>
            <a:ext cx="8540750" cy="1395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2695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8870"/>
            <a:ext cx="6480720" cy="38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Диагностика</a:t>
            </a:r>
            <a:br>
              <a:rPr lang="ru-RU" sz="3600" dirty="0"/>
            </a:br>
            <a:r>
              <a:rPr lang="ru-RU" sz="3600" dirty="0"/>
              <a:t>Критерии </a:t>
            </a:r>
            <a:r>
              <a:rPr lang="ru-RU" sz="3600" dirty="0" err="1"/>
              <a:t>Amsel</a:t>
            </a:r>
            <a:r>
              <a:rPr lang="ru-RU" sz="3600" dirty="0"/>
              <a:t> (не менее 3 из 4)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975"/>
            <a:ext cx="9053513" cy="1470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5764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2" y="1556792"/>
            <a:ext cx="7992890" cy="4896544"/>
          </a:xfrm>
        </p:spPr>
        <p:txBody>
          <a:bodyPr>
            <a:noAutofit/>
          </a:bodyPr>
          <a:lstStyle/>
          <a:p>
            <a:r>
              <a:rPr lang="ru-RU" sz="2000" dirty="0"/>
              <a:t>Бактериальный </a:t>
            </a:r>
            <a:r>
              <a:rPr lang="ru-RU" sz="2000" dirty="0" err="1"/>
              <a:t>вагиноз</a:t>
            </a:r>
            <a:r>
              <a:rPr lang="ru-RU" sz="2000" dirty="0"/>
              <a:t> дифференцируют с гонореей, трихомониазом, вагинальным кандидозом и неспецифическим вагинитом. Отличительными признаками гонореи являются жидкие выделения с желтоватым либо зеленоватым оттенком в сочетании с болезненным мочеиспусканием. О наличии трихомониаза свидетельствуют обильные липкие или пенистые серо-желто-зеленые выделения, возможно с несвежим запахом. Иногда бели сочетаются с зудом и болезненностью при мочеиспускании. Кандидоз можно заподозрить при появлении хлопьевидных творожистых белых выделений в сочетании с жжением и зудом влагалища. Для исключения перечисленных заболеваний требуются специальные лабораторные исследования.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8486775" cy="118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0162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Autofit/>
          </a:bodyPr>
          <a:lstStyle/>
          <a:p>
            <a:r>
              <a:rPr lang="ru-RU" sz="2400" dirty="0"/>
              <a:t>Схему лечения определяют индивидуально с учетом выраженности симптомов, длительности и формы бактериального </a:t>
            </a:r>
            <a:r>
              <a:rPr lang="ru-RU" sz="2400" dirty="0" err="1"/>
              <a:t>вагиноза</a:t>
            </a:r>
            <a:r>
              <a:rPr lang="ru-RU" sz="2400" dirty="0"/>
              <a:t>, наличия сопутствующих воспалительных процессов, изменений репродуктивной системы, соматических и эндокринных заболеваний. Лечение включает в себя два этапа: прием антибактериальных средств и восстановление нормальной микрофлоры. На весь период терапии пациентке с бактериальным </a:t>
            </a:r>
            <a:r>
              <a:rPr lang="ru-RU" sz="2400" dirty="0" err="1"/>
              <a:t>вагинозом</a:t>
            </a:r>
            <a:r>
              <a:rPr lang="ru-RU" sz="2400" dirty="0"/>
              <a:t> рекомендуют исключить алкогольные напитки, ограничить прием острой и пряной пищи.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Лечение и профилактика бактериального </a:t>
            </a:r>
            <a:r>
              <a:rPr lang="ru-RU" sz="4000" dirty="0" err="1"/>
              <a:t>вагиноза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64356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7776864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предотвращения </a:t>
            </a:r>
            <a:r>
              <a:rPr lang="ru-RU" dirty="0" err="1"/>
              <a:t>вагиноза</a:t>
            </a:r>
            <a:r>
              <a:rPr lang="ru-RU" dirty="0"/>
              <a:t> бактериального необходимо: </a:t>
            </a:r>
            <a:endParaRPr lang="ru-RU" dirty="0" smtClean="0"/>
          </a:p>
          <a:p>
            <a:r>
              <a:rPr lang="ru-RU" dirty="0" smtClean="0"/>
              <a:t>посещать </a:t>
            </a:r>
            <a:r>
              <a:rPr lang="ru-RU" dirty="0"/>
              <a:t>гинеколога и проводить обследование не менее одного раза в год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не проводить спринцевание гигиеническими средствами с антисептиком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не принимать без назначения врача гормональные и антибактериальные препараты; </a:t>
            </a:r>
            <a:endParaRPr lang="ru-RU" dirty="0" smtClean="0"/>
          </a:p>
          <a:p>
            <a:r>
              <a:rPr lang="ru-RU" dirty="0" smtClean="0"/>
              <a:t>следить </a:t>
            </a:r>
            <a:r>
              <a:rPr lang="ru-RU" dirty="0"/>
              <a:t>за состоянием микрофлоры пищеварительного тракта по причине взаимосвязи кишечного и вагинального дисбактериоза; </a:t>
            </a:r>
            <a:endParaRPr lang="ru-RU" dirty="0" smtClean="0"/>
          </a:p>
          <a:p>
            <a:r>
              <a:rPr lang="ru-RU" dirty="0" smtClean="0"/>
              <a:t>следить </a:t>
            </a:r>
            <a:r>
              <a:rPr lang="ru-RU" dirty="0"/>
              <a:t>за гигиеной половых органов, не злоупотребляя спринцеваниями, использовать средства защиты при половом акте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перейти на полноценное и здоровое питание; не использовать долго при лечении заболеваний антибиотики.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1468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1270"/>
            <a:ext cx="8229600" cy="6466730"/>
          </a:xfrm>
        </p:spPr>
        <p:txBody>
          <a:bodyPr/>
          <a:lstStyle/>
          <a:p>
            <a:r>
              <a:rPr lang="ru-RU" smtClean="0"/>
              <a:t>    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Бактериальный </a:t>
            </a:r>
            <a:r>
              <a:rPr lang="ru-RU" dirty="0" err="1"/>
              <a:t>вагиноз</a:t>
            </a:r>
            <a:r>
              <a:rPr lang="ru-RU" dirty="0"/>
              <a:t> – </a:t>
            </a:r>
            <a:r>
              <a:rPr lang="ru-RU" dirty="0" err="1"/>
              <a:t>невоспалительный</a:t>
            </a:r>
            <a:r>
              <a:rPr lang="ru-RU" dirty="0"/>
              <a:t> инфекционный процесс, при котором нормальная </a:t>
            </a:r>
            <a:r>
              <a:rPr lang="ru-RU" dirty="0" err="1"/>
              <a:t>лактофлора</a:t>
            </a:r>
            <a:r>
              <a:rPr lang="ru-RU" dirty="0"/>
              <a:t> влагалища замещается ассоциациями анаэробов. Является широко распространенной патологией, диагностируется у 21-33% пациенток, обращающихся к гинекологам. Может протекать скрыто или с явной клинической симптоматикой. При улучшении общего состояния организма симптомы бактериального </a:t>
            </a:r>
            <a:r>
              <a:rPr lang="ru-RU" dirty="0" err="1"/>
              <a:t>вагиноза</a:t>
            </a:r>
            <a:r>
              <a:rPr lang="ru-RU" dirty="0"/>
              <a:t> исчезают или сглаживаются, при воздействии различных эндогенных и экзогенных факторов появляются вновь, что обуславливает длительное рецидивирующее течение болезни. Патология не относится к венерическим заболеваниям. Из-за гормональных изменений нередко возникает в период </a:t>
            </a:r>
            <a:r>
              <a:rPr lang="ru-RU" dirty="0" err="1"/>
              <a:t>гестации</a:t>
            </a:r>
            <a:r>
              <a:rPr lang="ru-RU" dirty="0"/>
              <a:t> и климакса. Лечение бактериального </a:t>
            </a:r>
            <a:r>
              <a:rPr lang="ru-RU" dirty="0" err="1"/>
              <a:t>вагиноза</a:t>
            </a:r>
            <a:r>
              <a:rPr lang="ru-RU" dirty="0"/>
              <a:t> осуществляют специалисты в сфере гинекологии.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2405"/>
            <a:ext cx="7543800" cy="732299"/>
          </a:xfrm>
        </p:spPr>
        <p:txBody>
          <a:bodyPr/>
          <a:lstStyle/>
          <a:p>
            <a:r>
              <a:rPr lang="ru-RU" dirty="0"/>
              <a:t>Бактериальный </a:t>
            </a:r>
            <a:r>
              <a:rPr lang="ru-RU" dirty="0" err="1"/>
              <a:t>вагиноз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6339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547271" cy="295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9" y="476672"/>
            <a:ext cx="8255000" cy="114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1186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использование антибактериальных препаратов;</a:t>
            </a:r>
          </a:p>
          <a:p>
            <a:r>
              <a:rPr lang="ru-RU" sz="3200" dirty="0" smtClean="0"/>
              <a:t>длительное применение внутриматочных </a:t>
            </a:r>
            <a:r>
              <a:rPr lang="ru-RU" sz="3200" dirty="0" err="1" smtClean="0"/>
              <a:t>контрацептивов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ношение синтетического нижнего белья, злоупотребление прокладками на каждый день и тампонами, которые препятствуют проникновению кислорода;</a:t>
            </a:r>
          </a:p>
          <a:p>
            <a:r>
              <a:rPr lang="ru-RU" sz="3200" dirty="0" smtClean="0"/>
              <a:t>длительный прием антибиотиков;</a:t>
            </a:r>
          </a:p>
          <a:p>
            <a:r>
              <a:rPr lang="ru-RU" sz="3200" dirty="0" smtClean="0"/>
              <a:t>хронические заболевания кишечника и другие состояния, вызывающие </a:t>
            </a:r>
            <a:r>
              <a:rPr lang="ru-RU" sz="3200" dirty="0" err="1" smtClean="0"/>
              <a:t>дисбактериоз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использование </a:t>
            </a:r>
            <a:r>
              <a:rPr lang="ru-RU" sz="3200" dirty="0" err="1" smtClean="0"/>
              <a:t>пероральных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контрацептивов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перенесенные ранее воспалительные заболевания </a:t>
            </a:r>
            <a:r>
              <a:rPr lang="ru-RU" sz="3200" dirty="0" err="1" smtClean="0"/>
              <a:t>урогенитального</a:t>
            </a:r>
            <a:r>
              <a:rPr lang="ru-RU" sz="3200" dirty="0" smtClean="0"/>
              <a:t> тракта;</a:t>
            </a:r>
          </a:p>
          <a:p>
            <a:r>
              <a:rPr lang="ru-RU" sz="3200" dirty="0" smtClean="0"/>
              <a:t>нарушение гормонального статуса, сопровождающееся нарушением менструального цикла, преимущественно по типу </a:t>
            </a:r>
            <a:r>
              <a:rPr lang="ru-RU" sz="3200" dirty="0" err="1" smtClean="0"/>
              <a:t>олигоменореи</a:t>
            </a:r>
            <a:r>
              <a:rPr lang="ru-RU" sz="3200" dirty="0" smtClean="0"/>
              <a:t> или аменореи;</a:t>
            </a:r>
          </a:p>
          <a:p>
            <a:r>
              <a:rPr lang="ru-RU" sz="3200" dirty="0" smtClean="0"/>
              <a:t>атрофия слизистой оболочки влагалища;</a:t>
            </a:r>
          </a:p>
          <a:p>
            <a:r>
              <a:rPr lang="ru-RU" sz="3200" dirty="0" smtClean="0"/>
              <a:t>снижение иммунитета;</a:t>
            </a:r>
          </a:p>
          <a:p>
            <a:r>
              <a:rPr lang="ru-RU" sz="3200" dirty="0" smtClean="0"/>
              <a:t>воздействие малых доз ионизирующего излучения;</a:t>
            </a:r>
          </a:p>
          <a:p>
            <a:r>
              <a:rPr lang="ru-RU" sz="3200" dirty="0" smtClean="0"/>
              <a:t>стрессовые воздействия на организм.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914400"/>
          </a:xfrm>
        </p:spPr>
        <p:txBody>
          <a:bodyPr/>
          <a:lstStyle/>
          <a:p>
            <a:r>
              <a:rPr lang="ru-RU" sz="3200" dirty="0"/>
              <a:t>Причины бактериального </a:t>
            </a:r>
            <a:r>
              <a:rPr lang="ru-RU" sz="3200" dirty="0" err="1"/>
              <a:t>вагиноза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5844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Самым характерным и зачастую единственным симптомом бактериального </a:t>
            </a:r>
            <a:r>
              <a:rPr lang="ru-RU" sz="2400" dirty="0" err="1"/>
              <a:t>вагиноза</a:t>
            </a:r>
            <a:r>
              <a:rPr lang="ru-RU" sz="2400" dirty="0"/>
              <a:t> являются выделения из половых путей, часто с неприятным запахом, похожим на запах несвежей рыбы. </a:t>
            </a:r>
            <a:r>
              <a:rPr lang="ru-RU" sz="2400" dirty="0" smtClean="0"/>
              <a:t>Обычно бели </a:t>
            </a:r>
            <a:r>
              <a:rPr lang="ru-RU" sz="2400" dirty="0"/>
              <a:t>жидкие, беловатые либо слегка сероватые. Могут быть обильными, постоянными, сохраняющимися в течение нескольких лет, или скудными, кратковременными, появляющимися время от времени. Среднее количество белей при бактериальном </a:t>
            </a:r>
            <a:r>
              <a:rPr lang="ru-RU" sz="2400" dirty="0" err="1"/>
              <a:t>вагинозе</a:t>
            </a:r>
            <a:r>
              <a:rPr lang="ru-RU" sz="2400" dirty="0"/>
              <a:t> – около 20 мл в сутки, что в 10 раз превышает объем нормальных выделений. При длительном течении заболевания (в течение нескольких лет) цвет и консистенция выделений нередко меняются. Бели становятся более густыми, пенистыми, липкими, желтоватыми или зеленоватыми.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64807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Симптомы бактериального </a:t>
            </a:r>
            <a:r>
              <a:rPr lang="ru-RU" sz="3200" dirty="0" err="1"/>
              <a:t>вагиноза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93835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129756"/>
            <a:ext cx="3841480" cy="352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43800" cy="914400"/>
          </a:xfrm>
        </p:spPr>
        <p:txBody>
          <a:bodyPr/>
          <a:lstStyle/>
          <a:p>
            <a:r>
              <a:rPr lang="ru-RU" dirty="0"/>
              <a:t>Клиническая картина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797152"/>
            <a:ext cx="8766175" cy="1450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0998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Характер и количество белей при бактериальном </a:t>
            </a:r>
            <a:r>
              <a:rPr lang="ru-RU" sz="2800" dirty="0" err="1"/>
              <a:t>вагинозе</a:t>
            </a:r>
            <a:r>
              <a:rPr lang="ru-RU" sz="2800" dirty="0"/>
              <a:t> варьируются в зависимости от возраста, общего состояния здоровья, психического и эмоционального состояния женщины (психических травм и интенсивных стрессов), сексуальной активности, фазы менструального цикла, эндокринных расстройств, болезней репродуктивной системы и соматических заболеваний. В отдельных случаях пациентки с бактериальным </a:t>
            </a:r>
            <a:r>
              <a:rPr lang="ru-RU" sz="2800" dirty="0" err="1"/>
              <a:t>вагинозом</a:t>
            </a:r>
            <a:r>
              <a:rPr lang="ru-RU" sz="2800" dirty="0"/>
              <a:t> предъявляют жалобы на жжение, зуд, нарушения мочеиспускания, боли или неприятные ощущения во время интимной близости.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69269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Симптомы бактериального </a:t>
            </a:r>
            <a:r>
              <a:rPr lang="ru-RU" sz="3200" dirty="0" err="1"/>
              <a:t>вагиноза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97157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Возможно острое либо торпидное, бессимптомное, </a:t>
            </a:r>
            <a:r>
              <a:rPr lang="ru-RU" sz="2800" dirty="0" err="1"/>
              <a:t>моносимптомное</a:t>
            </a:r>
            <a:r>
              <a:rPr lang="ru-RU" sz="2800" dirty="0"/>
              <a:t> (только с выделениями) либо </a:t>
            </a:r>
            <a:r>
              <a:rPr lang="ru-RU" sz="2800" dirty="0" err="1"/>
              <a:t>полисимптомное</a:t>
            </a:r>
            <a:r>
              <a:rPr lang="ru-RU" sz="2800" dirty="0"/>
              <a:t> течение заболевания. У одних пациенток проявления бактериального </a:t>
            </a:r>
            <a:r>
              <a:rPr lang="ru-RU" sz="2800" dirty="0" err="1"/>
              <a:t>вагиноза</a:t>
            </a:r>
            <a:r>
              <a:rPr lang="ru-RU" sz="2800" dirty="0"/>
              <a:t> сохраняются в течение длительного времени, у других периодически возникают под действием неблагоприятных факторов. При сборе анамнеза выясняется, что более 90% больных с подозрением на бактериальный </a:t>
            </a:r>
            <a:r>
              <a:rPr lang="ru-RU" sz="2800" dirty="0" err="1"/>
              <a:t>вагиноз</a:t>
            </a:r>
            <a:r>
              <a:rPr lang="ru-RU" sz="2800" dirty="0"/>
              <a:t> раньше обращались к гинекологу и другим специалистам с жалобами на выделения и иные симптомы. Три четверти пациенток неоднократно лечились от неспецифического вагинита, используя антибактериальные свечи и принимая различные пероральные антибактериальные средства.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69269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Симптомы бактериального </a:t>
            </a:r>
            <a:r>
              <a:rPr lang="ru-RU" sz="3200" dirty="0" err="1" smtClean="0"/>
              <a:t>вагиноза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95648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544616"/>
          </a:xfrm>
        </p:spPr>
        <p:txBody>
          <a:bodyPr>
            <a:noAutofit/>
          </a:bodyPr>
          <a:lstStyle/>
          <a:p>
            <a:r>
              <a:rPr lang="ru-RU" sz="2000" dirty="0"/>
              <a:t>В ходе гинекологического осмотра больной с бактериальным </a:t>
            </a:r>
            <a:r>
              <a:rPr lang="ru-RU" sz="2000" dirty="0" err="1"/>
              <a:t>вагинозом</a:t>
            </a:r>
            <a:r>
              <a:rPr lang="ru-RU" sz="2000" dirty="0"/>
              <a:t> признаки воспаления не обнаруживаются. Стенки влагалища обычно розовые, у пациенток климактерического возраста иногда выявляются небольшие красноватые пятнышки. Выделения при бактериальном </a:t>
            </a:r>
            <a:r>
              <a:rPr lang="ru-RU" sz="2000" dirty="0" err="1"/>
              <a:t>вагинозе</a:t>
            </a:r>
            <a:r>
              <a:rPr lang="ru-RU" sz="2000" dirty="0"/>
              <a:t> равномерно распределены по стенкам влагалища, хорошо удаляются ватным тампоном. При измерении с использованием индикаторной полоски определяется </a:t>
            </a:r>
            <a:r>
              <a:rPr lang="ru-RU" sz="2000" dirty="0" err="1"/>
              <a:t>pH</a:t>
            </a:r>
            <a:r>
              <a:rPr lang="ru-RU" sz="2000" dirty="0"/>
              <a:t> более 4,5. При смешивании белей с 10% раствором гидроксида калия отмечается появление или усиление запаха гнилой рыбы. При </a:t>
            </a:r>
            <a:r>
              <a:rPr lang="ru-RU" sz="2000" dirty="0" err="1"/>
              <a:t>кольпоскопии</a:t>
            </a:r>
            <a:r>
              <a:rPr lang="ru-RU" sz="2000" dirty="0"/>
              <a:t> отек, гиперемия, инфильтрация и кровоизлияния отсутствуют. У 39% пациенток с бактериальным </a:t>
            </a:r>
            <a:r>
              <a:rPr lang="ru-RU" sz="2000" dirty="0" err="1"/>
              <a:t>вагинозом</a:t>
            </a:r>
            <a:r>
              <a:rPr lang="ru-RU" sz="2000" dirty="0"/>
              <a:t> диагностируются патологические изменения влагалищной части шейки: рубцы, эрозии, </a:t>
            </a:r>
            <a:r>
              <a:rPr lang="ru-RU" sz="2000" dirty="0" err="1"/>
              <a:t>эктропион</a:t>
            </a:r>
            <a:r>
              <a:rPr lang="ru-RU" sz="2000" dirty="0"/>
              <a:t> или цервицит.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76470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Симптомы бактериального </a:t>
            </a:r>
            <a:r>
              <a:rPr lang="ru-RU" sz="3200" dirty="0" err="1"/>
              <a:t>вагиноза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67803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627af96ffa2678d6cbd8f8b5de8b293f741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1094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Бактериальный вагиноз</vt:lpstr>
      <vt:lpstr>Слайд 3</vt:lpstr>
      <vt:lpstr>Причины бактериального вагиноза</vt:lpstr>
      <vt:lpstr>Симптомы бактериального вагиноза</vt:lpstr>
      <vt:lpstr>Клиническая картина</vt:lpstr>
      <vt:lpstr>Симптомы бактериального вагиноза</vt:lpstr>
      <vt:lpstr>Симптомы бактериального вагиноза</vt:lpstr>
      <vt:lpstr>Симптомы бактериального вагиноза</vt:lpstr>
      <vt:lpstr>Диагностика бактериального вагиноза </vt:lpstr>
      <vt:lpstr>Диагностика бактериального вагиноза </vt:lpstr>
      <vt:lpstr>Диагностика бактериального вагиноза </vt:lpstr>
      <vt:lpstr>Диагностика Критерии Amsel (не менее 3 из 4) </vt:lpstr>
      <vt:lpstr>Диагностика Критерии Amsel (не менее 3 из 4) </vt:lpstr>
      <vt:lpstr>Диагностика Критерии Amsel (не менее 3 из 4) </vt:lpstr>
      <vt:lpstr>Слайд 16</vt:lpstr>
      <vt:lpstr>Лечение и профилактика бактериального вагиноза</vt:lpstr>
      <vt:lpstr>Профилактика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Астраханский ГМУ Минздрава России.</dc:title>
  <dc:creator>ARTUR</dc:creator>
  <cp:lastModifiedBy>notebook</cp:lastModifiedBy>
  <cp:revision>13</cp:revision>
  <dcterms:created xsi:type="dcterms:W3CDTF">2016-11-11T19:46:25Z</dcterms:created>
  <dcterms:modified xsi:type="dcterms:W3CDTF">2022-10-24T03:20:26Z</dcterms:modified>
</cp:coreProperties>
</file>