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969A9762-07D2-43BC-9BCC-CA1FEF34D892}" type="datetimeFigureOut">
              <a:rPr lang="ru-RU" smtClean="0"/>
              <a:t>13.12.2018</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822E3CFA-7F61-4E04-9259-EDA5984101D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9A9762-07D2-43BC-9BCC-CA1FEF34D892}" type="datetimeFigureOut">
              <a:rPr lang="ru-RU" smtClean="0"/>
              <a:t>13.12.2018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2E3CFA-7F61-4E04-9259-EDA5984101D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9A9762-07D2-43BC-9BCC-CA1FEF34D892}" type="datetimeFigureOut">
              <a:rPr lang="ru-RU" smtClean="0"/>
              <a:t>13.12.2018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2E3CFA-7F61-4E04-9259-EDA5984101D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9A9762-07D2-43BC-9BCC-CA1FEF34D892}" type="datetimeFigureOut">
              <a:rPr lang="ru-RU" smtClean="0"/>
              <a:t>13.12.2018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2E3CFA-7F61-4E04-9259-EDA5984101D7}"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69A9762-07D2-43BC-9BCC-CA1FEF34D892}" type="datetimeFigureOut">
              <a:rPr lang="ru-RU" smtClean="0"/>
              <a:t>13.12.2018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2E3CFA-7F61-4E04-9259-EDA5984101D7}"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69A9762-07D2-43BC-9BCC-CA1FEF34D892}" type="datetimeFigureOut">
              <a:rPr lang="ru-RU" smtClean="0"/>
              <a:t>13.12.2018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22E3CFA-7F61-4E04-9259-EDA5984101D7}"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69A9762-07D2-43BC-9BCC-CA1FEF34D892}" type="datetimeFigureOut">
              <a:rPr lang="ru-RU" smtClean="0"/>
              <a:t>13.12.2018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22E3CFA-7F61-4E04-9259-EDA5984101D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969A9762-07D2-43BC-9BCC-CA1FEF34D892}" type="datetimeFigureOut">
              <a:rPr lang="ru-RU" smtClean="0"/>
              <a:t>13.12.2018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22E3CFA-7F61-4E04-9259-EDA5984101D7}"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969A9762-07D2-43BC-9BCC-CA1FEF34D892}" type="datetimeFigureOut">
              <a:rPr lang="ru-RU" smtClean="0"/>
              <a:t>13.12.2018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22E3CFA-7F61-4E04-9259-EDA5984101D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969A9762-07D2-43BC-9BCC-CA1FEF34D892}" type="datetimeFigureOut">
              <a:rPr lang="ru-RU" smtClean="0"/>
              <a:t>13.12.2018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22E3CFA-7F61-4E04-9259-EDA5984101D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969A9762-07D2-43BC-9BCC-CA1FEF34D892}" type="datetimeFigureOut">
              <a:rPr lang="ru-RU" smtClean="0"/>
              <a:t>13.12.2018</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822E3CFA-7F61-4E04-9259-EDA5984101D7}"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69A9762-07D2-43BC-9BCC-CA1FEF34D892}" type="datetimeFigureOut">
              <a:rPr lang="ru-RU" smtClean="0"/>
              <a:t>13.12.2018</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22E3CFA-7F61-4E04-9259-EDA5984101D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7" Type="http://schemas.openxmlformats.org/officeDocument/2006/relationships/image" Target="../media/image17.jpg"/><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14.jpg"/></Relationships>
</file>

<file path=ppt/slides/_rels/slide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764704"/>
            <a:ext cx="7772400" cy="1470025"/>
          </a:xfrm>
          <a:scene3d>
            <a:camera prst="perspectiveRight"/>
            <a:lightRig rig="threePt" dir="t"/>
          </a:scene3d>
        </p:spPr>
        <p:txBody>
          <a:bodyPr>
            <a:normAutofit fontScale="90000"/>
          </a:bodyPr>
          <a:lstStyle/>
          <a:p>
            <a:r>
              <a:rPr lang="ru-RU" sz="3600" i="1" dirty="0" smtClean="0"/>
              <a:t>Клинические особенности получения двухэтапного двухслойного оттиска</a:t>
            </a:r>
            <a:r>
              <a:rPr lang="ru-RU" dirty="0" smtClean="0"/>
              <a:t/>
            </a:r>
            <a:br>
              <a:rPr lang="ru-RU" dirty="0" smtClean="0"/>
            </a:br>
            <a:endParaRPr lang="ru-RU" dirty="0"/>
          </a:p>
        </p:txBody>
      </p:sp>
    </p:spTree>
    <p:extLst>
      <p:ext uri="{BB962C8B-B14F-4D97-AF65-F5344CB8AC3E}">
        <p14:creationId xmlns:p14="http://schemas.microsoft.com/office/powerpoint/2010/main" val="2353113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4533" y="0"/>
            <a:ext cx="8229600" cy="4525963"/>
          </a:xfrm>
        </p:spPr>
        <p:txBody>
          <a:bodyPr>
            <a:normAutofit/>
          </a:bodyPr>
          <a:lstStyle/>
          <a:p>
            <a:r>
              <a:rPr lang="ru-RU" sz="1600" dirty="0"/>
              <a:t>После выведения готовый оттиск оценивают (рис.14).  Проверяют качество отображения рельефа поверхности протезного ложа, особенно </a:t>
            </a:r>
            <a:r>
              <a:rPr lang="ru-RU" sz="1600" dirty="0" err="1"/>
              <a:t>придесневой</a:t>
            </a:r>
            <a:r>
              <a:rPr lang="ru-RU" sz="1600" dirty="0"/>
              <a:t> области опорных зубов (рис.15). На оттиске не должно быть пор, пустот или оттяжек, оттискная масса должна плотно прилегать к стенкам ложки.</a:t>
            </a:r>
          </a:p>
          <a:p>
            <a:r>
              <a:rPr lang="ru-RU" sz="1600" dirty="0"/>
              <a:t>После чего оттиск дезинфицируют и отправляют в лабораторию</a:t>
            </a:r>
          </a:p>
          <a:p>
            <a:r>
              <a:rPr lang="ru-RU" sz="1600" dirty="0"/>
              <a:t>Несмотря на значительный прогресс, который затронул оттискные материалы, получение оттиска все еще остается сложным в техническом исполнении врачебным этапом. Данный этап требует от врача максимальной концентрации внимания, продуманного выбора оттискных материалов, а также тщательной подготовки протезного ложа перед получением оттиска</a:t>
            </a:r>
            <a:r>
              <a:rPr lang="ru-RU" sz="1600" dirty="0" smtClean="0"/>
              <a:t>.</a:t>
            </a:r>
            <a:endParaRPr lang="ru-RU" sz="16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91" y="3356992"/>
            <a:ext cx="3112740" cy="2222351"/>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1960" y="3284984"/>
            <a:ext cx="2896716" cy="2150343"/>
          </a:xfrm>
          <a:prstGeom prst="rect">
            <a:avLst/>
          </a:prstGeom>
        </p:spPr>
      </p:pic>
    </p:spTree>
    <p:extLst>
      <p:ext uri="{BB962C8B-B14F-4D97-AF65-F5344CB8AC3E}">
        <p14:creationId xmlns:p14="http://schemas.microsoft.com/office/powerpoint/2010/main" val="380667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2420888"/>
            <a:ext cx="8229600" cy="1656184"/>
          </a:xfrm>
        </p:spPr>
        <p:style>
          <a:lnRef idx="2">
            <a:schemeClr val="dk1"/>
          </a:lnRef>
          <a:fillRef idx="1">
            <a:schemeClr val="lt1"/>
          </a:fillRef>
          <a:effectRef idx="0">
            <a:schemeClr val="dk1"/>
          </a:effectRef>
          <a:fontRef idx="minor">
            <a:schemeClr val="dk1"/>
          </a:fontRef>
        </p:style>
        <p:txBody>
          <a:bodyPr>
            <a:normAutofit fontScale="90000"/>
          </a:bodyPr>
          <a:lstStyle/>
          <a:p>
            <a:r>
              <a:rPr lang="ru-RU" dirty="0" smtClean="0"/>
              <a:t>Выполнил </a:t>
            </a:r>
            <a:r>
              <a:rPr lang="ru-RU" dirty="0" smtClean="0"/>
              <a:t>Ординатор кафедры </a:t>
            </a:r>
            <a:r>
              <a:rPr lang="en-US" dirty="0" smtClean="0"/>
              <a:t>“</a:t>
            </a:r>
            <a:r>
              <a:rPr lang="ru-RU" dirty="0" smtClean="0"/>
              <a:t>Ортопедической стоматологии</a:t>
            </a:r>
            <a:r>
              <a:rPr lang="en-US" dirty="0" smtClean="0"/>
              <a:t>”</a:t>
            </a:r>
            <a:r>
              <a:rPr lang="ru-RU" dirty="0" smtClean="0"/>
              <a:t> </a:t>
            </a:r>
            <a:r>
              <a:rPr lang="ru-RU" dirty="0" smtClean="0"/>
              <a:t>группы </a:t>
            </a:r>
            <a:r>
              <a:rPr lang="ru-RU" dirty="0" err="1" smtClean="0"/>
              <a:t>Циглер</a:t>
            </a:r>
            <a:r>
              <a:rPr lang="ru-RU" dirty="0" smtClean="0"/>
              <a:t> М</a:t>
            </a:r>
            <a:r>
              <a:rPr lang="en-US" dirty="0" smtClean="0"/>
              <a:t>.</a:t>
            </a:r>
            <a:r>
              <a:rPr lang="ru-RU" dirty="0" smtClean="0"/>
              <a:t>М</a:t>
            </a:r>
            <a:r>
              <a:rPr lang="en-US" dirty="0" smtClean="0"/>
              <a:t>.</a:t>
            </a:r>
            <a:endParaRPr lang="ru-RU" dirty="0"/>
          </a:p>
        </p:txBody>
      </p:sp>
    </p:spTree>
    <p:extLst>
      <p:ext uri="{BB962C8B-B14F-4D97-AF65-F5344CB8AC3E}">
        <p14:creationId xmlns:p14="http://schemas.microsoft.com/office/powerpoint/2010/main" val="291287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229600" cy="5832648"/>
          </a:xfrm>
        </p:spPr>
        <p:txBody>
          <a:bodyPr>
            <a:normAutofit/>
          </a:bodyPr>
          <a:lstStyle/>
          <a:p>
            <a:r>
              <a:rPr lang="ru-RU" sz="1800" dirty="0"/>
              <a:t>Существуют различные варианты классификации оттисков по методу их получения, предложенные отечественными (Гаврилов Е.И., Щербаков А.С.,1984; </a:t>
            </a:r>
            <a:r>
              <a:rPr lang="ru-RU" sz="1800" dirty="0" err="1"/>
              <a:t>Варес</a:t>
            </a:r>
            <a:r>
              <a:rPr lang="ru-RU" sz="1800" dirty="0"/>
              <a:t> Э.Я., 1993; Цимбалистов А.В. и соавт.,1996; </a:t>
            </a:r>
            <a:r>
              <a:rPr lang="ru-RU" sz="1800" dirty="0" err="1"/>
              <a:t>Ряховский</a:t>
            </a:r>
            <a:r>
              <a:rPr lang="ru-RU" sz="1800" dirty="0"/>
              <a:t> А.Н.,2002) и зарубежными  учеными (</a:t>
            </a:r>
            <a:r>
              <a:rPr lang="ru-RU" sz="1800" dirty="0" err="1"/>
              <a:t>Ebersbuch</a:t>
            </a:r>
            <a:r>
              <a:rPr lang="ru-RU" sz="1800" dirty="0"/>
              <a:t> W., 1974; Янсон К.,1998;  </a:t>
            </a:r>
            <a:r>
              <a:rPr lang="ru-RU" sz="1800" dirty="0" err="1"/>
              <a:t>Markus</a:t>
            </a:r>
            <a:r>
              <a:rPr lang="ru-RU" sz="1800" dirty="0"/>
              <a:t> T.F.,1999). </a:t>
            </a:r>
            <a:endParaRPr lang="ru-RU" sz="1800" dirty="0" smtClean="0"/>
          </a:p>
          <a:p>
            <a:r>
              <a:rPr lang="ru-RU" sz="1800" dirty="0"/>
              <a:t>В   основе одной  из  последних  классификаций,  предложенной </a:t>
            </a:r>
            <a:r>
              <a:rPr lang="ru-RU" sz="1800" dirty="0" err="1"/>
              <a:t>А.Н.Ряховским</a:t>
            </a:r>
            <a:r>
              <a:rPr lang="ru-RU" sz="1800" dirty="0"/>
              <a:t> (2002), лежит принцип </a:t>
            </a:r>
            <a:r>
              <a:rPr lang="ru-RU" sz="1800" dirty="0" err="1"/>
              <a:t>этапности</a:t>
            </a:r>
            <a:r>
              <a:rPr lang="ru-RU" sz="1800" dirty="0"/>
              <a:t> получения оттиска, а также  количества слоев, из которых  состоит оттиск. Согласно данной классификации современные методы получения оттиска  эластичными материалами можно разделить на 2 большие группы: одноэтапные и двухэтапные. При одноэтапном снятии оттиска ложку с оттискным материалом накладывают один раз, после выведения ложки из полости рта полученный оттиск отправляют в лабораторию. Суть двухэтапных заключается  в том, что оттиск снимают поочередно: сначала базовой массой, а затем  после ее структурирования, для уточнения деталей протезного ложа, проводят повторное наложение полученного оттиска с добавлением   корригирующего материала</a:t>
            </a:r>
            <a:r>
              <a:rPr lang="ru-RU" sz="1800" dirty="0" smtClean="0"/>
              <a:t>.</a:t>
            </a:r>
            <a:endParaRPr lang="ru-RU" sz="1800" dirty="0"/>
          </a:p>
        </p:txBody>
      </p:sp>
    </p:spTree>
    <p:extLst>
      <p:ext uri="{BB962C8B-B14F-4D97-AF65-F5344CB8AC3E}">
        <p14:creationId xmlns:p14="http://schemas.microsoft.com/office/powerpoint/2010/main" val="256466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9"/>
            <a:ext cx="8229600" cy="3675863"/>
          </a:xfrm>
        </p:spPr>
        <p:txBody>
          <a:bodyPr>
            <a:normAutofit fontScale="92500" lnSpcReduction="10000"/>
          </a:bodyPr>
          <a:lstStyle/>
          <a:p>
            <a:r>
              <a:rPr lang="ru-RU" dirty="0" smtClean="0"/>
              <a:t>· </a:t>
            </a:r>
            <a:r>
              <a:rPr lang="ru-RU" sz="2100" dirty="0"/>
              <a:t>этот метод не требует обязательного присутствия  ассистента врача и  идеальных мануальных навыков;</a:t>
            </a:r>
          </a:p>
          <a:p>
            <a:r>
              <a:rPr lang="ru-RU" sz="2100" dirty="0" smtClean="0"/>
              <a:t>· </a:t>
            </a:r>
            <a:r>
              <a:rPr lang="ru-RU" sz="2100" dirty="0"/>
              <a:t>предоставляет  достаточно времени, для того чтобы, не спеша, провести все необходимые манипуляции;</a:t>
            </a:r>
          </a:p>
          <a:p>
            <a:r>
              <a:rPr lang="ru-RU" sz="2100" dirty="0" smtClean="0"/>
              <a:t>· </a:t>
            </a:r>
            <a:r>
              <a:rPr lang="ru-RU" sz="2100" dirty="0"/>
              <a:t>при попадании в область протезного ложа небольшого количества воздуха, влаги или крови двухэтапное снятие позволяет компенсировать эти аппликационные ошибки врача;</a:t>
            </a:r>
          </a:p>
          <a:p>
            <a:r>
              <a:rPr lang="ru-RU" sz="2100" dirty="0"/>
              <a:t>· </a:t>
            </a:r>
            <a:r>
              <a:rPr lang="ru-RU" sz="2100" dirty="0" smtClean="0"/>
              <a:t> </a:t>
            </a:r>
            <a:r>
              <a:rPr lang="ru-RU" sz="2100" dirty="0"/>
              <a:t>низкая информированность практикующих врачей о других современных методах получения оттисков;</a:t>
            </a:r>
          </a:p>
          <a:p>
            <a:r>
              <a:rPr lang="ru-RU" sz="2100" dirty="0" smtClean="0"/>
              <a:t>· </a:t>
            </a:r>
            <a:r>
              <a:rPr lang="ru-RU" sz="2100" dirty="0"/>
              <a:t>позволяет получать удовлетворительные оттиски в достаточно большом проценте случаев</a:t>
            </a:r>
            <a:r>
              <a:rPr lang="ru-RU" sz="2100" dirty="0" smtClean="0"/>
              <a:t>.</a:t>
            </a:r>
            <a:endParaRPr lang="ru-RU" sz="2100" dirty="0"/>
          </a:p>
        </p:txBody>
      </p:sp>
      <p:sp>
        <p:nvSpPr>
          <p:cNvPr id="3" name="Заголовок 2"/>
          <p:cNvSpPr>
            <a:spLocks noGrp="1"/>
          </p:cNvSpPr>
          <p:nvPr>
            <p:ph type="title"/>
          </p:nvPr>
        </p:nvSpPr>
        <p:spPr/>
        <p:txBody>
          <a:bodyPr>
            <a:normAutofit fontScale="90000"/>
          </a:bodyPr>
          <a:lstStyle/>
          <a:p>
            <a:r>
              <a:rPr lang="ru-RU" dirty="0"/>
              <a:t>Распространенность двухэтапных методов объясняется тем, что:</a:t>
            </a:r>
            <a:br>
              <a:rPr lang="ru-RU" dirty="0"/>
            </a:br>
            <a:endParaRPr lang="ru-RU" dirty="0"/>
          </a:p>
        </p:txBody>
      </p:sp>
    </p:spTree>
    <p:extLst>
      <p:ext uri="{BB962C8B-B14F-4D97-AF65-F5344CB8AC3E}">
        <p14:creationId xmlns:p14="http://schemas.microsoft.com/office/powerpoint/2010/main" val="335332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88640"/>
            <a:ext cx="8229600" cy="5904656"/>
          </a:xfrm>
        </p:spPr>
        <p:txBody>
          <a:bodyPr>
            <a:normAutofit/>
          </a:bodyPr>
          <a:lstStyle/>
          <a:p>
            <a:r>
              <a:rPr lang="ru-RU" sz="1400" dirty="0"/>
              <a:t>Первоначально должен  быть проведен продуманный выбор материалов для получения двухслойного оттиска двухэтапным методом В.Д. Вагнер, О.В. </a:t>
            </a:r>
            <a:r>
              <a:rPr lang="ru-RU" sz="1400" dirty="0" err="1"/>
              <a:t>Чекунков</a:t>
            </a:r>
            <a:r>
              <a:rPr lang="ru-RU" sz="1400" dirty="0"/>
              <a:t> (2003) подчеркивают, что стремительное обновление ассортимента оттискных материалов, предлагаемых различными производителями, требует знания врачом особенностей работы с каждым из этих материалов, их свойств, что является обязательным условием качественного протезирования. </a:t>
            </a:r>
            <a:endParaRPr lang="ru-RU" sz="1400" dirty="0" smtClean="0"/>
          </a:p>
          <a:p>
            <a:r>
              <a:rPr lang="ru-RU" sz="1400" dirty="0"/>
              <a:t>Выбор материала проводят по двум основным параметрам: вид и консистенция</a:t>
            </a:r>
            <a:r>
              <a:rPr lang="ru-RU" sz="1400" dirty="0" smtClean="0"/>
              <a:t>.</a:t>
            </a:r>
          </a:p>
          <a:p>
            <a:r>
              <a:rPr lang="ru-RU" sz="1400" dirty="0"/>
              <a:t>То есть на сегодняшний день выбирать (в случае получения точных оттисков в несъемном протезировании) приходиться среди 3 видов материалов: полиэфирные,  А-силиконовые и К-силиконовые</a:t>
            </a:r>
            <a:r>
              <a:rPr lang="ru-RU" sz="1400" dirty="0" smtClean="0"/>
              <a:t>.</a:t>
            </a:r>
          </a:p>
          <a:p>
            <a:r>
              <a:rPr lang="ru-RU" sz="1400" dirty="0"/>
              <a:t>Важным фактором, влияющим на качество оттиска, является состояние протезного ложка во время процедуры получения </a:t>
            </a:r>
            <a:r>
              <a:rPr lang="ru-RU" sz="1400" dirty="0" smtClean="0"/>
              <a:t>оттиска</a:t>
            </a:r>
            <a:r>
              <a:rPr lang="en-US" sz="1400" dirty="0" smtClean="0"/>
              <a:t>.</a:t>
            </a:r>
            <a:r>
              <a:rPr lang="ru-RU" sz="1400" dirty="0" smtClean="0"/>
              <a:t> Большинство </a:t>
            </a:r>
            <a:r>
              <a:rPr lang="ru-RU" sz="1400" dirty="0"/>
              <a:t>авторов сходятся во мнении, что четкое отображение границ препарирования особенно в </a:t>
            </a:r>
            <a:r>
              <a:rPr lang="ru-RU" sz="1400" dirty="0" err="1"/>
              <a:t>придесневой</a:t>
            </a:r>
            <a:r>
              <a:rPr lang="ru-RU" sz="1400" dirty="0"/>
              <a:t> области, практически невозможно без тщательной подготовки протезного ложа перед получением оттиска.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933056"/>
            <a:ext cx="2880320" cy="1944216"/>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3794333"/>
            <a:ext cx="3544788" cy="2114339"/>
          </a:xfrm>
          <a:prstGeom prst="rect">
            <a:avLst/>
          </a:prstGeom>
        </p:spPr>
      </p:pic>
    </p:spTree>
    <p:extLst>
      <p:ext uri="{BB962C8B-B14F-4D97-AF65-F5344CB8AC3E}">
        <p14:creationId xmlns:p14="http://schemas.microsoft.com/office/powerpoint/2010/main" val="207979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88640"/>
            <a:ext cx="8229600" cy="5040560"/>
          </a:xfrm>
        </p:spPr>
        <p:txBody>
          <a:bodyPr>
            <a:normAutofit/>
          </a:bodyPr>
          <a:lstStyle/>
          <a:p>
            <a:r>
              <a:rPr lang="ru-RU" sz="1400" dirty="0"/>
              <a:t>При </a:t>
            </a:r>
            <a:r>
              <a:rPr lang="ru-RU" sz="1400" dirty="0" err="1"/>
              <a:t>поддесневом</a:t>
            </a:r>
            <a:r>
              <a:rPr lang="ru-RU" sz="1400" dirty="0"/>
              <a:t> расположении границ препарирования (для четкого отображения на оттиске последних), необходимо проводить ретракцию </a:t>
            </a:r>
            <a:r>
              <a:rPr lang="ru-RU" sz="1400" dirty="0" err="1"/>
              <a:t>десневого</a:t>
            </a:r>
            <a:r>
              <a:rPr lang="ru-RU" sz="1400" dirty="0"/>
              <a:t> края. </a:t>
            </a:r>
            <a:endParaRPr lang="en-US" sz="1400" dirty="0" smtClean="0"/>
          </a:p>
          <a:p>
            <a:r>
              <a:rPr lang="ru-RU" sz="1400" dirty="0"/>
              <a:t>При попадании в область протезного ложа небольшого количества воздуха, влаги или крови двухэтапное снятие позволяет компенсировать данные аппликационные ошибки врача. Это происходит за счет того, что при выдавливании избытков корригирующего материала на втором этапе устраняются включения воздуха и жидкости. Но при этом из-за  давления корригирующего материала на упругие стенки базового материала  возможна его  деформация</a:t>
            </a:r>
            <a:r>
              <a:rPr lang="ru-RU" sz="1400" dirty="0" smtClean="0"/>
              <a:t>.</a:t>
            </a:r>
            <a:endParaRPr lang="en-US" sz="1400" dirty="0" smtClean="0"/>
          </a:p>
          <a:p>
            <a:r>
              <a:rPr lang="ru-RU" sz="1400" dirty="0"/>
              <a:t>Одним из необходимых условий снижения деформационных погрешностей двухэтапных оттисков является применение базового материала с высокой конечной твердостью</a:t>
            </a:r>
            <a:r>
              <a:rPr lang="ru-RU" sz="1400" dirty="0" smtClean="0"/>
              <a:t>.</a:t>
            </a:r>
            <a:endParaRPr lang="en-US" sz="1400" dirty="0" smtClean="0"/>
          </a:p>
          <a:p>
            <a:r>
              <a:rPr lang="ru-RU" sz="1400" dirty="0"/>
              <a:t>Замешивание проводят до гомогенного состояния двух паст, при котором цвет массы становится полностью однотонным </a:t>
            </a:r>
            <a:endParaRPr lang="en-US" sz="1400" dirty="0" smtClean="0"/>
          </a:p>
          <a:p>
            <a:r>
              <a:rPr lang="ru-RU" sz="1400" dirty="0"/>
              <a:t>После замешивания материала высокой вязкости  и внесения в ложку проводят получение базового оттиска. При двухэтапном получении оттиска обосновано применение базовых материалов с маркировкой </a:t>
            </a:r>
            <a:r>
              <a:rPr lang="ru-RU" sz="1400" dirty="0" err="1"/>
              <a:t>Fast</a:t>
            </a:r>
            <a:r>
              <a:rPr lang="ru-RU" sz="1400" dirty="0"/>
              <a:t> (рис.4). Наличие на упаковке такого  обозначения свидетельствует о более коротком времени схватывания материала. При использовании такого материала снижается время нахождения ложки во рту пациента (тем самым снижается дискомфорт от этой процедуры для пациента), а также сокращаются (хоть и незначительно) временные затраты врача на этапе получения оттиска</a:t>
            </a:r>
            <a:r>
              <a:rPr lang="ru-RU" sz="1400" dirty="0" smtClean="0"/>
              <a:t>.</a:t>
            </a:r>
            <a:endParaRPr lang="ru-RU" sz="1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 y="4725144"/>
            <a:ext cx="3240360" cy="2132856"/>
          </a:xfrm>
          <a:prstGeom prst="rect">
            <a:avLst/>
          </a:prstGeom>
          <a:scene3d>
            <a:camera prst="orthographicFront"/>
            <a:lightRig rig="threePt" dir="t"/>
          </a:scene3d>
          <a:sp3d>
            <a:bevelT prst="slope"/>
          </a:sp3d>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7809" y="4705672"/>
            <a:ext cx="3472780" cy="2132856"/>
          </a:xfrm>
          <a:prstGeom prst="rect">
            <a:avLst/>
          </a:prstGeom>
          <a:scene3d>
            <a:camera prst="orthographicFront"/>
            <a:lightRig rig="threePt" dir="t"/>
          </a:scene3d>
          <a:sp3d>
            <a:bevelT prst="slope"/>
          </a:sp3d>
        </p:spPr>
      </p:pic>
    </p:spTree>
    <p:extLst>
      <p:ext uri="{BB962C8B-B14F-4D97-AF65-F5344CB8AC3E}">
        <p14:creationId xmlns:p14="http://schemas.microsoft.com/office/powerpoint/2010/main" val="3483918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8106" y="1"/>
            <a:ext cx="9115894" cy="4221088"/>
          </a:xfrm>
        </p:spPr>
        <p:txBody>
          <a:bodyPr>
            <a:normAutofit/>
          </a:bodyPr>
          <a:lstStyle/>
          <a:p>
            <a:r>
              <a:rPr lang="ru-RU" sz="1600" dirty="0"/>
              <a:t>Перед наложением ложки с базовым материалом удаляют вторую </a:t>
            </a:r>
            <a:r>
              <a:rPr lang="ru-RU" sz="1600" dirty="0" err="1"/>
              <a:t>ретракционную</a:t>
            </a:r>
            <a:r>
              <a:rPr lang="ru-RU" sz="1600" dirty="0"/>
              <a:t> нить (более толстую). На данном этапе важно правильно позиционировать ложку на зубной </a:t>
            </a:r>
            <a:r>
              <a:rPr lang="ru-RU" sz="1600" dirty="0" smtClean="0"/>
              <a:t>ряд. </a:t>
            </a:r>
            <a:r>
              <a:rPr lang="ru-RU" sz="1600" dirty="0"/>
              <a:t>В полости рта ложка должна быть установлена без перекосов. Желательно чтобы толщина материала между стенками ложки и зубами была равномерной на всех участках </a:t>
            </a:r>
            <a:r>
              <a:rPr lang="ru-RU" sz="1600" dirty="0" smtClean="0"/>
              <a:t>ложки.</a:t>
            </a:r>
            <a:endParaRPr lang="en-US" sz="1600" dirty="0" smtClean="0"/>
          </a:p>
          <a:p>
            <a:r>
              <a:rPr lang="ru-RU" sz="1600" dirty="0"/>
              <a:t>Перед вторым этапом проводят подготовку базового  оттиска. На базовом оттиске срезают межзубные перегородки, </a:t>
            </a:r>
            <a:r>
              <a:rPr lang="ru-RU" sz="1600" dirty="0" err="1"/>
              <a:t>поднутрения</a:t>
            </a:r>
            <a:r>
              <a:rPr lang="ru-RU" sz="1600" dirty="0"/>
              <a:t>. Очень важно чтобы базовый оттиск при повторном введении беспрепятственно устанавливался в правильной позиции. Для того чтобы в этом убедиться, рекомендуется проводить предварительную  примерку ложки в полости рта</a:t>
            </a:r>
            <a:r>
              <a:rPr lang="ru-RU" sz="1600" dirty="0" smtClean="0"/>
              <a:t>.</a:t>
            </a:r>
            <a:endParaRPr lang="ru-RU" sz="1600" dirty="0"/>
          </a:p>
          <a:p>
            <a:r>
              <a:rPr lang="ru-RU" sz="1600" dirty="0"/>
              <a:t>Кроме того, для снижения компрессионного давления корригирующего материала, на базовом оттиске проводят вырезание отводных </a:t>
            </a:r>
            <a:r>
              <a:rPr lang="ru-RU" sz="1600" dirty="0" smtClean="0"/>
              <a:t>каналов</a:t>
            </a:r>
            <a:r>
              <a:rPr lang="en-US" sz="1600" dirty="0" smtClean="0"/>
              <a:t>.</a:t>
            </a:r>
            <a:r>
              <a:rPr lang="ru-RU" sz="1600" dirty="0" smtClean="0"/>
              <a:t>Наличие </a:t>
            </a:r>
            <a:r>
              <a:rPr lang="ru-RU" sz="1600" dirty="0"/>
              <a:t>отводных каналов способствует оттоку излишков корригирующего </a:t>
            </a:r>
            <a:r>
              <a:rPr lang="ru-RU" sz="1600" dirty="0" smtClean="0"/>
              <a:t>материала.</a:t>
            </a:r>
            <a:endParaRPr lang="ru-RU" sz="16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47616"/>
            <a:ext cx="2392660" cy="251038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9423" y="4347617"/>
            <a:ext cx="2248644" cy="2510384"/>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8672" y="4347617"/>
            <a:ext cx="2135576" cy="2510384"/>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04248" y="4347618"/>
            <a:ext cx="2339752" cy="2510384"/>
          </a:xfrm>
          <a:prstGeom prst="rect">
            <a:avLst/>
          </a:prstGeom>
        </p:spPr>
      </p:pic>
    </p:spTree>
    <p:extLst>
      <p:ext uri="{BB962C8B-B14F-4D97-AF65-F5344CB8AC3E}">
        <p14:creationId xmlns:p14="http://schemas.microsoft.com/office/powerpoint/2010/main" val="37278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312" y="0"/>
            <a:ext cx="9139687" cy="4525963"/>
          </a:xfrm>
        </p:spPr>
        <p:txBody>
          <a:bodyPr>
            <a:normAutofit fontScale="55000" lnSpcReduction="20000"/>
          </a:bodyPr>
          <a:lstStyle/>
          <a:p>
            <a:r>
              <a:rPr lang="ru-RU" dirty="0"/>
              <a:t>После завершения подготовительных работ с базовым оттиском, приступают к получению окончательного оттиска.</a:t>
            </a:r>
          </a:p>
          <a:p>
            <a:r>
              <a:rPr lang="ru-RU" dirty="0"/>
              <a:t>В случае наличия в области зубного ряда выраженных </a:t>
            </a:r>
            <a:r>
              <a:rPr lang="ru-RU" dirty="0" err="1"/>
              <a:t>поднутрений</a:t>
            </a:r>
            <a:r>
              <a:rPr lang="ru-RU" dirty="0"/>
              <a:t> (выраженные межзубные промежутки при пародонтите, промежуточные части мостовидных протезов, коронки на имплантатах и т.д.) необходимо провести их изоляцию от попадания туда текучего корригирующего материала (рис.9). Изоляцию проводят путем заполнения зон </a:t>
            </a:r>
            <a:r>
              <a:rPr lang="ru-RU" dirty="0" err="1"/>
              <a:t>поднутрения</a:t>
            </a:r>
            <a:r>
              <a:rPr lang="ru-RU" dirty="0"/>
              <a:t> воском, базовым материалом без добавления катализатора и т.д. Если этого не сделать, то в последующем возможно возникновение  пластической деформации полученного оттиска при его выведении.</a:t>
            </a:r>
          </a:p>
          <a:p>
            <a:endParaRPr lang="ru-RU" dirty="0"/>
          </a:p>
          <a:p>
            <a:r>
              <a:rPr lang="ru-RU" dirty="0"/>
              <a:t>На втором этапе, при выборе корригирующего оттискного материала необходимо учитывать  его текучесть. При двухэтапном получении оттиска  необходимо использовать корригирующий материал низкой вязкости (обладающий хорошей текучестью). Чем выше будет вязкость корригирующего материала, тем выше будет давление на стенки базового оттиска. Соответственно при этом возрастут деформационные погрешности, что приведет к снижению точности оттиска.</a:t>
            </a:r>
          </a:p>
          <a:p>
            <a:endParaRPr lang="ru-RU" dirty="0"/>
          </a:p>
          <a:p>
            <a:r>
              <a:rPr lang="ru-RU" dirty="0"/>
              <a:t>Перед проведением второго этапа получения двухэтапного двухслойного оттиска из зубодесневой бороздки выводят первую </a:t>
            </a:r>
            <a:r>
              <a:rPr lang="ru-RU" dirty="0" err="1"/>
              <a:t>ретракционную</a:t>
            </a:r>
            <a:r>
              <a:rPr lang="ru-RU" dirty="0"/>
              <a:t> нить (рис.10). Перед  выведением нить, для профилактики кровоточивости </a:t>
            </a:r>
            <a:r>
              <a:rPr lang="ru-RU" dirty="0" err="1"/>
              <a:t>десневого</a:t>
            </a:r>
            <a:r>
              <a:rPr lang="ru-RU" dirty="0"/>
              <a:t> края, необходимо  смочить. После выведения нити, для того чтобы полностью смыть остатки химических веществ, бороздку обильно промывают водой</a:t>
            </a:r>
            <a:r>
              <a:rPr lang="ru-RU" dirty="0" smtClean="0"/>
              <a:t>.</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654" y="4379576"/>
            <a:ext cx="3184748" cy="2348880"/>
          </a:xfrm>
          <a:prstGeom prst="rect">
            <a:avLst/>
          </a:prstGeom>
          <a:ln>
            <a:noFill/>
          </a:ln>
          <a:effectLst/>
          <a:scene3d>
            <a:camera prst="orthographicFront">
              <a:rot lat="0" lon="0" rev="0"/>
            </a:camera>
            <a:lightRig rig="contrasting" dir="t">
              <a:rot lat="0" lon="0" rev="7800000"/>
            </a:lightRig>
          </a:scene3d>
          <a:sp3d>
            <a:bevelT w="139700" h="139700"/>
          </a:sp3d>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4506105"/>
            <a:ext cx="3544788" cy="2222351"/>
          </a:xfrm>
          <a:prstGeom prst="rect">
            <a:avLst/>
          </a:prstGeom>
          <a:scene3d>
            <a:camera prst="orthographicFront"/>
            <a:lightRig rig="threePt" dir="t"/>
          </a:scene3d>
          <a:sp3d>
            <a:bevelT w="165100" prst="coolSlant"/>
          </a:sp3d>
        </p:spPr>
      </p:pic>
    </p:spTree>
    <p:extLst>
      <p:ext uri="{BB962C8B-B14F-4D97-AF65-F5344CB8AC3E}">
        <p14:creationId xmlns:p14="http://schemas.microsoft.com/office/powerpoint/2010/main" val="66745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2947"/>
            <a:ext cx="8229600" cy="4525963"/>
          </a:xfrm>
        </p:spPr>
        <p:txBody>
          <a:bodyPr>
            <a:normAutofit/>
          </a:bodyPr>
          <a:lstStyle/>
          <a:p>
            <a:r>
              <a:rPr lang="ru-RU" sz="1200" dirty="0"/>
              <a:t>На втором этапе перед внесением ложки в полость рта базовый оттиск заполняют корригирующим </a:t>
            </a:r>
            <a:r>
              <a:rPr lang="ru-RU" sz="1200" dirty="0" smtClean="0"/>
              <a:t>материалом</a:t>
            </a:r>
            <a:endParaRPr lang="ru-RU" sz="12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6094"/>
            <a:ext cx="1564382" cy="1905000"/>
          </a:xfrm>
          <a:prstGeom prst="rect">
            <a:avLst/>
          </a:prstGeom>
          <a:scene3d>
            <a:camera prst="orthographicFront"/>
            <a:lightRig rig="threePt" dir="t"/>
          </a:scene3d>
          <a:sp3d>
            <a:bevelT w="152400" h="50800" prst="softRound"/>
          </a:sp3d>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9382" y="496094"/>
            <a:ext cx="1905000" cy="1276350"/>
          </a:xfrm>
          <a:prstGeom prst="rect">
            <a:avLst/>
          </a:prstGeom>
          <a:scene3d>
            <a:camera prst="orthographicFront"/>
            <a:lightRig rig="threePt" dir="t"/>
          </a:scene3d>
          <a:sp3d>
            <a:bevelT w="101600" prst="riblet"/>
          </a:sp3d>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4382" y="496094"/>
            <a:ext cx="1905000" cy="1276350"/>
          </a:xfrm>
          <a:prstGeom prst="rect">
            <a:avLst/>
          </a:prstGeom>
          <a:scene3d>
            <a:camera prst="orthographicFront"/>
            <a:lightRig rig="threePt" dir="t"/>
          </a:scene3d>
          <a:sp3d>
            <a:bevelT w="101600" prst="riblet"/>
          </a:sp3d>
        </p:spPr>
      </p:pic>
      <p:sp>
        <p:nvSpPr>
          <p:cNvPr id="7" name="TextBox 6"/>
          <p:cNvSpPr txBox="1"/>
          <p:nvPr/>
        </p:nvSpPr>
        <p:spPr>
          <a:xfrm>
            <a:off x="0" y="2636912"/>
            <a:ext cx="8532440" cy="461665"/>
          </a:xfrm>
          <a:prstGeom prst="rect">
            <a:avLst/>
          </a:prstGeom>
          <a:noFill/>
        </p:spPr>
        <p:txBody>
          <a:bodyPr wrap="square" rtlCol="0">
            <a:spAutoFit/>
          </a:bodyPr>
          <a:lstStyle/>
          <a:p>
            <a:r>
              <a:rPr lang="ru-RU" sz="1200" dirty="0" smtClean="0"/>
              <a:t>При использовании систем </a:t>
            </a:r>
            <a:r>
              <a:rPr lang="ru-RU" sz="1200" dirty="0" err="1" smtClean="0"/>
              <a:t>автозамешивания</a:t>
            </a:r>
            <a:r>
              <a:rPr lang="ru-RU" sz="1200" dirty="0" smtClean="0"/>
              <a:t> установку </a:t>
            </a:r>
            <a:r>
              <a:rPr lang="ru-RU" sz="1200" dirty="0" err="1" smtClean="0"/>
              <a:t>внутриротовой</a:t>
            </a:r>
            <a:r>
              <a:rPr lang="ru-RU" sz="1200" dirty="0" smtClean="0"/>
              <a:t> канюли на  смесительную, целесообразнее проводить после того как базовый оттиск заполнен корригирующим материалом (рис.12).</a:t>
            </a:r>
          </a:p>
        </p:txBody>
      </p:sp>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25770" y="3185104"/>
            <a:ext cx="1905000" cy="1349037"/>
          </a:xfrm>
          <a:prstGeom prst="rect">
            <a:avLst/>
          </a:prstGeom>
        </p:spPr>
      </p:pic>
      <p:pic>
        <p:nvPicPr>
          <p:cNvPr id="9" name="Рисунок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770" y="3185866"/>
            <a:ext cx="1905000" cy="1368152"/>
          </a:xfrm>
          <a:prstGeom prst="rect">
            <a:avLst/>
          </a:prstGeom>
        </p:spPr>
      </p:pic>
      <p:pic>
        <p:nvPicPr>
          <p:cNvPr id="10" name="Рисунок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45111" y="3165989"/>
            <a:ext cx="1905000" cy="1368152"/>
          </a:xfrm>
          <a:prstGeom prst="rect">
            <a:avLst/>
          </a:prstGeom>
        </p:spPr>
      </p:pic>
    </p:spTree>
    <p:extLst>
      <p:ext uri="{BB962C8B-B14F-4D97-AF65-F5344CB8AC3E}">
        <p14:creationId xmlns:p14="http://schemas.microsoft.com/office/powerpoint/2010/main" val="3762998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7941" y="0"/>
            <a:ext cx="8229600" cy="4525963"/>
          </a:xfrm>
        </p:spPr>
        <p:txBody>
          <a:bodyPr>
            <a:normAutofit/>
          </a:bodyPr>
          <a:lstStyle/>
          <a:p>
            <a:r>
              <a:rPr lang="ru-RU" sz="1400" dirty="0"/>
              <a:t>Сразу после этого приступают к заполнению корригирующим материалом области протезного ложа. Проводят направленное внесение материала в зубодесневую бороздку вокруг опорных зубов. При этом обращают внимание на то, чтобы кончик канюли был постоянно  погружен в материал (рис.13</a:t>
            </a:r>
            <a:r>
              <a:rPr lang="ru-RU" sz="1400" dirty="0" smtClean="0"/>
              <a:t>).</a:t>
            </a:r>
            <a:endParaRPr lang="en-US" sz="1400" dirty="0" smtClean="0"/>
          </a:p>
          <a:p>
            <a:r>
              <a:rPr lang="ru-RU" sz="1400" dirty="0"/>
              <a:t>Следующим этапом является наложение базового оттиска. Очень важно провести правильное позиционирование оттиска в полости рта, обращая внимание на то, чтобы ложка с базовым оттиском была максимально точно установлена на зубном ряду.</a:t>
            </a:r>
          </a:p>
          <a:p>
            <a:r>
              <a:rPr lang="ru-RU" sz="1400" dirty="0"/>
              <a:t>Во время полимеризации корригирующего материала  оттиск удерживают руками в неподвижном состоянии на зубном ряду. После истечения времени необходимого для полного схватывания материала проводят выведение полученного оттиска.  При выведении оттиска следует обращать внимание на то, чтобы путь смещения ложки с зубного ряда был максимально параллелен оси опорных зубов. На этом этапе существует риск возникновения деформации оттиска, которая останется незамеченной и в последующем может привести к значительным погрешностям готовых ортопедических конструкций</a:t>
            </a:r>
            <a:r>
              <a:rPr lang="ru-RU" sz="1400" dirty="0" smtClean="0"/>
              <a:t>.</a:t>
            </a:r>
            <a:endParaRPr lang="ru-RU" sz="1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73016"/>
            <a:ext cx="3184748" cy="1728391"/>
          </a:xfrm>
          <a:prstGeom prst="rect">
            <a:avLst/>
          </a:prstGeom>
        </p:spPr>
      </p:pic>
    </p:spTree>
    <p:extLst>
      <p:ext uri="{BB962C8B-B14F-4D97-AF65-F5344CB8AC3E}">
        <p14:creationId xmlns:p14="http://schemas.microsoft.com/office/powerpoint/2010/main" val="3809404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1210</Words>
  <Application>Microsoft Office PowerPoint</Application>
  <PresentationFormat>Экран (4:3)</PresentationFormat>
  <Paragraphs>36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Открытая</vt:lpstr>
      <vt:lpstr>Клинические особенности получения двухэтапного двухслойного оттиска </vt:lpstr>
      <vt:lpstr>Презентация PowerPoint</vt:lpstr>
      <vt:lpstr>Распространенность двухэтапных методов объясняется тем, что: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Выполнил Ординатор кафедры “Ортопедической стоматологии” группы Циглер М.М.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Клинические особенности получения двухэтапного двухслойного оттиска</dc:title>
  <dc:creator>Admin</dc:creator>
  <cp:lastModifiedBy>Admin</cp:lastModifiedBy>
  <cp:revision>5</cp:revision>
  <dcterms:created xsi:type="dcterms:W3CDTF">2015-03-10T17:28:51Z</dcterms:created>
  <dcterms:modified xsi:type="dcterms:W3CDTF">2018-12-13T04:20:07Z</dcterms:modified>
</cp:coreProperties>
</file>