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8" r:id="rId3"/>
    <p:sldId id="259" r:id="rId4"/>
    <p:sldId id="260" r:id="rId5"/>
    <p:sldId id="261" r:id="rId6"/>
    <p:sldId id="274" r:id="rId7"/>
    <p:sldId id="272" r:id="rId8"/>
    <p:sldId id="276" r:id="rId9"/>
    <p:sldId id="273" r:id="rId10"/>
    <p:sldId id="275" r:id="rId11"/>
    <p:sldId id="262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7" r:id="rId20"/>
    <p:sldId id="289" r:id="rId21"/>
    <p:sldId id="286" r:id="rId22"/>
    <p:sldId id="288" r:id="rId23"/>
    <p:sldId id="29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="" xmlns:a16="http://schemas.microsoft.com/office/drawing/2014/main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18D3656-79EC-4ABF-995E-147B461A8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4" y="933855"/>
            <a:ext cx="6995926" cy="4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5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4C11253D-37B7-4E3D-B00C-A60D6402AA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59647"/>
          <a:stretch/>
        </p:blipFill>
        <p:spPr>
          <a:xfrm>
            <a:off x="0" y="0"/>
            <a:ext cx="6890793" cy="231004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194D0DD5-3B1D-41A6-AA84-547DF621A5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3" r="33310"/>
          <a:stretch/>
        </p:blipFill>
        <p:spPr>
          <a:xfrm flipV="1">
            <a:off x="5780291" y="4641006"/>
            <a:ext cx="6411709" cy="22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50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EA190195-D49F-4D2F-BD3A-0953C6A89F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3454"/>
          <a:stretch/>
        </p:blipFill>
        <p:spPr>
          <a:xfrm>
            <a:off x="0" y="4931722"/>
            <a:ext cx="1731524" cy="19262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C44B08B6-BA31-446D-9339-69C4A7B332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6" r="19317"/>
          <a:stretch/>
        </p:blipFill>
        <p:spPr>
          <a:xfrm>
            <a:off x="8732051" y="-1"/>
            <a:ext cx="3459949" cy="22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61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62FDD4AB-5550-4021-95E3-D6D612B7A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b="8151"/>
          <a:stretch/>
        </p:blipFill>
        <p:spPr>
          <a:xfrm>
            <a:off x="-1" y="558976"/>
            <a:ext cx="5779123" cy="62990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5217ACB5-7ACE-463B-9B17-5C54F0CED6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4"/>
          <a:stretch/>
        </p:blipFill>
        <p:spPr>
          <a:xfrm>
            <a:off x="1042411" y="0"/>
            <a:ext cx="6785129" cy="4883272"/>
          </a:xfrm>
          <a:prstGeom prst="rect">
            <a:avLst/>
          </a:prstGeom>
        </p:spPr>
      </p:pic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C52D67F4-8832-47ED-B0AF-7C88AF97AA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7250" y="2349567"/>
            <a:ext cx="3274950" cy="327681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41173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2037B72-2091-4867-BEC2-C4EFC81C2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6"/>
          <a:stretch/>
        </p:blipFill>
        <p:spPr>
          <a:xfrm flipH="1">
            <a:off x="218841" y="2812206"/>
            <a:ext cx="9030573" cy="4045794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그림 개체 틀 4">
            <a:extLst>
              <a:ext uri="{FF2B5EF4-FFF2-40B4-BE49-F238E27FC236}">
                <a16:creationId xmlns="" xmlns:a16="http://schemas.microsoft.com/office/drawing/2014/main" id="{F81AE992-136F-4AA5-A210-69AD147EC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1544" y="1241638"/>
            <a:ext cx="3049156" cy="437472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3109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E256F32E-4261-416E-ADF9-E2A5F61373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" r="78058"/>
          <a:stretch/>
        </p:blipFill>
        <p:spPr>
          <a:xfrm>
            <a:off x="10082409" y="-1"/>
            <a:ext cx="2109592" cy="6718907"/>
          </a:xfrm>
          <a:prstGeom prst="rect">
            <a:avLst/>
          </a:prstGeom>
        </p:spPr>
      </p:pic>
      <p:sp>
        <p:nvSpPr>
          <p:cNvPr id="11" name="그림 개체 틀 4">
            <a:extLst>
              <a:ext uri="{FF2B5EF4-FFF2-40B4-BE49-F238E27FC236}">
                <a16:creationId xmlns="" xmlns:a16="http://schemas.microsoft.com/office/drawing/2014/main" id="{018BC0BD-E3E1-4D72-8F79-25801D0AD2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F8566BCA-DAC6-43B5-BF5C-5D9DD7531F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 b="73742"/>
          <a:stretch/>
        </p:blipFill>
        <p:spPr>
          <a:xfrm rot="5400000">
            <a:off x="-1477787" y="3579445"/>
            <a:ext cx="4756340" cy="18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4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411E289C-4A1B-49AC-B1F6-C515F72D1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7" r="60788"/>
          <a:stretch/>
        </p:blipFill>
        <p:spPr>
          <a:xfrm rot="5400000">
            <a:off x="8247999" y="2914002"/>
            <a:ext cx="2660602" cy="5227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93C8E0BA-F30C-4FEA-AF45-147FD8C493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5" b="17620"/>
          <a:stretch/>
        </p:blipFill>
        <p:spPr>
          <a:xfrm rot="5400000">
            <a:off x="1705772" y="-1705772"/>
            <a:ext cx="2238094" cy="5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245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DC69092A-ABEB-41F2-B7D8-555A83F33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1" b="66861"/>
          <a:stretch/>
        </p:blipFill>
        <p:spPr>
          <a:xfrm flipH="1">
            <a:off x="0" y="5435893"/>
            <a:ext cx="3225948" cy="142210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8C554EF4-D2FA-4407-BDBA-E33BE3330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0"/>
          <a:stretch/>
        </p:blipFill>
        <p:spPr>
          <a:xfrm>
            <a:off x="0" y="0"/>
            <a:ext cx="5600700" cy="167399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E08F7D0B-78D4-4B75-A754-0EA59F1692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4" b="33430"/>
          <a:stretch/>
        </p:blipFill>
        <p:spPr>
          <a:xfrm>
            <a:off x="10267849" y="3465693"/>
            <a:ext cx="1924151" cy="33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554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027F4B55-3CAE-4692-95CF-8776DE7FBA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r="14251"/>
          <a:stretch/>
        </p:blipFill>
        <p:spPr>
          <a:xfrm flipH="1">
            <a:off x="-1" y="0"/>
            <a:ext cx="8244078" cy="63661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F6B039DE-C045-4E27-BE03-BF69F95C04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/>
          <a:stretch/>
        </p:blipFill>
        <p:spPr>
          <a:xfrm flipH="1" flipV="1">
            <a:off x="7747456" y="249314"/>
            <a:ext cx="4444544" cy="5095875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="" xmlns:a16="http://schemas.microsoft.com/office/drawing/2014/main" id="{14AF9409-6099-458E-B438-0C28FF5DCB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="" xmlns:a16="http://schemas.microsoft.com/office/drawing/2014/main" id="{CAEF6C42-9DE8-4D45-84A8-B3A380D06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183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987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8FCF50D8-5D06-46C8-9673-EA18E8244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566738"/>
            <a:ext cx="9953625" cy="5724525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="" xmlns:a16="http://schemas.microsoft.com/office/drawing/2014/main" id="{E784B942-B8DE-4F20-8964-5B36B208045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415969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4">
            <a:extLst>
              <a:ext uri="{FF2B5EF4-FFF2-40B4-BE49-F238E27FC236}">
                <a16:creationId xmlns="" xmlns:a16="http://schemas.microsoft.com/office/drawing/2014/main" id="{259780C3-E4C3-4630-9E1C-E416BEEF6D02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356810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="" xmlns:a16="http://schemas.microsoft.com/office/drawing/2014/main" id="{E6E31677-1BDB-47BA-A9C7-8D125667257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886183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="" xmlns:a16="http://schemas.microsoft.com/office/drawing/2014/main" id="{407E8A7C-305C-4F6D-A129-0531226A5E4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827024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198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4985395" y="1407605"/>
            <a:ext cx="7206606" cy="54503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-1" y="0"/>
            <a:ext cx="5841947" cy="3056716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="" xmlns:a16="http://schemas.microsoft.com/office/drawing/2014/main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84490" y="1011139"/>
            <a:ext cx="2286022" cy="495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264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tit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="" xmlns:a16="http://schemas.microsoft.com/office/drawing/2014/main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FA69C163-F369-4BFB-A9DF-C2F5641F56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1" b="64996"/>
          <a:stretch/>
        </p:blipFill>
        <p:spPr>
          <a:xfrm>
            <a:off x="6631997" y="4457430"/>
            <a:ext cx="5560003" cy="240057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AD2E7FEA-76C1-4BF0-B042-6D2BDF1FC6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60142"/>
          <a:stretch/>
        </p:blipFill>
        <p:spPr>
          <a:xfrm>
            <a:off x="0" y="0"/>
            <a:ext cx="7951550" cy="27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0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PTMON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3E6EB5E-4F59-4A0E-AD95-8CE52AA3F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24" y="0"/>
            <a:ext cx="3177964" cy="312609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5500360A-71C2-4EEB-B34F-8B3AAD48AB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1"/>
          <a:stretch/>
        </p:blipFill>
        <p:spPr>
          <a:xfrm>
            <a:off x="4269980" y="1247551"/>
            <a:ext cx="6785129" cy="5610449"/>
          </a:xfrm>
          <a:prstGeom prst="rect">
            <a:avLst/>
          </a:prstGeom>
        </p:spPr>
      </p:pic>
      <p:sp>
        <p:nvSpPr>
          <p:cNvPr id="10" name="그림 개체 틀 5">
            <a:extLst>
              <a:ext uri="{FF2B5EF4-FFF2-40B4-BE49-F238E27FC236}">
                <a16:creationId xmlns="" xmlns:a16="http://schemas.microsoft.com/office/drawing/2014/main" id="{B4EA51FA-7390-4114-9305-A64E53BA81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5606" y="1087520"/>
            <a:ext cx="3516125" cy="4689863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025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BFF88DA-E734-442A-A9FE-7210C3C657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b="25593"/>
          <a:stretch/>
        </p:blipFill>
        <p:spPr>
          <a:xfrm rot="16200000">
            <a:off x="7034854" y="1700851"/>
            <a:ext cx="5211466" cy="51028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533EB2A8-C2A8-45FD-8A27-EF210532CD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>
          <a:xfrm>
            <a:off x="2915018" y="0"/>
            <a:ext cx="7951550" cy="6365816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="" xmlns:a16="http://schemas.microsoft.com/office/drawing/2014/main" id="{A55ABD4F-5A95-40CD-A48C-20677CF5E2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023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BDBCF823-7E08-423C-8D37-29210A4D1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56644"/>
          <a:stretch/>
        </p:blipFill>
        <p:spPr>
          <a:xfrm>
            <a:off x="-1" y="0"/>
            <a:ext cx="6469375" cy="2973342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70D6FA4B-C10C-4151-90EE-AE342E13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03CDB048-4084-4574-BFA9-EDEF59C2DB10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0D36EBE7-5C77-480C-8042-87E621AA25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44318" y="4719637"/>
            <a:ext cx="4347682" cy="213836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1CDF7377-1407-45FE-9DB5-91956B84A2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b="63649"/>
          <a:stretch/>
        </p:blipFill>
        <p:spPr>
          <a:xfrm flipH="1">
            <a:off x="7531816" y="5005591"/>
            <a:ext cx="4660184" cy="185241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AA9684E5-96FB-4C7C-8DB8-6C450ACF72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0"/>
            <a:ext cx="4347682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88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2410662D-EB78-4EFA-8190-FE978281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2D425997-4843-4C42-A28A-039ECDF5531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42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="" xmlns:a16="http://schemas.microsoft.com/office/drawing/2014/main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15157E44-1513-45C1-9D6F-A5BB15D2FE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3" b="50951"/>
          <a:stretch/>
        </p:blipFill>
        <p:spPr>
          <a:xfrm flipH="1">
            <a:off x="-1" y="3805584"/>
            <a:ext cx="4883285" cy="30524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0C9781A0-A13E-4A65-882C-35FC54F5A4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9565"/>
          <a:stretch/>
        </p:blipFill>
        <p:spPr>
          <a:xfrm>
            <a:off x="7109651" y="0"/>
            <a:ext cx="5082349" cy="311164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B763CB46-16A1-42E0-910F-624B48189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b="50000"/>
          <a:stretch/>
        </p:blipFill>
        <p:spPr>
          <a:xfrm>
            <a:off x="0" y="4425905"/>
            <a:ext cx="4182894" cy="24320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37CA873-8FF6-4C52-B882-338B8C7FBC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3" r="46890"/>
          <a:stretch/>
        </p:blipFill>
        <p:spPr>
          <a:xfrm>
            <a:off x="9565800" y="0"/>
            <a:ext cx="2626200" cy="11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0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="" xmlns:a16="http://schemas.microsoft.com/office/drawing/2014/main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49F53BE-A869-4B5E-AE0C-23A88D8BE8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3" b="36448"/>
          <a:stretch/>
        </p:blipFill>
        <p:spPr>
          <a:xfrm>
            <a:off x="7866743" y="3619501"/>
            <a:ext cx="4325257" cy="3238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A1BC0925-2184-4E3D-BFF7-CB7060394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6" b="23985"/>
          <a:stretch/>
        </p:blipFill>
        <p:spPr>
          <a:xfrm rot="5400000" flipH="1">
            <a:off x="87091" y="-87093"/>
            <a:ext cx="3699451" cy="38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12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A50ED4C4-7A35-425B-BC49-DE040A09EF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4" r="62745"/>
          <a:stretch/>
        </p:blipFill>
        <p:spPr>
          <a:xfrm rot="5400000">
            <a:off x="8155686" y="2821685"/>
            <a:ext cx="3006236" cy="50663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E97BC847-39FF-4EDF-BB03-9A0583E457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64996"/>
          <a:stretch/>
        </p:blipFill>
        <p:spPr>
          <a:xfrm>
            <a:off x="0" y="0"/>
            <a:ext cx="6096000" cy="24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27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1315BE9C-7298-4003-AE87-FA8CFA29FA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37833"/>
          <a:stretch/>
        </p:blipFill>
        <p:spPr>
          <a:xfrm>
            <a:off x="0" y="0"/>
            <a:ext cx="3540868" cy="31167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6BDCBE1-17F9-4806-AE12-C7337B4BA4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1" b="50000"/>
          <a:stretch/>
        </p:blipFill>
        <p:spPr>
          <a:xfrm>
            <a:off x="8488214" y="4351230"/>
            <a:ext cx="3703786" cy="25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54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AA450DB2-7776-408B-B1CB-2F49E6ECC4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b="57898"/>
          <a:stretch/>
        </p:blipFill>
        <p:spPr>
          <a:xfrm>
            <a:off x="0" y="4447883"/>
            <a:ext cx="8426888" cy="24101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F8079B2B-3D88-4C6A-B22E-432A62395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5" r="25893"/>
          <a:stretch/>
        </p:blipFill>
        <p:spPr>
          <a:xfrm flipV="1">
            <a:off x="4815699" y="4914810"/>
            <a:ext cx="7376302" cy="19431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25EDB036-D44F-400C-9BFD-725FB0249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" t="50000" r="1"/>
          <a:stretch/>
        </p:blipFill>
        <p:spPr>
          <a:xfrm flipV="1">
            <a:off x="9696918" y="5652940"/>
            <a:ext cx="2495082" cy="12050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E8ADAFC-76A3-4688-B99A-85A75B0A1F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-1"/>
            <a:ext cx="2450104" cy="12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56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29BE408C-B4D1-40B5-AB3D-4114579B7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b="53003"/>
          <a:stretch/>
        </p:blipFill>
        <p:spPr>
          <a:xfrm>
            <a:off x="-1" y="3634924"/>
            <a:ext cx="7838475" cy="322307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E7E6D11E-162D-4BB0-9911-A8C1F52756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9" r="30078"/>
          <a:stretch/>
        </p:blipFill>
        <p:spPr>
          <a:xfrm>
            <a:off x="6632125" y="0"/>
            <a:ext cx="5559875" cy="30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7704E8CF-3244-47AB-A751-31B5F3B2C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V="1">
            <a:off x="9391650" y="713782"/>
            <a:ext cx="2800350" cy="509587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D0C65415-3E09-416F-806C-CAC0C530C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394720"/>
            <a:ext cx="28003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726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1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A102F0-FA1A-4063-BBF9-BB669D9FAABD}"/>
              </a:ext>
            </a:extLst>
          </p:cNvPr>
          <p:cNvSpPr txBox="1"/>
          <p:nvPr/>
        </p:nvSpPr>
        <p:spPr>
          <a:xfrm>
            <a:off x="850222" y="2250579"/>
            <a:ext cx="1045381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 smtClean="0">
                <a:latin typeface="Arial Narrow" panose="020B0606020202030204" pitchFamily="34" charset="0"/>
              </a:rPr>
              <a:t>О, моя больная спина! Обзор </a:t>
            </a:r>
            <a:r>
              <a:rPr lang="ru-RU" sz="4400" b="1" dirty="0" err="1" smtClean="0">
                <a:latin typeface="Arial Narrow" panose="020B0606020202030204" pitchFamily="34" charset="0"/>
              </a:rPr>
              <a:t>дорсопатий</a:t>
            </a:r>
            <a:endParaRPr lang="ru-RU" sz="4400" b="1" dirty="0">
              <a:latin typeface="Arial Narrow" panose="020B0606020202030204" pitchFamily="34" charset="0"/>
            </a:endParaRPr>
          </a:p>
          <a:p>
            <a:r>
              <a:rPr lang="ru-RU" sz="4400" b="1" dirty="0">
                <a:latin typeface="Arial Narrow" panose="020B0606020202030204" pitchFamily="34" charset="0"/>
              </a:rPr>
              <a:t>		Часть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161BE3-B36A-4819-847D-CE373104EB3F}"/>
              </a:ext>
            </a:extLst>
          </p:cNvPr>
          <p:cNvSpPr txBox="1"/>
          <p:nvPr/>
        </p:nvSpPr>
        <p:spPr>
          <a:xfrm>
            <a:off x="850222" y="4635861"/>
            <a:ext cx="3612157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Выполнила: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Ординатор 1 года обучения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специальности Рентгенология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Спугис Я.И.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직선 연결선 7">
            <a:extLst>
              <a:ext uri="{FF2B5EF4-FFF2-40B4-BE49-F238E27FC236}">
                <a16:creationId xmlns="" xmlns:a16="http://schemas.microsoft.com/office/drawing/2014/main" id="{6FB9F72B-60C4-469E-A6F1-75FE9AB93B48}"/>
              </a:ext>
            </a:extLst>
          </p:cNvPr>
          <p:cNvCxnSpPr>
            <a:cxnSpLocks/>
          </p:cNvCxnSpPr>
          <p:nvPr/>
        </p:nvCxnSpPr>
        <p:spPr>
          <a:xfrm>
            <a:off x="850222" y="4635861"/>
            <a:ext cx="6611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3300" y="220035"/>
            <a:ext cx="1166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ФГБОУ ВО «Красноярский государственный медицинский университет им. проф. В. Ф. </a:t>
            </a:r>
            <a:r>
              <a:rPr lang="ru-RU" dirty="0" err="1">
                <a:latin typeface="Arial Narrow" panose="020B0606020202030204" pitchFamily="34" charset="0"/>
              </a:rPr>
              <a:t>Войно-Ясенецкого</a:t>
            </a:r>
            <a:r>
              <a:rPr lang="ru-RU" dirty="0">
                <a:latin typeface="Arial Narrow" panose="020B0606020202030204" pitchFamily="34" charset="0"/>
              </a:rPr>
              <a:t>» Министерства здравоохранения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5648" y="942515"/>
            <a:ext cx="674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Кафедра Лучевой диагностики ИПО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05842" y="6417785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Красноярск,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alt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842" y="3807140"/>
            <a:ext cx="6561905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651046" y="304580"/>
            <a:ext cx="10889907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Шейный отдел позвоночника. МРТ. КТ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69" y="1094146"/>
            <a:ext cx="10865860" cy="35796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51046" y="4742073"/>
            <a:ext cx="11317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А: МРТ Т2-ВИ в аксиальной плоскости; В: КТ в аксиальной плоскости; С: МРТ Т1-ВИ в сагиттальной плоскости шейного отдела позвоночника.</a:t>
            </a:r>
          </a:p>
          <a:p>
            <a:r>
              <a:rPr lang="ru-RU" dirty="0" err="1" smtClean="0"/>
              <a:t>Дугоотростчатые</a:t>
            </a:r>
            <a:r>
              <a:rPr lang="ru-RU" dirty="0" smtClean="0"/>
              <a:t> суставы образованы суставной поверхностью верхнего суставного отростка нижележащего позвонка (*) и суставной поверхностью</a:t>
            </a:r>
            <a:r>
              <a:rPr lang="ru-RU" dirty="0"/>
              <a:t> </a:t>
            </a:r>
            <a:r>
              <a:rPr lang="ru-RU" dirty="0" smtClean="0"/>
              <a:t>нижнего </a:t>
            </a:r>
            <a:r>
              <a:rPr lang="ru-RU" dirty="0"/>
              <a:t>суставного отростка</a:t>
            </a:r>
            <a:r>
              <a:rPr lang="ru-RU" dirty="0" smtClean="0"/>
              <a:t> вышележащего позвонка (стрелка на В и С).</a:t>
            </a:r>
          </a:p>
          <a:p>
            <a:r>
              <a:rPr lang="ru-RU" dirty="0" smtClean="0"/>
              <a:t>Жидкость в суставной полости </a:t>
            </a:r>
            <a:r>
              <a:rPr lang="ru-RU" dirty="0" err="1" smtClean="0"/>
              <a:t>дугоотростчатого</a:t>
            </a:r>
            <a:r>
              <a:rPr lang="ru-RU" dirty="0" smtClean="0"/>
              <a:t> сустава (А).</a:t>
            </a:r>
          </a:p>
        </p:txBody>
      </p:sp>
    </p:spTree>
    <p:extLst>
      <p:ext uri="{BB962C8B-B14F-4D97-AF65-F5344CB8AC3E}">
        <p14:creationId xmlns:p14="http://schemas.microsoft.com/office/powerpoint/2010/main" val="17472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052727" y="0"/>
            <a:ext cx="9658179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>
                <a:latin typeface="Arial Narrow" panose="020B0606020202030204" pitchFamily="34" charset="0"/>
              </a:rPr>
              <a:t>Шейный отдел позвоночника. </a:t>
            </a:r>
            <a:endParaRPr lang="ru-RU" altLang="ko-KR" dirty="0" smtClean="0">
              <a:latin typeface="Arial Narrow" panose="020B0606020202030204" pitchFamily="34" charset="0"/>
            </a:endParaRPr>
          </a:p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Рентгенография в косой проекции. МРТ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34" y="1025882"/>
            <a:ext cx="8084764" cy="34665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978" y="4543777"/>
            <a:ext cx="1092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r>
              <a:rPr lang="ru-RU" sz="1400" b="1" dirty="0" smtClean="0"/>
              <a:t>: Рентгенография в косой проекции; Е: МРТ Т1-ВИ в сагиттальной плоскости шейного отдела позвоночника.</a:t>
            </a:r>
          </a:p>
          <a:p>
            <a:r>
              <a:rPr lang="en-US" sz="1400" dirty="0" smtClean="0"/>
              <a:t>D</a:t>
            </a:r>
            <a:r>
              <a:rPr lang="ru-RU" sz="1400" dirty="0" smtClean="0"/>
              <a:t>: Межпозвоночное отверстие. Е: Жировая клетчатка (*) окружающая спинномозговой нерв.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978" y="5269920"/>
            <a:ext cx="1082451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Спинномозговые нервы шейных сегментов спинного мозга выходят из межпозвонкового отверстия ниже, чем спинномозговые нервы поясничных сегментов, из-за чего дислоцированный межпозвонковый диск с большей вероятностью вызовет </a:t>
            </a:r>
            <a:r>
              <a:rPr lang="ru-RU" dirty="0" err="1" smtClean="0"/>
              <a:t>дорсопатию</a:t>
            </a:r>
            <a:r>
              <a:rPr lang="ru-RU" dirty="0" smtClean="0"/>
              <a:t> в шейном отделе позвоночника, нежели в поясничном.</a:t>
            </a:r>
          </a:p>
        </p:txBody>
      </p:sp>
    </p:spTree>
    <p:extLst>
      <p:ext uri="{BB962C8B-B14F-4D97-AF65-F5344CB8AC3E}">
        <p14:creationId xmlns:p14="http://schemas.microsoft.com/office/powerpoint/2010/main" val="239688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052727" y="246221"/>
            <a:ext cx="9658179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Связочный аппарат позвоночного столба. МРТ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3" y="830996"/>
            <a:ext cx="10346725" cy="28513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933" y="3664279"/>
            <a:ext cx="100089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А,В: МРТ в сагиттальной плоскости; С: МРТ в аксиальной плоскости.</a:t>
            </a:r>
            <a:endParaRPr lang="ru-RU" sz="1400" dirty="0" smtClean="0"/>
          </a:p>
          <a:p>
            <a:r>
              <a:rPr lang="ru-RU" sz="1400" dirty="0" smtClean="0"/>
              <a:t>Межостистая связка (*). Передняя продольная связка (указатель). Задняя продольная связка (стрелки). Желтые связки (двойные стрелки).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2830" y="4460608"/>
            <a:ext cx="8786339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Передняя продольная связка плотно срастается с передней поверхностью </a:t>
            </a:r>
            <a:r>
              <a:rPr lang="ru-RU" dirty="0"/>
              <a:t>тел </a:t>
            </a:r>
            <a:r>
              <a:rPr lang="ru-RU" dirty="0" smtClean="0"/>
              <a:t>позвонков, более рыхло срастается </a:t>
            </a:r>
            <a:r>
              <a:rPr lang="ru-RU" dirty="0"/>
              <a:t>на расстоянии 3 мм от концевых пластинок. 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Задняя продольная связка </a:t>
            </a:r>
            <a:r>
              <a:rPr lang="ru-RU" dirty="0"/>
              <a:t>идет вдоль задней поверхности тел позвонков в позвоночном канале</a:t>
            </a:r>
            <a:r>
              <a:rPr lang="ru-RU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Желтые связки соединяют дуги позвонков, располагаясь вертикально от одного межпозвоночного отверстия до другого.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Межостистые связки соединяют остистые отростки позвонков.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052727" y="184666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Анатомия межпозвоночного диска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81816" y="120161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Межпозвонковый </a:t>
            </a:r>
            <a:r>
              <a:rPr lang="ru-RU" dirty="0" smtClean="0"/>
              <a:t>диск представляет </a:t>
            </a:r>
            <a:r>
              <a:rPr lang="ru-RU" dirty="0"/>
              <a:t>собой </a:t>
            </a:r>
            <a:r>
              <a:rPr lang="ru-RU" dirty="0" err="1"/>
              <a:t>фиброхрящевую</a:t>
            </a:r>
            <a:r>
              <a:rPr lang="ru-RU" dirty="0"/>
              <a:t> </a:t>
            </a:r>
            <a:r>
              <a:rPr lang="ru-RU" dirty="0" smtClean="0"/>
              <a:t>структуру.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каждом диске коллагеновое фиброзное кольцо включает в себя расположенное по центру </a:t>
            </a:r>
            <a:r>
              <a:rPr lang="ru-RU" dirty="0" smtClean="0"/>
              <a:t>студенистое ядро.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Прободающие волокна (Шарпея) - наиболее наружные волокна фиброзного кольца, соединяющие замыкательные пластинки соседних позвонков.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норме студенистое ядро на МРТ Т2-ВИ имеет </a:t>
            </a:r>
            <a:r>
              <a:rPr lang="ru-RU" dirty="0" err="1" smtClean="0"/>
              <a:t>гиперинтенсивный</a:t>
            </a:r>
            <a:r>
              <a:rPr lang="ru-RU" dirty="0" smtClean="0"/>
              <a:t> сигнал. С возрастом снижается гидратация студенистого ядра, что проявляется уменьшением </a:t>
            </a:r>
            <a:r>
              <a:rPr lang="ru-RU" dirty="0" err="1" smtClean="0"/>
              <a:t>гиперинтенсивного</a:t>
            </a:r>
            <a:r>
              <a:rPr lang="ru-RU" dirty="0" smtClean="0"/>
              <a:t> сигнала на Т2-ВИ.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3301" y="5571035"/>
            <a:ext cx="468244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Modified with permission from Elsevier. (Brower AC, </a:t>
            </a:r>
            <a:r>
              <a:rPr lang="en-US" sz="1000" dirty="0" err="1"/>
              <a:t>Flemming</a:t>
            </a:r>
            <a:r>
              <a:rPr lang="en-US" sz="1000" dirty="0"/>
              <a:t> DJ. </a:t>
            </a:r>
            <a:r>
              <a:rPr lang="en-US" sz="1000" i="1" dirty="0"/>
              <a:t>Arthritis in Black and White. </a:t>
            </a:r>
            <a:r>
              <a:rPr lang="en-US" sz="1000" dirty="0"/>
              <a:t>Elsevier Saunders, 2012</a:t>
            </a:r>
            <a:r>
              <a:rPr lang="en-US" sz="1000" dirty="0" smtClean="0"/>
              <a:t>.)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1000" b="1" dirty="0" smtClean="0"/>
              <a:t>ППС – передняя продольная связка, ЗПС – задняя продольная связка</a:t>
            </a:r>
            <a:endParaRPr lang="en-US" sz="1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68" y="1322853"/>
            <a:ext cx="4682440" cy="397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052727" y="0"/>
            <a:ext cx="9658179" cy="107721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Поясничный </a:t>
            </a:r>
            <a:r>
              <a:rPr lang="ru-RU" altLang="ko-KR" dirty="0">
                <a:latin typeface="Arial Narrow" panose="020B0606020202030204" pitchFamily="34" charset="0"/>
              </a:rPr>
              <a:t>отдел позвоночника. </a:t>
            </a:r>
            <a:endParaRPr lang="ru-RU" altLang="ko-KR" dirty="0" smtClean="0">
              <a:latin typeface="Arial Narrow" panose="020B0606020202030204" pitchFamily="34" charset="0"/>
            </a:endParaRPr>
          </a:p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МРТ в сагиттальной плоскости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18" y="1075732"/>
            <a:ext cx="3607423" cy="4154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10" y="1075732"/>
            <a:ext cx="3448302" cy="4156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7261" y="5404192"/>
            <a:ext cx="4587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ru-RU" dirty="0" smtClean="0"/>
              <a:t>МРТ Т2-ВИ в сагиттальной плоскости.</a:t>
            </a:r>
          </a:p>
          <a:p>
            <a:r>
              <a:rPr lang="ru-RU" dirty="0" err="1" smtClean="0"/>
              <a:t>Гиперинтенсивный</a:t>
            </a:r>
            <a:r>
              <a:rPr lang="ru-RU" dirty="0" smtClean="0"/>
              <a:t> сигнал межпозвоночных дисков.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52519" y="5404192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</a:t>
            </a:r>
            <a:r>
              <a:rPr lang="en-US" b="1" dirty="0"/>
              <a:t>: </a:t>
            </a:r>
            <a:r>
              <a:rPr lang="ru-RU" dirty="0"/>
              <a:t>МРТ </a:t>
            </a:r>
            <a:r>
              <a:rPr lang="en-US" dirty="0" smtClean="0"/>
              <a:t>STIR</a:t>
            </a:r>
            <a:r>
              <a:rPr lang="ru-RU" dirty="0" smtClean="0"/>
              <a:t> </a:t>
            </a:r>
            <a:r>
              <a:rPr lang="ru-RU" dirty="0"/>
              <a:t>в сагиттальной </a:t>
            </a:r>
            <a:r>
              <a:rPr lang="ru-RU" dirty="0" smtClean="0"/>
              <a:t>плоскости.</a:t>
            </a:r>
          </a:p>
          <a:p>
            <a:r>
              <a:rPr lang="ru-RU" dirty="0" smtClean="0"/>
              <a:t>Утрата </a:t>
            </a:r>
            <a:r>
              <a:rPr lang="ru-RU" dirty="0" err="1" smtClean="0"/>
              <a:t>гиперинтенсивного</a:t>
            </a:r>
            <a:r>
              <a:rPr lang="ru-RU" dirty="0" smtClean="0"/>
              <a:t> сигнала межпозвоночных дисков.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6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266910" y="251818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Формирование </a:t>
            </a:r>
            <a:r>
              <a:rPr lang="ru-RU" altLang="ko-KR" sz="4000" dirty="0" err="1" smtClean="0">
                <a:latin typeface="Arial Narrow" panose="020B0606020202030204" pitchFamily="34" charset="0"/>
              </a:rPr>
              <a:t>кравевых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 остеофитов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51" t="2257" r="5489" b="3739"/>
          <a:stretch/>
        </p:blipFill>
        <p:spPr>
          <a:xfrm>
            <a:off x="362978" y="1722218"/>
            <a:ext cx="5189324" cy="33615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41772" y="2254879"/>
            <a:ext cx="5857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Горизонтальное разрастание кости краевой пластинки вследствие дегенерации прободающих волокон, что приводит к смещению диска и усилению давления на связки.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Наблюдается при дегенеративных изменениях межпозвоночного диска.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982" y="5332137"/>
            <a:ext cx="5551790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Modified with permission from Elsevier. (Brower AC, </a:t>
            </a:r>
            <a:r>
              <a:rPr lang="en-US" sz="1000" dirty="0" err="1"/>
              <a:t>Flemming</a:t>
            </a:r>
            <a:r>
              <a:rPr lang="en-US" sz="1000" dirty="0"/>
              <a:t> DJ. </a:t>
            </a:r>
            <a:r>
              <a:rPr lang="en-US" sz="1000" i="1" dirty="0"/>
              <a:t>Arthritis in Black and White. </a:t>
            </a:r>
            <a:r>
              <a:rPr lang="en-US" sz="1000" dirty="0"/>
              <a:t>Elsevier Saunders, 2012</a:t>
            </a:r>
            <a:r>
              <a:rPr lang="en-US" sz="1000" dirty="0" smtClean="0"/>
              <a:t>.)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1200" b="1" dirty="0" smtClean="0"/>
              <a:t>ППС – передняя продольная связка, ЗПС – задняя продольная связка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5371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575282"/>
            <a:ext cx="4610909" cy="37362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0554" y="2381558"/>
            <a:ext cx="5408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Обызвествление мягких тканей окружающих тело позвонка.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Наблюдается при </a:t>
            </a:r>
            <a:r>
              <a:rPr lang="ru-RU" dirty="0" err="1" smtClean="0"/>
              <a:t>анкилозирующем</a:t>
            </a:r>
            <a:r>
              <a:rPr lang="ru-RU" dirty="0" smtClean="0"/>
              <a:t> диффузном идиопатическом скелетном </a:t>
            </a:r>
            <a:r>
              <a:rPr lang="ru-RU" dirty="0" err="1" smtClean="0"/>
              <a:t>гиперостозе</a:t>
            </a:r>
            <a:r>
              <a:rPr lang="ru-RU" dirty="0" smtClean="0"/>
              <a:t> (болезнь </a:t>
            </a:r>
            <a:r>
              <a:rPr lang="ru-RU" dirty="0" err="1" smtClean="0"/>
              <a:t>Форестье</a:t>
            </a:r>
            <a:r>
              <a:rPr lang="ru-RU" dirty="0" smtClean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266909" y="227963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Формирование </a:t>
            </a:r>
            <a:r>
              <a:rPr lang="ru-RU" altLang="ko-KR" sz="4000" dirty="0" err="1" smtClean="0">
                <a:latin typeface="Arial Narrow" panose="020B0606020202030204" pitchFamily="34" charset="0"/>
              </a:rPr>
              <a:t>параспинальных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 остеофитов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209" y="5491560"/>
            <a:ext cx="5551790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Modified with permission from Elsevier. (Brower AC, </a:t>
            </a:r>
            <a:r>
              <a:rPr lang="en-US" sz="1000" dirty="0" err="1"/>
              <a:t>Flemming</a:t>
            </a:r>
            <a:r>
              <a:rPr lang="en-US" sz="1000" dirty="0"/>
              <a:t> DJ. </a:t>
            </a:r>
            <a:r>
              <a:rPr lang="en-US" sz="1000" i="1" dirty="0"/>
              <a:t>Arthritis in Black and White. </a:t>
            </a:r>
            <a:r>
              <a:rPr lang="en-US" sz="1000" dirty="0"/>
              <a:t>Elsevier Saunders, 2012</a:t>
            </a:r>
            <a:r>
              <a:rPr lang="en-US" sz="1000" dirty="0" smtClean="0"/>
              <a:t>.)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1200" b="1" dirty="0" smtClean="0"/>
              <a:t>ППС – передняя продольная связка, ЗПС – задняя продольная связка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5381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68" y="1801421"/>
            <a:ext cx="4764785" cy="33515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74880" y="2184509"/>
            <a:ext cx="523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dirty="0"/>
              <a:t>Горизонтальное разрастание </a:t>
            </a:r>
            <a:r>
              <a:rPr lang="ru-RU" dirty="0" smtClean="0"/>
              <a:t>тела позвонка в 2-3мм от краевой пластинки.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Наблюдается при дегенеративных изменениях межпозвоночного диска, </a:t>
            </a:r>
            <a:r>
              <a:rPr lang="ru-RU" dirty="0" err="1" smtClean="0"/>
              <a:t>псориатическом</a:t>
            </a:r>
            <a:r>
              <a:rPr lang="ru-RU" dirty="0" smtClean="0"/>
              <a:t> и реактивном артритах.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dirty="0" smtClean="0"/>
              <a:t>Так же используется термин «</a:t>
            </a:r>
            <a:r>
              <a:rPr lang="ru-RU" dirty="0" err="1" smtClean="0"/>
              <a:t>тракционные</a:t>
            </a:r>
            <a:r>
              <a:rPr lang="ru-RU" dirty="0" smtClean="0"/>
              <a:t> остеофиты».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982" y="5332137"/>
            <a:ext cx="5551790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Modified with permission from Elsevier. (Brower AC, </a:t>
            </a:r>
            <a:r>
              <a:rPr lang="en-US" sz="1000" dirty="0" err="1"/>
              <a:t>Flemming</a:t>
            </a:r>
            <a:r>
              <a:rPr lang="en-US" sz="1000" dirty="0"/>
              <a:t> DJ. </a:t>
            </a:r>
            <a:r>
              <a:rPr lang="en-US" sz="1000" i="1" dirty="0"/>
              <a:t>Arthritis in Black and White. </a:t>
            </a:r>
            <a:r>
              <a:rPr lang="en-US" sz="1000" dirty="0"/>
              <a:t>Elsevier Saunders, 2012</a:t>
            </a:r>
            <a:r>
              <a:rPr lang="en-US" sz="1000" dirty="0" smtClean="0"/>
              <a:t>.)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1200" b="1" dirty="0" smtClean="0"/>
              <a:t>ППС – передняя продольная связка, ЗПС – задняя продольная связка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266910" y="228389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Формирование </a:t>
            </a:r>
            <a:r>
              <a:rPr lang="ru-RU" altLang="ko-KR" sz="4000" dirty="0" err="1" smtClean="0">
                <a:latin typeface="Arial Narrow" panose="020B0606020202030204" pitchFamily="34" charset="0"/>
              </a:rPr>
              <a:t>некраевых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 остеофитов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4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234216" y="210905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Формирование </a:t>
            </a:r>
            <a:r>
              <a:rPr lang="ru-RU" altLang="ko-KR" sz="4000" dirty="0" err="1" smtClean="0">
                <a:latin typeface="Arial Narrow" panose="020B0606020202030204" pitchFamily="34" charset="0"/>
              </a:rPr>
              <a:t>синдесмофитов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198281"/>
            <a:ext cx="10412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 smtClean="0"/>
              <a:t>Синдесмофиты</a:t>
            </a:r>
            <a:r>
              <a:rPr lang="ru-RU" sz="1600" dirty="0" smtClean="0"/>
              <a:t> располагаются вертикально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Два вида: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ru-RU" sz="1400" dirty="0" smtClean="0"/>
              <a:t>Симметричные: начинаются на краю одного тела позвонка, доходят до края тела соседнего позвонка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ru-RU" sz="1400" dirty="0" smtClean="0"/>
              <a:t>Асимметричные: обычно массивные, исходят из тела позвонка, вдали от края или замыкательной пластинки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5724" b="539"/>
          <a:stretch/>
        </p:blipFill>
        <p:spPr>
          <a:xfrm>
            <a:off x="1001280" y="2493434"/>
            <a:ext cx="9923809" cy="39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4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052727" y="184666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Остеофит или </a:t>
            </a:r>
            <a:r>
              <a:rPr lang="ru-RU" altLang="ko-KR" sz="4000" dirty="0" err="1">
                <a:latin typeface="Arial Narrow" panose="020B0606020202030204" pitchFamily="34" charset="0"/>
              </a:rPr>
              <a:t>с</a:t>
            </a:r>
            <a:r>
              <a:rPr lang="ru-RU" altLang="ko-KR" sz="4000" dirty="0" err="1" smtClean="0">
                <a:latin typeface="Arial Narrow" panose="020B0606020202030204" pitchFamily="34" charset="0"/>
              </a:rPr>
              <a:t>индесмофит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?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50957"/>
          <a:stretch/>
        </p:blipFill>
        <p:spPr>
          <a:xfrm>
            <a:off x="1521057" y="1315732"/>
            <a:ext cx="3536976" cy="4697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9328"/>
          <a:stretch/>
        </p:blipFill>
        <p:spPr>
          <a:xfrm>
            <a:off x="6096000" y="1315732"/>
            <a:ext cx="3654454" cy="46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1644382"/>
            <a:ext cx="10477500" cy="34778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Боль в пояснице является второй по частоте причиной ежегодного обращения к врачу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0" i="0" dirty="0" smtClean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 данным ВОЗ предполагаемые затраты, связанные с болью в пояснице, составляют от 100 до 200 миллиардов долларов в год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0" i="0" dirty="0" smtClean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Наиболее распространенной причиной болей в спине являются дегенеративные процессы, но необходимо учитывать и другие причины, в диагностике которых главную роль играют методы лучевой диагностики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>
                <a:latin typeface="Arial Narrow" panose="020B0606020202030204" pitchFamily="34" charset="0"/>
              </a:rPr>
              <a:t>Введение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4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052727" y="184666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Остеофит или </a:t>
            </a:r>
            <a:r>
              <a:rPr lang="ru-RU" altLang="ko-KR" sz="4000" dirty="0" err="1">
                <a:latin typeface="Arial Narrow" panose="020B0606020202030204" pitchFamily="34" charset="0"/>
              </a:rPr>
              <a:t>с</a:t>
            </a:r>
            <a:r>
              <a:rPr lang="ru-RU" altLang="ko-KR" sz="4000" dirty="0" err="1" smtClean="0">
                <a:latin typeface="Arial Narrow" panose="020B0606020202030204" pitchFamily="34" charset="0"/>
              </a:rPr>
              <a:t>индесмофит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?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50957"/>
          <a:stretch/>
        </p:blipFill>
        <p:spPr>
          <a:xfrm>
            <a:off x="1521057" y="1315732"/>
            <a:ext cx="3536976" cy="469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6243" y="6082419"/>
            <a:ext cx="326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Ранние краевые остеофиты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87279" y="6082419"/>
            <a:ext cx="247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Некраевой</a:t>
            </a:r>
            <a:r>
              <a:rPr lang="ru-RU" dirty="0" smtClean="0"/>
              <a:t> остеофит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9328"/>
          <a:stretch/>
        </p:blipFill>
        <p:spPr>
          <a:xfrm>
            <a:off x="6096000" y="1315732"/>
            <a:ext cx="3654454" cy="46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052727" y="184666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Остеофит или </a:t>
            </a:r>
            <a:r>
              <a:rPr lang="ru-RU" altLang="ko-KR" sz="4000" dirty="0" err="1">
                <a:latin typeface="Arial Narrow" panose="020B0606020202030204" pitchFamily="34" charset="0"/>
              </a:rPr>
              <a:t>с</a:t>
            </a:r>
            <a:r>
              <a:rPr lang="ru-RU" altLang="ko-KR" sz="4000" dirty="0" err="1" smtClean="0">
                <a:latin typeface="Arial Narrow" panose="020B0606020202030204" pitchFamily="34" charset="0"/>
              </a:rPr>
              <a:t>индесмофит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?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6" y="2173472"/>
            <a:ext cx="11508259" cy="28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1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052727" y="184666"/>
            <a:ext cx="9658179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Остеофит или </a:t>
            </a:r>
            <a:r>
              <a:rPr lang="ru-RU" altLang="ko-KR" sz="4000" dirty="0" err="1">
                <a:latin typeface="Arial Narrow" panose="020B0606020202030204" pitchFamily="34" charset="0"/>
              </a:rPr>
              <a:t>с</a:t>
            </a:r>
            <a:r>
              <a:rPr lang="ru-RU" altLang="ko-KR" sz="4000" dirty="0" err="1" smtClean="0">
                <a:latin typeface="Arial Narrow" panose="020B0606020202030204" pitchFamily="34" charset="0"/>
              </a:rPr>
              <a:t>индесмофит</a:t>
            </a:r>
            <a:r>
              <a:rPr lang="ru-RU" altLang="ko-KR" sz="4000" dirty="0" smtClean="0">
                <a:latin typeface="Arial Narrow" panose="020B0606020202030204" pitchFamily="34" charset="0"/>
              </a:rPr>
              <a:t>?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6" y="2173472"/>
            <a:ext cx="11508259" cy="2862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567" y="5168019"/>
            <a:ext cx="345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Асимметричный </a:t>
            </a:r>
            <a:r>
              <a:rPr lang="ru-RU" dirty="0" err="1" smtClean="0"/>
              <a:t>синдесмофит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26685" y="5168019"/>
            <a:ext cx="351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Симметричные синдесмофиты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46288" y="5091075"/>
            <a:ext cx="4113907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Смыкающиеся остеофиты и массивные синдесмофиты могут выглядеть схоже, имея промежуточную ориентацию между вертикальной и горизонтальной.</a:t>
            </a:r>
          </a:p>
        </p:txBody>
      </p:sp>
    </p:spTree>
    <p:extLst>
      <p:ext uri="{BB962C8B-B14F-4D97-AF65-F5344CB8AC3E}">
        <p14:creationId xmlns:p14="http://schemas.microsoft.com/office/powerpoint/2010/main" val="10448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Завершение 1-ой части</a:t>
            </a:r>
            <a:endParaRPr lang="ko-KR" altLang="en-US" sz="6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4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Цели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1620586"/>
            <a:ext cx="10477500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Open Sans" panose="020B0606030504020204" pitchFamily="34" charset="0"/>
              </a:rPr>
              <a:t>Провести обзор анатомии позвоночного столба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0" i="0" dirty="0" smtClean="0"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Open Sans" panose="020B0606030504020204" pitchFamily="34" charset="0"/>
              </a:rPr>
              <a:t>Провести дифференциальную диагности</a:t>
            </a:r>
            <a:r>
              <a:rPr lang="ru-RU" dirty="0" smtClean="0">
                <a:latin typeface="Open Sans" panose="020B0606030504020204" pitchFamily="34" charset="0"/>
              </a:rPr>
              <a:t>ку </a:t>
            </a:r>
            <a:r>
              <a:rPr lang="ru-RU" dirty="0" err="1" smtClean="0">
                <a:latin typeface="Open Sans" panose="020B0606030504020204" pitchFamily="34" charset="0"/>
              </a:rPr>
              <a:t>синдесмофитов</a:t>
            </a:r>
            <a:r>
              <a:rPr lang="ru-RU" dirty="0" smtClean="0">
                <a:latin typeface="Open Sans" panose="020B0606030504020204" pitchFamily="34" charset="0"/>
              </a:rPr>
              <a:t> и остеофитов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Open Sans" panose="020B0606030504020204" pitchFamily="34" charset="0"/>
              </a:rPr>
              <a:t>Обсудить патофизиологическое и клиническое течение следующих патологий:</a:t>
            </a:r>
          </a:p>
          <a:p>
            <a:pPr lvl="2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Дегенеративное заболевание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межпозвонковых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дисков </a:t>
            </a:r>
          </a:p>
          <a:p>
            <a:pPr lvl="2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Ревматоидный артрит </a:t>
            </a: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Анкилозирующий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спондилоартрит </a:t>
            </a: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Псориатический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артрит </a:t>
            </a: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Болезни отложения кристаллов </a:t>
            </a: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Метаболические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заболевания</a:t>
            </a:r>
          </a:p>
          <a:p>
            <a:pPr lvl="1"/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Провести дифференциальную диагностику </a:t>
            </a:r>
            <a:r>
              <a:rPr lang="ru-RU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дорсопатий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основании данных методов визуализации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13633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План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51" y="1089917"/>
            <a:ext cx="8286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AutoNum type="romanUcPeriod"/>
            </a:pPr>
            <a:r>
              <a:rPr lang="ru-RU" b="1" dirty="0" smtClean="0"/>
              <a:t>Анатомия</a:t>
            </a:r>
            <a:endParaRPr lang="en-US" b="1" dirty="0" smtClean="0"/>
          </a:p>
          <a:p>
            <a:pPr marL="571500" indent="-571500">
              <a:buFont typeface="Arial" pitchFamily="34" charset="0"/>
              <a:buAutoNum type="romanUcPeriod"/>
            </a:pPr>
            <a:r>
              <a:rPr lang="ru-RU" b="1" dirty="0" smtClean="0"/>
              <a:t>Дегенеративные заболевания</a:t>
            </a:r>
            <a:r>
              <a:rPr lang="en-US" b="1" dirty="0" smtClean="0"/>
              <a:t> </a:t>
            </a:r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Дегенеративное заболевание </a:t>
            </a:r>
            <a:r>
              <a:rPr lang="ru-RU" dirty="0" err="1" smtClean="0"/>
              <a:t>можпозвонкового</a:t>
            </a:r>
            <a:r>
              <a:rPr lang="ru-RU" dirty="0" smtClean="0"/>
              <a:t> </a:t>
            </a:r>
            <a:r>
              <a:rPr lang="ru-RU" dirty="0" smtClean="0"/>
              <a:t>диска</a:t>
            </a:r>
            <a:endParaRPr lang="en-US" dirty="0" smtClean="0"/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Болезнь </a:t>
            </a:r>
            <a:r>
              <a:rPr lang="ru-RU" dirty="0" err="1" smtClean="0"/>
              <a:t>Бааструпа</a:t>
            </a:r>
            <a:endParaRPr lang="en-US" dirty="0" smtClean="0"/>
          </a:p>
          <a:p>
            <a:pPr marL="971550" lvl="1" indent="-571500">
              <a:buFont typeface="+mj-lt"/>
              <a:buAutoNum type="alphaUcPeriod"/>
            </a:pPr>
            <a:r>
              <a:rPr lang="ru-RU" dirty="0" err="1" smtClean="0"/>
              <a:t>Оссификация</a:t>
            </a:r>
            <a:r>
              <a:rPr lang="ru-RU" dirty="0" smtClean="0"/>
              <a:t> задней продольной связки</a:t>
            </a:r>
            <a:endParaRPr lang="en-US" dirty="0" smtClean="0"/>
          </a:p>
          <a:p>
            <a:pPr marL="971550" lvl="1" indent="-571500">
              <a:buFont typeface="+mj-lt"/>
              <a:buAutoNum type="alphaUcPeriod"/>
            </a:pPr>
            <a:r>
              <a:rPr lang="ru-RU" dirty="0" err="1" smtClean="0"/>
              <a:t>Анкилозирующий</a:t>
            </a:r>
            <a:r>
              <a:rPr lang="ru-RU" dirty="0" smtClean="0"/>
              <a:t> диффузный идиопатический скелетный </a:t>
            </a:r>
            <a:r>
              <a:rPr lang="ru-RU" dirty="0" err="1" smtClean="0"/>
              <a:t>гиперостоз</a:t>
            </a:r>
            <a:r>
              <a:rPr lang="ru-RU" dirty="0" smtClean="0"/>
              <a:t> </a:t>
            </a:r>
            <a:r>
              <a:rPr lang="ru-RU" dirty="0"/>
              <a:t>(болезнь </a:t>
            </a:r>
            <a:r>
              <a:rPr lang="ru-RU" dirty="0" err="1"/>
              <a:t>Форестье</a:t>
            </a:r>
            <a:r>
              <a:rPr lang="ru-RU" dirty="0" smtClean="0"/>
              <a:t>)</a:t>
            </a:r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Болезнь </a:t>
            </a:r>
            <a:r>
              <a:rPr lang="ru-RU" dirty="0" err="1" smtClean="0"/>
              <a:t>Шейермана-Мау</a:t>
            </a:r>
            <a:endParaRPr lang="en-US" dirty="0" smtClean="0"/>
          </a:p>
          <a:p>
            <a:pPr marL="571500" indent="-571500">
              <a:buFont typeface="Arial" pitchFamily="34" charset="0"/>
              <a:buAutoNum type="romanUcPeriod"/>
            </a:pPr>
            <a:r>
              <a:rPr lang="ru-RU" b="1" dirty="0" smtClean="0"/>
              <a:t>Эрозивные и воспалительные заболевания</a:t>
            </a:r>
            <a:endParaRPr lang="en-US" b="1" dirty="0" smtClean="0"/>
          </a:p>
          <a:p>
            <a:pPr marL="971550" lvl="1" indent="-571500">
              <a:buFont typeface="Arial" pitchFamily="34" charset="0"/>
              <a:buAutoNum type="alphaUcPeriod"/>
            </a:pPr>
            <a:r>
              <a:rPr lang="ru-RU" dirty="0" smtClean="0"/>
              <a:t>Ревматоидный артрит</a:t>
            </a:r>
            <a:r>
              <a:rPr lang="en-US" dirty="0" smtClean="0"/>
              <a:t> </a:t>
            </a:r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Ювенильный идиопатический артрит</a:t>
            </a:r>
            <a:endParaRPr lang="en-US" dirty="0" smtClean="0"/>
          </a:p>
          <a:p>
            <a:pPr marL="971550" lvl="1" indent="-571500">
              <a:buFont typeface="Arial" pitchFamily="34" charset="0"/>
              <a:buAutoNum type="alphaUcPeriod"/>
            </a:pPr>
            <a:r>
              <a:rPr lang="ru-RU" dirty="0" err="1" smtClean="0"/>
              <a:t>Серонегативные</a:t>
            </a:r>
            <a:r>
              <a:rPr lang="ru-RU" dirty="0" smtClean="0"/>
              <a:t> </a:t>
            </a:r>
            <a:r>
              <a:rPr lang="ru-RU" dirty="0" err="1" smtClean="0"/>
              <a:t>спондилоартропатии</a:t>
            </a:r>
            <a:endParaRPr lang="en-US" dirty="0" smtClean="0"/>
          </a:p>
          <a:p>
            <a:pPr marL="1371600" lvl="2" indent="-571500">
              <a:buFont typeface="+mj-lt"/>
              <a:buAutoNum type="arabicPeriod"/>
            </a:pPr>
            <a:r>
              <a:rPr lang="ru-RU" dirty="0" err="1" smtClean="0"/>
              <a:t>Анкилозирующий</a:t>
            </a:r>
            <a:r>
              <a:rPr lang="ru-RU" dirty="0" smtClean="0"/>
              <a:t> спондилит</a:t>
            </a:r>
            <a:endParaRPr lang="en-US" dirty="0" smtClean="0"/>
          </a:p>
          <a:p>
            <a:pPr marL="1371600" lvl="2" indent="-571500">
              <a:buFont typeface="+mj-lt"/>
              <a:buAutoNum type="arabicPeriod"/>
            </a:pPr>
            <a:r>
              <a:rPr lang="ru-RU" dirty="0" err="1" smtClean="0"/>
              <a:t>Псориатический</a:t>
            </a:r>
            <a:r>
              <a:rPr lang="ru-RU" dirty="0" smtClean="0"/>
              <a:t> и реактивный артрит</a:t>
            </a:r>
            <a:endParaRPr lang="en-US" dirty="0" smtClean="0"/>
          </a:p>
          <a:p>
            <a:pPr marL="971550" lvl="1" indent="-571500">
              <a:buFont typeface="Arial" pitchFamily="34" charset="0"/>
              <a:buAutoNum type="alphaUcPeriod"/>
            </a:pPr>
            <a:r>
              <a:rPr lang="ru-RU" dirty="0" smtClean="0"/>
              <a:t>Болезни отложения кристаллов</a:t>
            </a:r>
            <a:endParaRPr lang="en-US" dirty="0" smtClean="0"/>
          </a:p>
          <a:p>
            <a:pPr marL="1371600" lvl="2" indent="-571500">
              <a:buFont typeface="+mj-lt"/>
              <a:buAutoNum type="arabicPeriod"/>
            </a:pPr>
            <a:r>
              <a:rPr lang="ru-RU" dirty="0" smtClean="0"/>
              <a:t>Подагра</a:t>
            </a:r>
            <a:r>
              <a:rPr lang="en-US" dirty="0" smtClean="0"/>
              <a:t> </a:t>
            </a:r>
          </a:p>
          <a:p>
            <a:pPr marL="1371600" lvl="2" indent="-571500">
              <a:buFont typeface="+mj-lt"/>
              <a:buAutoNum type="arabicPeriod"/>
            </a:pPr>
            <a:r>
              <a:rPr lang="ru-RU" dirty="0" smtClean="0"/>
              <a:t>Болезнь отложения кристаллов </a:t>
            </a:r>
            <a:r>
              <a:rPr lang="ru-RU" dirty="0" err="1" smtClean="0"/>
              <a:t>пирофосфата</a:t>
            </a:r>
            <a:r>
              <a:rPr lang="ru-RU" dirty="0" smtClean="0"/>
              <a:t> кальция</a:t>
            </a:r>
            <a:endParaRPr lang="en-US" dirty="0" smtClean="0"/>
          </a:p>
          <a:p>
            <a:pPr marL="571500" indent="-571500">
              <a:buFont typeface="Arial" pitchFamily="34" charset="0"/>
              <a:buAutoNum type="romanUcPeriod"/>
            </a:pPr>
            <a:r>
              <a:rPr lang="ru-RU" b="1" dirty="0" smtClean="0"/>
              <a:t>Метаболические заболевания</a:t>
            </a:r>
            <a:r>
              <a:rPr lang="en-US" b="1" dirty="0" smtClean="0"/>
              <a:t>  </a:t>
            </a:r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Болезнь </a:t>
            </a:r>
            <a:r>
              <a:rPr lang="ru-RU" dirty="0" err="1" smtClean="0"/>
              <a:t>Педжета</a:t>
            </a:r>
            <a:endParaRPr lang="en-US" dirty="0" smtClean="0"/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Почечная остеодистрофия</a:t>
            </a:r>
            <a:r>
              <a:rPr lang="en-US" dirty="0" smtClean="0"/>
              <a:t> </a:t>
            </a:r>
            <a:r>
              <a:rPr lang="ru-RU" dirty="0" smtClean="0"/>
              <a:t>и амилоидная </a:t>
            </a:r>
            <a:r>
              <a:rPr lang="ru-RU" dirty="0" err="1" smtClean="0"/>
              <a:t>спондилоартропатия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2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441621" y="181469"/>
            <a:ext cx="9180385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Анатомия шейного отдела позвоночника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grpSp>
        <p:nvGrpSpPr>
          <p:cNvPr id="52" name="Group 92"/>
          <p:cNvGrpSpPr/>
          <p:nvPr/>
        </p:nvGrpSpPr>
        <p:grpSpPr>
          <a:xfrm>
            <a:off x="595579" y="612641"/>
            <a:ext cx="10872468" cy="6394404"/>
            <a:chOff x="-283924" y="-136525"/>
            <a:chExt cx="10208533" cy="6003925"/>
          </a:xfrm>
        </p:grpSpPr>
        <p:grpSp>
          <p:nvGrpSpPr>
            <p:cNvPr id="54" name="Group 86"/>
            <p:cNvGrpSpPr/>
            <p:nvPr/>
          </p:nvGrpSpPr>
          <p:grpSpPr>
            <a:xfrm>
              <a:off x="-283924" y="-136525"/>
              <a:ext cx="10208533" cy="6003925"/>
              <a:chOff x="-283924" y="-136525"/>
              <a:chExt cx="10208533" cy="6003925"/>
            </a:xfrm>
          </p:grpSpPr>
          <p:sp>
            <p:nvSpPr>
              <p:cNvPr id="57" name="AutoShape 2" descr="https://mail-attachment.googleusercontent.com/attachment/u/0/?saduie=AG9B_P8_nwMB7nioXTQjCdPQZMBa&amp;attid=0.1&amp;disp=emb&amp;view=att&amp;th=148fc54cc717eb22"/>
              <p:cNvSpPr>
                <a:spLocks noChangeAspect="1" noChangeArrowheads="1"/>
              </p:cNvSpPr>
              <p:nvPr/>
            </p:nvSpPr>
            <p:spPr bwMode="auto">
              <a:xfrm>
                <a:off x="63500" y="-136525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AutoShape 4" descr="https://mail-attachment.googleusercontent.com/attachment/u/0/?saduie=AG9B_P8_nwMB7nioXTQjCdPQZMBa&amp;attid=0.1&amp;disp=emb&amp;view=att&amp;th=148fc54cc717eb22"/>
              <p:cNvSpPr>
                <a:spLocks noChangeAspect="1" noChangeArrowheads="1"/>
              </p:cNvSpPr>
              <p:nvPr/>
            </p:nvSpPr>
            <p:spPr bwMode="auto">
              <a:xfrm>
                <a:off x="215900" y="15875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3"/>
              <p:cNvSpPr txBox="1">
                <a:spLocks noChangeArrowheads="1"/>
              </p:cNvSpPr>
              <p:nvPr/>
            </p:nvSpPr>
            <p:spPr>
              <a:xfrm>
                <a:off x="1066800" y="1600200"/>
                <a:ext cx="6705600" cy="4267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60" name="Group 81"/>
              <p:cNvGrpSpPr/>
              <p:nvPr/>
            </p:nvGrpSpPr>
            <p:grpSpPr>
              <a:xfrm>
                <a:off x="-283924" y="390935"/>
                <a:ext cx="10208533" cy="5029195"/>
                <a:chOff x="-283924" y="390935"/>
                <a:chExt cx="10208533" cy="5029195"/>
              </a:xfrm>
            </p:grpSpPr>
            <p:grpSp>
              <p:nvGrpSpPr>
                <p:cNvPr id="63" name="Group 80"/>
                <p:cNvGrpSpPr/>
                <p:nvPr/>
              </p:nvGrpSpPr>
              <p:grpSpPr>
                <a:xfrm>
                  <a:off x="4443226" y="390935"/>
                  <a:ext cx="5481383" cy="4434418"/>
                  <a:chOff x="4443226" y="390935"/>
                  <a:chExt cx="5481383" cy="4434418"/>
                </a:xfrm>
              </p:grpSpPr>
              <p:grpSp>
                <p:nvGrpSpPr>
                  <p:cNvPr id="83" name="Group 61"/>
                  <p:cNvGrpSpPr/>
                  <p:nvPr/>
                </p:nvGrpSpPr>
                <p:grpSpPr>
                  <a:xfrm>
                    <a:off x="4443226" y="390935"/>
                    <a:ext cx="5481383" cy="4434418"/>
                    <a:chOff x="3870716" y="692191"/>
                    <a:chExt cx="5481383" cy="4434418"/>
                  </a:xfrm>
                </p:grpSpPr>
                <p:grpSp>
                  <p:nvGrpSpPr>
                    <p:cNvPr id="85" name="Group 33"/>
                    <p:cNvGrpSpPr/>
                    <p:nvPr/>
                  </p:nvGrpSpPr>
                  <p:grpSpPr>
                    <a:xfrm>
                      <a:off x="4627324" y="692191"/>
                      <a:ext cx="4724775" cy="4434418"/>
                      <a:chOff x="2572476" y="381998"/>
                      <a:chExt cx="4147197" cy="4139516"/>
                    </a:xfrm>
                  </p:grpSpPr>
                  <p:pic>
                    <p:nvPicPr>
                      <p:cNvPr id="88" name="Picture 8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>
                      <a:xfrm rot="5400000">
                        <a:off x="1702175" y="1474175"/>
                        <a:ext cx="3917640" cy="2177038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89" name="Straight Connector 18"/>
                      <p:cNvCxnSpPr/>
                      <p:nvPr/>
                    </p:nvCxnSpPr>
                    <p:spPr>
                      <a:xfrm flipV="1">
                        <a:off x="3880588" y="2659744"/>
                        <a:ext cx="850602" cy="36014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0" name="TextBox 89"/>
                      <p:cNvSpPr txBox="1"/>
                      <p:nvPr/>
                    </p:nvSpPr>
                    <p:spPr>
                      <a:xfrm>
                        <a:off x="4754361" y="381998"/>
                        <a:ext cx="1965312" cy="13757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sz="1200" dirty="0" smtClean="0"/>
                          <a:t>Унковертебральный сустав (сустав </a:t>
                        </a:r>
                        <a:r>
                          <a:rPr lang="ru-RU" sz="1200" dirty="0" err="1" smtClean="0"/>
                          <a:t>Люшки</a:t>
                        </a:r>
                        <a:r>
                          <a:rPr lang="ru-RU" sz="1200" dirty="0" smtClean="0"/>
                          <a:t>) </a:t>
                        </a:r>
                        <a:r>
                          <a:rPr lang="en-US" sz="1200" dirty="0" smtClean="0"/>
                          <a:t>C3-C4—</a:t>
                        </a:r>
                        <a:r>
                          <a:rPr lang="ru-RU" sz="1200" dirty="0" smtClean="0"/>
                          <a:t>между</a:t>
                        </a:r>
                        <a:r>
                          <a:rPr lang="en-US" sz="1200" dirty="0" smtClean="0"/>
                          <a:t> </a:t>
                        </a:r>
                        <a:r>
                          <a:rPr lang="ru-RU" sz="1200" dirty="0" smtClean="0"/>
                          <a:t>крючковидным отростком нижележащего позвонка и </a:t>
                        </a:r>
                        <a:r>
                          <a:rPr lang="ru-RU" sz="1200" dirty="0"/>
                          <a:t>боковыми поверхностями тела вышележащего позвонка</a:t>
                        </a:r>
                        <a:r>
                          <a:rPr lang="en-US" sz="1200" dirty="0" smtClean="0"/>
                          <a:t>. </a:t>
                        </a:r>
                        <a:r>
                          <a:rPr lang="ru-RU" sz="1200" dirty="0" smtClean="0"/>
                          <a:t>Присутствуют только в шейном отделе позвоночника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91" name="TextBox 90"/>
                      <p:cNvSpPr txBox="1"/>
                      <p:nvPr/>
                    </p:nvSpPr>
                    <p:spPr>
                      <a:xfrm>
                        <a:off x="4731190" y="2441343"/>
                        <a:ext cx="1137881" cy="6033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sz="1200" dirty="0" smtClean="0"/>
                          <a:t>Левый крючковидный отросток С6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92" name="Oval 30"/>
                      <p:cNvSpPr/>
                      <p:nvPr/>
                    </p:nvSpPr>
                    <p:spPr>
                      <a:xfrm>
                        <a:off x="3746729" y="2127873"/>
                        <a:ext cx="152400" cy="152400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93" name="Straight Connector 31"/>
                      <p:cNvCxnSpPr/>
                      <p:nvPr/>
                    </p:nvCxnSpPr>
                    <p:spPr>
                      <a:xfrm flipV="1">
                        <a:off x="3880588" y="1776778"/>
                        <a:ext cx="881638" cy="36014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6" name="Straight Connector 39"/>
                    <p:cNvCxnSpPr>
                      <a:stCxn id="87" idx="0"/>
                    </p:cNvCxnSpPr>
                    <p:nvPr/>
                  </p:nvCxnSpPr>
                  <p:spPr>
                    <a:xfrm flipV="1">
                      <a:off x="4366016" y="3368204"/>
                      <a:ext cx="1144445" cy="111791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3870716" y="4486123"/>
                      <a:ext cx="990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200" dirty="0" smtClean="0"/>
                        <a:t>Тело позвонка</a:t>
                      </a:r>
                      <a:endParaRPr lang="en-US" sz="1200" dirty="0"/>
                    </a:p>
                  </p:txBody>
                </p:sp>
              </p:grpSp>
              <p:cxnSp>
                <p:nvCxnSpPr>
                  <p:cNvPr id="84" name="Straight Connector 59"/>
                  <p:cNvCxnSpPr/>
                  <p:nvPr/>
                </p:nvCxnSpPr>
                <p:spPr>
                  <a:xfrm>
                    <a:off x="4572000" y="1345371"/>
                    <a:ext cx="100883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79"/>
                <p:cNvGrpSpPr/>
                <p:nvPr/>
              </p:nvGrpSpPr>
              <p:grpSpPr>
                <a:xfrm>
                  <a:off x="-283924" y="618857"/>
                  <a:ext cx="5613417" cy="4801273"/>
                  <a:chOff x="-283924" y="618857"/>
                  <a:chExt cx="5613417" cy="4801273"/>
                </a:xfrm>
              </p:grpSpPr>
              <p:grpSp>
                <p:nvGrpSpPr>
                  <p:cNvPr id="65" name="Group 58"/>
                  <p:cNvGrpSpPr/>
                  <p:nvPr/>
                </p:nvGrpSpPr>
                <p:grpSpPr>
                  <a:xfrm>
                    <a:off x="631598" y="618857"/>
                    <a:ext cx="4697895" cy="4801273"/>
                    <a:chOff x="152400" y="726695"/>
                    <a:chExt cx="4697895" cy="4801273"/>
                  </a:xfrm>
                </p:grpSpPr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152400" y="5250969"/>
                      <a:ext cx="21336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200" dirty="0" smtClean="0"/>
                        <a:t>Остистый отросток </a:t>
                      </a:r>
                      <a:r>
                        <a:rPr lang="en-US" sz="1200" dirty="0" smtClean="0"/>
                        <a:t>C7</a:t>
                      </a:r>
                      <a:endParaRPr lang="en-US" sz="1200" dirty="0"/>
                    </a:p>
                  </p:txBody>
                </p:sp>
                <p:grpSp>
                  <p:nvGrpSpPr>
                    <p:cNvPr id="71" name="Group 57"/>
                    <p:cNvGrpSpPr/>
                    <p:nvPr/>
                  </p:nvGrpSpPr>
                  <p:grpSpPr>
                    <a:xfrm>
                      <a:off x="215899" y="726695"/>
                      <a:ext cx="4634396" cy="4339449"/>
                      <a:chOff x="215899" y="726695"/>
                      <a:chExt cx="4634396" cy="4339449"/>
                    </a:xfrm>
                  </p:grpSpPr>
                  <p:grpSp>
                    <p:nvGrpSpPr>
                      <p:cNvPr id="73" name="Group 49"/>
                      <p:cNvGrpSpPr/>
                      <p:nvPr/>
                    </p:nvGrpSpPr>
                    <p:grpSpPr>
                      <a:xfrm>
                        <a:off x="215899" y="726695"/>
                        <a:ext cx="4356233" cy="4339449"/>
                        <a:chOff x="215899" y="726695"/>
                        <a:chExt cx="4356233" cy="4339449"/>
                      </a:xfrm>
                    </p:grpSpPr>
                    <p:pic>
                      <p:nvPicPr>
                        <p:cNvPr id="77" name="Picture 7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/>
                      </p:blipFill>
                      <p:spPr>
                        <a:xfrm rot="5400000">
                          <a:off x="-575876" y="1518470"/>
                          <a:ext cx="4339449" cy="275590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8" name="Oval 35"/>
                        <p:cNvSpPr/>
                        <p:nvPr/>
                      </p:nvSpPr>
                      <p:spPr>
                        <a:xfrm>
                          <a:off x="1905000" y="1892862"/>
                          <a:ext cx="381000" cy="3048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79" name="Straight Connector 36"/>
                        <p:cNvCxnSpPr/>
                        <p:nvPr/>
                      </p:nvCxnSpPr>
                      <p:spPr>
                        <a:xfrm flipV="1">
                          <a:off x="2286000" y="1588063"/>
                          <a:ext cx="1004423" cy="38580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0" name="TextBox 79"/>
                        <p:cNvSpPr txBox="1"/>
                        <p:nvPr/>
                      </p:nvSpPr>
                      <p:spPr>
                        <a:xfrm>
                          <a:off x="3230101" y="1201327"/>
                          <a:ext cx="1296353" cy="6463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ru-RU" sz="1200" dirty="0" smtClean="0"/>
                            <a:t>Отверстие поперечного отростка</a:t>
                          </a:r>
                          <a:endParaRPr lang="en-US" sz="1200" dirty="0"/>
                        </a:p>
                      </p:txBody>
                    </p:sp>
                    <p:cxnSp>
                      <p:nvCxnSpPr>
                        <p:cNvPr id="81" name="Straight Connector 46"/>
                        <p:cNvCxnSpPr/>
                        <p:nvPr/>
                      </p:nvCxnSpPr>
                      <p:spPr>
                        <a:xfrm>
                          <a:off x="2500777" y="3264464"/>
                          <a:ext cx="623423" cy="331582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" name="TextBox 81"/>
                        <p:cNvSpPr txBox="1"/>
                        <p:nvPr/>
                      </p:nvSpPr>
                      <p:spPr>
                        <a:xfrm>
                          <a:off x="3103376" y="3171952"/>
                          <a:ext cx="1468756" cy="9536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ru-RU" sz="1200" dirty="0" smtClean="0"/>
                            <a:t>Спинномозговой нерв С5 </a:t>
                          </a:r>
                          <a:r>
                            <a:rPr lang="ru-RU" sz="1200" dirty="0"/>
                            <a:t>выходит через </a:t>
                          </a:r>
                          <a:r>
                            <a:rPr lang="ru-RU" sz="1200" dirty="0" smtClean="0"/>
                            <a:t>межпозвонковое </a:t>
                          </a:r>
                          <a:r>
                            <a:rPr lang="ru-RU" sz="1200" dirty="0"/>
                            <a:t>отверстие </a:t>
                          </a:r>
                          <a:r>
                            <a:rPr lang="ru-RU" sz="1200" dirty="0" smtClean="0"/>
                            <a:t>С4-С5</a:t>
                          </a:r>
                          <a:endParaRPr lang="en-US" sz="1200" dirty="0"/>
                        </a:p>
                      </p:txBody>
                    </p:sp>
                  </p:grpSp>
                  <p:sp>
                    <p:nvSpPr>
                      <p:cNvPr id="74" name="Oval 54"/>
                      <p:cNvSpPr/>
                      <p:nvPr/>
                    </p:nvSpPr>
                    <p:spPr>
                      <a:xfrm>
                        <a:off x="1676400" y="2654862"/>
                        <a:ext cx="381000" cy="304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75" name="Straight Connector 55"/>
                      <p:cNvCxnSpPr>
                        <a:endCxn id="76" idx="1"/>
                      </p:cNvCxnSpPr>
                      <p:nvPr/>
                    </p:nvCxnSpPr>
                    <p:spPr>
                      <a:xfrm flipV="1">
                        <a:off x="2032412" y="2481023"/>
                        <a:ext cx="954253" cy="23471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986665" y="1917508"/>
                        <a:ext cx="1863630" cy="1127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sz="1200" dirty="0" err="1" smtClean="0"/>
                          <a:t>Дугоотростчатый</a:t>
                        </a:r>
                        <a:r>
                          <a:rPr lang="ru-RU" sz="1200" dirty="0" smtClean="0"/>
                          <a:t> сустав </a:t>
                        </a:r>
                        <a:r>
                          <a:rPr lang="en-US" sz="1200" dirty="0" smtClean="0"/>
                          <a:t>C3-C4; </a:t>
                        </a:r>
                        <a:r>
                          <a:rPr lang="ru-RU" sz="1200" dirty="0" smtClean="0"/>
                          <a:t>в шейном отделе позвоночника располагаются в горизонтальной плоскости</a:t>
                        </a:r>
                        <a:r>
                          <a:rPr lang="ru-RU" sz="1200" dirty="0"/>
                          <a:t> </a:t>
                        </a:r>
                        <a:endParaRPr lang="en-US" sz="1200" dirty="0"/>
                      </a:p>
                    </p:txBody>
                  </p:sp>
                </p:grpSp>
                <p:cxnSp>
                  <p:nvCxnSpPr>
                    <p:cNvPr id="72" name="Straight Connector 50"/>
                    <p:cNvCxnSpPr/>
                    <p:nvPr/>
                  </p:nvCxnSpPr>
                  <p:spPr>
                    <a:xfrm flipV="1">
                      <a:off x="775823" y="4882131"/>
                      <a:ext cx="0" cy="41036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95097" y="3039473"/>
                    <a:ext cx="1651001" cy="2999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-283924" y="2686904"/>
                    <a:ext cx="111635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dirty="0" smtClean="0"/>
                      <a:t>Верхняя суставная поверхность </a:t>
                    </a:r>
                    <a:r>
                      <a:rPr lang="en-US" sz="1200" dirty="0" smtClean="0"/>
                      <a:t>C5 </a:t>
                    </a:r>
                    <a:endParaRPr lang="en-US" sz="1200" dirty="0"/>
                  </a:p>
                </p:txBody>
              </p:sp>
              <p:cxnSp>
                <p:nvCxnSpPr>
                  <p:cNvPr id="68" name="Straight Connector 70"/>
                  <p:cNvCxnSpPr/>
                  <p:nvPr/>
                </p:nvCxnSpPr>
                <p:spPr>
                  <a:xfrm flipV="1">
                    <a:off x="695097" y="3646604"/>
                    <a:ext cx="1651001" cy="37985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-283924" y="3881265"/>
                    <a:ext cx="110826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dirty="0" smtClean="0"/>
                      <a:t>Нижняя суставная поверхность </a:t>
                    </a:r>
                    <a:r>
                      <a:rPr lang="en-US" sz="1200" dirty="0" smtClean="0"/>
                      <a:t>C5 </a:t>
                    </a:r>
                    <a:endParaRPr lang="en-US" sz="1200" dirty="0"/>
                  </a:p>
                </p:txBody>
              </p:sp>
            </p:grpSp>
          </p:grpSp>
          <p:cxnSp>
            <p:nvCxnSpPr>
              <p:cNvPr id="61" name="Straight Connector 82"/>
              <p:cNvCxnSpPr/>
              <p:nvPr/>
            </p:nvCxnSpPr>
            <p:spPr>
              <a:xfrm>
                <a:off x="2979975" y="4277674"/>
                <a:ext cx="540676" cy="6806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230101" y="4979475"/>
                <a:ext cx="1455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Межпозвоночный диск </a:t>
                </a:r>
                <a:r>
                  <a:rPr lang="en-US" sz="1200" dirty="0" smtClean="0"/>
                  <a:t>C6-7</a:t>
                </a:r>
                <a:endParaRPr lang="en-US" sz="12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717640" y="3862860"/>
              <a:ext cx="1484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Межпозвоночный диск </a:t>
              </a:r>
              <a:r>
                <a:rPr lang="en-US" sz="1200" dirty="0" smtClean="0"/>
                <a:t>C6-7</a:t>
              </a:r>
              <a:endParaRPr lang="en-US" sz="1200" dirty="0"/>
            </a:p>
          </p:txBody>
        </p:sp>
        <p:cxnSp>
          <p:nvCxnSpPr>
            <p:cNvPr id="56" name="Straight Connector 88"/>
            <p:cNvCxnSpPr/>
            <p:nvPr/>
          </p:nvCxnSpPr>
          <p:spPr>
            <a:xfrm>
              <a:off x="6624437" y="3738810"/>
              <a:ext cx="1127087" cy="286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606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441621" y="181469"/>
            <a:ext cx="9180385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Анатомия шейного отдела позвоночника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7250" y="1786495"/>
            <a:ext cx="10068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Анатомические особенности </a:t>
            </a:r>
            <a:r>
              <a:rPr lang="ru-RU" sz="2000" b="1" dirty="0"/>
              <a:t>шейного отдела </a:t>
            </a:r>
            <a:r>
              <a:rPr lang="ru-RU" sz="2000" b="1" dirty="0" smtClean="0"/>
              <a:t>позвоночника</a:t>
            </a:r>
            <a:r>
              <a:rPr lang="en-US" sz="2000" b="1" dirty="0" smtClean="0"/>
              <a:t>: </a:t>
            </a:r>
            <a:endParaRPr lang="ru-RU" sz="2000" b="1" dirty="0" smtClean="0"/>
          </a:p>
          <a:p>
            <a:pPr algn="just"/>
            <a:endParaRPr lang="en-US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Наличие унковертебральных суставов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Наличие отверстия поперечного отростка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Нервные корешки выходят на один уровень выше в шейном отделе позвоночника, чем в грудном и поясничном отделах позвоночника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071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441621" y="181469"/>
            <a:ext cx="9180385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Анатомия грудного отдела позвоночника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grpSp>
        <p:nvGrpSpPr>
          <p:cNvPr id="47" name="Group 2"/>
          <p:cNvGrpSpPr/>
          <p:nvPr/>
        </p:nvGrpSpPr>
        <p:grpSpPr>
          <a:xfrm>
            <a:off x="857250" y="1410901"/>
            <a:ext cx="6554806" cy="5154702"/>
            <a:chOff x="531752" y="1342076"/>
            <a:chExt cx="3909561" cy="3074480"/>
          </a:xfrm>
        </p:grpSpPr>
        <p:grpSp>
          <p:nvGrpSpPr>
            <p:cNvPr id="112" name="Group 17"/>
            <p:cNvGrpSpPr/>
            <p:nvPr/>
          </p:nvGrpSpPr>
          <p:grpSpPr>
            <a:xfrm>
              <a:off x="531752" y="1342076"/>
              <a:ext cx="3838657" cy="3074480"/>
              <a:chOff x="1104074" y="1342076"/>
              <a:chExt cx="3838657" cy="3074480"/>
            </a:xfrm>
          </p:grpSpPr>
          <p:grpSp>
            <p:nvGrpSpPr>
              <p:cNvPr id="114" name="Group 5"/>
              <p:cNvGrpSpPr/>
              <p:nvPr/>
            </p:nvGrpSpPr>
            <p:grpSpPr>
              <a:xfrm>
                <a:off x="1104074" y="1342076"/>
                <a:ext cx="3705901" cy="3058886"/>
                <a:chOff x="6435936" y="1546895"/>
                <a:chExt cx="2926750" cy="2835723"/>
              </a:xfrm>
            </p:grpSpPr>
            <p:pic>
              <p:nvPicPr>
                <p:cNvPr id="117" name="Picture 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435936" y="1546895"/>
                  <a:ext cx="1489622" cy="2835723"/>
                </a:xfrm>
                <a:prstGeom prst="rect">
                  <a:avLst/>
                </a:prstGeom>
              </p:spPr>
            </p:pic>
            <p:cxnSp>
              <p:nvCxnSpPr>
                <p:cNvPr id="118" name="Straight Connector 7"/>
                <p:cNvCxnSpPr>
                  <a:endCxn id="119" idx="1"/>
                </p:cNvCxnSpPr>
                <p:nvPr/>
              </p:nvCxnSpPr>
              <p:spPr>
                <a:xfrm flipV="1">
                  <a:off x="7724485" y="1827775"/>
                  <a:ext cx="534412" cy="5979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/>
                <p:cNvSpPr txBox="1"/>
                <p:nvPr/>
              </p:nvSpPr>
              <p:spPr>
                <a:xfrm>
                  <a:off x="8258897" y="1572507"/>
                  <a:ext cx="903987" cy="510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Остистый отросток наклонен книзу</a:t>
                  </a:r>
                  <a:endParaRPr lang="en-US" dirty="0"/>
                </a:p>
              </p:txBody>
            </p:sp>
            <p:cxnSp>
              <p:nvCxnSpPr>
                <p:cNvPr id="120" name="Straight Connector 9"/>
                <p:cNvCxnSpPr/>
                <p:nvPr/>
              </p:nvCxnSpPr>
              <p:spPr>
                <a:xfrm>
                  <a:off x="7338626" y="3186355"/>
                  <a:ext cx="9202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8243273" y="3005043"/>
                  <a:ext cx="1119413" cy="510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Поперечный отросток</a:t>
                  </a:r>
                  <a:r>
                    <a:rPr lang="en-US" dirty="0" smtClean="0"/>
                    <a:t> </a:t>
                  </a:r>
                  <a:r>
                    <a:rPr lang="ru-RU" dirty="0" smtClean="0"/>
                    <a:t>указывает</a:t>
                  </a:r>
                  <a:r>
                    <a:rPr lang="en-US" dirty="0" smtClean="0"/>
                    <a:t> </a:t>
                  </a:r>
                  <a:r>
                    <a:rPr lang="ru-RU" dirty="0" err="1" smtClean="0"/>
                    <a:t>задне-латерально</a:t>
                  </a:r>
                  <a:endParaRPr lang="en-US" dirty="0"/>
                </a:p>
              </p:txBody>
            </p:sp>
          </p:grpSp>
          <p:cxnSp>
            <p:nvCxnSpPr>
              <p:cNvPr id="115" name="Straight Connector 11"/>
              <p:cNvCxnSpPr/>
              <p:nvPr/>
            </p:nvCxnSpPr>
            <p:spPr>
              <a:xfrm>
                <a:off x="2104315" y="3661934"/>
                <a:ext cx="1262682" cy="1566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3366997" y="3700630"/>
                <a:ext cx="1575734" cy="7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Спинномозговой нерв Т</a:t>
                </a:r>
                <a:r>
                  <a:rPr lang="en-US" dirty="0" smtClean="0"/>
                  <a:t>h</a:t>
                </a:r>
                <a:r>
                  <a:rPr lang="ru-RU" dirty="0" smtClean="0"/>
                  <a:t>8 выходит через </a:t>
                </a:r>
                <a:r>
                  <a:rPr lang="ru-RU" dirty="0" smtClean="0"/>
                  <a:t>межпозвонковое </a:t>
                </a:r>
                <a:r>
                  <a:rPr lang="ru-RU" dirty="0" smtClean="0"/>
                  <a:t>отверстие </a:t>
                </a:r>
                <a:r>
                  <a:rPr lang="en-US" dirty="0" smtClean="0"/>
                  <a:t>Th8-Th9</a:t>
                </a:r>
                <a:endParaRPr lang="en-US" dirty="0"/>
              </a:p>
            </p:txBody>
          </p:sp>
        </p:grpSp>
        <p:cxnSp>
          <p:nvCxnSpPr>
            <p:cNvPr id="103" name="Straight Connector 24"/>
            <p:cNvCxnSpPr/>
            <p:nvPr/>
          </p:nvCxnSpPr>
          <p:spPr>
            <a:xfrm flipV="1">
              <a:off x="1928914" y="2446975"/>
              <a:ext cx="978043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894369" y="2048570"/>
              <a:ext cx="1546944" cy="7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Дугоотростчатый</a:t>
              </a:r>
              <a:r>
                <a:rPr lang="ru-RU" dirty="0" smtClean="0"/>
                <a:t> сустав</a:t>
              </a:r>
              <a:r>
                <a:rPr lang="en-US" dirty="0" smtClean="0"/>
                <a:t>; </a:t>
              </a:r>
              <a:r>
                <a:rPr lang="ru-RU" dirty="0" smtClean="0"/>
                <a:t>ориентирован во фронтальной плоскости </a:t>
              </a:r>
              <a:endParaRPr lang="en-US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412056" y="2546152"/>
            <a:ext cx="4509618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Анатомические особенности грудного отдела позвоночника</a:t>
            </a:r>
            <a:r>
              <a:rPr lang="en-US" b="1" dirty="0" smtClean="0"/>
              <a:t>: </a:t>
            </a:r>
            <a:endParaRPr lang="ru-RU" b="1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верхней и нижней реберных ямок на </a:t>
            </a:r>
            <a:r>
              <a:rPr lang="ru-RU" dirty="0" err="1" smtClean="0"/>
              <a:t>задне</a:t>
            </a:r>
            <a:r>
              <a:rPr lang="ru-RU" dirty="0" smtClean="0"/>
              <a:t>-латеральной поверхности тела позвонка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реберных ямок на передней поверхности поперечных отростков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2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213622" y="171088"/>
            <a:ext cx="9764756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Анатомия поясничного отдела позвоночника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grpSp>
        <p:nvGrpSpPr>
          <p:cNvPr id="47" name="Group 2"/>
          <p:cNvGrpSpPr/>
          <p:nvPr/>
        </p:nvGrpSpPr>
        <p:grpSpPr>
          <a:xfrm>
            <a:off x="2692485" y="1404615"/>
            <a:ext cx="8436833" cy="5017946"/>
            <a:chOff x="4910760" y="1342075"/>
            <a:chExt cx="5128235" cy="3050104"/>
          </a:xfrm>
        </p:grpSpPr>
        <p:grpSp>
          <p:nvGrpSpPr>
            <p:cNvPr id="98" name="Group 30"/>
            <p:cNvGrpSpPr/>
            <p:nvPr/>
          </p:nvGrpSpPr>
          <p:grpSpPr>
            <a:xfrm>
              <a:off x="4910760" y="1342075"/>
              <a:ext cx="5128235" cy="3050104"/>
              <a:chOff x="4910760" y="1342075"/>
              <a:chExt cx="5128235" cy="3050104"/>
            </a:xfrm>
          </p:grpSpPr>
          <p:pic>
            <p:nvPicPr>
              <p:cNvPr id="110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10760" y="1342075"/>
                <a:ext cx="2347758" cy="3050104"/>
              </a:xfrm>
              <a:prstGeom prst="rect">
                <a:avLst/>
              </a:prstGeom>
            </p:spPr>
          </p:pic>
          <p:sp>
            <p:nvSpPr>
              <p:cNvPr id="108" name="TextBox 107"/>
              <p:cNvSpPr txBox="1"/>
              <p:nvPr/>
            </p:nvSpPr>
            <p:spPr>
              <a:xfrm>
                <a:off x="7284887" y="1933592"/>
                <a:ext cx="2754108" cy="392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Спинномозговой нерв </a:t>
                </a:r>
                <a:r>
                  <a:rPr lang="en-US" dirty="0" smtClean="0"/>
                  <a:t>L2</a:t>
                </a:r>
                <a:r>
                  <a:rPr lang="ru-RU" dirty="0" smtClean="0"/>
                  <a:t> выходит через </a:t>
                </a:r>
                <a:r>
                  <a:rPr lang="ru-RU" dirty="0" smtClean="0"/>
                  <a:t>межпозвонковое </a:t>
                </a:r>
                <a:r>
                  <a:rPr lang="ru-RU" dirty="0" smtClean="0"/>
                  <a:t>отверстие </a:t>
                </a:r>
                <a:r>
                  <a:rPr lang="en-US" dirty="0" smtClean="0"/>
                  <a:t>L2-L3</a:t>
                </a:r>
                <a:endParaRPr lang="en-US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286531" y="1485146"/>
                <a:ext cx="1750952" cy="2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Остистый отросток</a:t>
                </a:r>
                <a:endParaRPr lang="en-US" dirty="0"/>
              </a:p>
            </p:txBody>
          </p:sp>
        </p:grpSp>
        <p:cxnSp>
          <p:nvCxnSpPr>
            <p:cNvPr id="99" name="Straight Connector 27"/>
            <p:cNvCxnSpPr/>
            <p:nvPr/>
          </p:nvCxnSpPr>
          <p:spPr>
            <a:xfrm flipV="1">
              <a:off x="6448331" y="1609228"/>
              <a:ext cx="83820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3"/>
            <p:cNvCxnSpPr/>
            <p:nvPr/>
          </p:nvCxnSpPr>
          <p:spPr>
            <a:xfrm flipV="1">
              <a:off x="5920551" y="2177623"/>
              <a:ext cx="1375191" cy="4347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32"/>
            <p:cNvCxnSpPr>
              <a:endCxn id="102" idx="1"/>
            </p:cNvCxnSpPr>
            <p:nvPr/>
          </p:nvCxnSpPr>
          <p:spPr>
            <a:xfrm flipV="1">
              <a:off x="6103275" y="3545593"/>
              <a:ext cx="1192467" cy="3676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295742" y="3264975"/>
              <a:ext cx="2743253" cy="56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Тело позвонка </a:t>
              </a:r>
              <a:r>
                <a:rPr lang="en-US" dirty="0" smtClean="0"/>
                <a:t>L4; </a:t>
              </a:r>
              <a:r>
                <a:rPr lang="ru-RU" dirty="0" smtClean="0"/>
                <a:t>Тела позвонков поясничного отдела массивнее тел позвонков шейного и грудного отделов</a:t>
              </a:r>
              <a:endParaRPr lang="en-US" dirty="0"/>
            </a:p>
          </p:txBody>
        </p:sp>
        <p:cxnSp>
          <p:nvCxnSpPr>
            <p:cNvPr id="105" name="Straight Connector 29"/>
            <p:cNvCxnSpPr>
              <a:endCxn id="106" idx="1"/>
            </p:cNvCxnSpPr>
            <p:nvPr/>
          </p:nvCxnSpPr>
          <p:spPr>
            <a:xfrm flipV="1">
              <a:off x="6578966" y="2866766"/>
              <a:ext cx="852003" cy="581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7430970" y="2586148"/>
              <a:ext cx="2282551" cy="56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Дугоотростчатый</a:t>
              </a:r>
              <a:r>
                <a:rPr lang="ru-RU" dirty="0" smtClean="0"/>
                <a:t> сустав</a:t>
              </a:r>
              <a:r>
                <a:rPr lang="en-US" dirty="0" smtClean="0"/>
                <a:t>; </a:t>
              </a:r>
              <a:r>
                <a:rPr lang="ru-RU" dirty="0" smtClean="0"/>
                <a:t>ориентирован в сагиттальной плоскости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659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="" xmlns:a16="http://schemas.microsoft.com/office/drawing/2014/main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3ED0C-A1CB-4688-A608-71FBF1698AA6}"/>
              </a:ext>
            </a:extLst>
          </p:cNvPr>
          <p:cNvSpPr txBox="1"/>
          <p:nvPr/>
        </p:nvSpPr>
        <p:spPr>
          <a:xfrm>
            <a:off x="1213622" y="192896"/>
            <a:ext cx="9764756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Анатомия поясничного отдела позвоночника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0790" y="3574275"/>
            <a:ext cx="2450057" cy="258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6670" y="3574276"/>
            <a:ext cx="2494961" cy="258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968450" y="6221952"/>
            <a:ext cx="382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Латеральный карман позвоночного канала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816646" y="6211852"/>
            <a:ext cx="257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Межпозвонковое отверстие</a:t>
            </a:r>
            <a:endParaRPr lang="en-US" sz="1400" dirty="0"/>
          </a:p>
        </p:txBody>
      </p:sp>
      <p:cxnSp>
        <p:nvCxnSpPr>
          <p:cNvPr id="45" name="Straight Connector 41"/>
          <p:cNvCxnSpPr/>
          <p:nvPr/>
        </p:nvCxnSpPr>
        <p:spPr>
          <a:xfrm flipV="1">
            <a:off x="3262184" y="4630448"/>
            <a:ext cx="343897" cy="15852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43"/>
          <p:cNvCxnSpPr/>
          <p:nvPr/>
        </p:nvCxnSpPr>
        <p:spPr>
          <a:xfrm flipV="1">
            <a:off x="7175157" y="4662510"/>
            <a:ext cx="407740" cy="15594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66335" y="1284416"/>
            <a:ext cx="92593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Анатомические особенности поясничного отдела позвоночника</a:t>
            </a:r>
            <a:r>
              <a:rPr lang="en-US" b="1" dirty="0" smtClean="0"/>
              <a:t>: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латерального кармана и межпозвонкового отверстия позвоночного канала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Латеральный карман является частью межпозвонкового отверстия на уровне ножки позвонка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491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re Baskerville - Poppins Light">
      <a:majorFont>
        <a:latin typeface="Libre Baskervill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15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ln w="6350"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F383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2" id="{DE807B50-1302-4CE2-A994-8CC01FC64E98}" vid="{45AB5F8C-564A-4F9F-9818-5D938F8327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424</TotalTime>
  <Words>1050</Words>
  <Application>Microsoft Office PowerPoint</Application>
  <PresentationFormat>Широкоэкранный</PresentationFormat>
  <Paragraphs>165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Arial Narrow</vt:lpstr>
      <vt:lpstr>Open Sans</vt:lpstr>
      <vt:lpstr>Poppins Light</vt:lpstr>
      <vt:lpstr>Wingdings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Спугис</dc:creator>
  <cp:lastModifiedBy>Яна Спугис</cp:lastModifiedBy>
  <cp:revision>107</cp:revision>
  <dcterms:created xsi:type="dcterms:W3CDTF">2023-05-28T10:45:27Z</dcterms:created>
  <dcterms:modified xsi:type="dcterms:W3CDTF">2023-06-06T09:23:18Z</dcterms:modified>
</cp:coreProperties>
</file>