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3" r:id="rId2"/>
    <p:sldId id="404" r:id="rId3"/>
    <p:sldId id="403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02" r:id="rId1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304"/>
    <a:srgbClr val="A50021"/>
    <a:srgbClr val="71B797"/>
    <a:srgbClr val="66A5AC"/>
    <a:srgbClr val="F71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438" autoAdjust="0"/>
  </p:normalViewPr>
  <p:slideViewPr>
    <p:cSldViewPr>
      <p:cViewPr>
        <p:scale>
          <a:sx n="113" d="100"/>
          <a:sy n="113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0755A8A-DC37-4D1B-8A5D-48A89B646729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24D4F2A-2CB2-46D4-BD53-C85471F72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82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09A1E-4C9E-42EB-95FE-D56F74A52A98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01675-698D-4552-84BC-730838271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487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F8935-8DA2-4906-87E5-EF93F1EF5073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837F-C025-4816-A581-AC539AC60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4702A-21F2-4E76-BE14-85556C9C5EB0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A9041-EB4A-4CE7-8DE0-494E499AA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F0651-FE69-4100-ADC4-E88B48348B8F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1FF4C-D39E-4521-8958-C8FF56F28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9F890-DCA2-4D62-BF39-63D0DDAC623E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4C79F-92C4-4BEC-B898-EAD78E811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6A0D8-5E1C-446C-BE2C-3D971716E395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FCDDD-7CF3-4897-8150-CAEA34202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BFA9E-FDDF-478C-94EF-62D161BD50C7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955CE-E83D-4287-B406-F22BF6EE2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44604-C711-4AE7-923F-DBD69DC26BC3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F3046-D685-4B82-A7BC-F538ED1F9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3306-0D61-4481-8865-2058CD5D8391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84B5-3A10-4574-821D-EB140D9F7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D1A7D-7F03-4CE3-B2F7-5BCFAFE35050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3191-8A5B-4180-BD07-B49AA03A2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98AC-6F31-4F62-BB83-D0239768891F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A6B46-DC0F-4B52-83E9-0B5877975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B1162-AE24-44F9-80A9-142933BFA9A3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0EDE-F333-4188-8361-CD3F32F0F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7E927A-BC3D-4640-A0E4-45EC158120FE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A7DDD2-B11F-4BB3-84E8-4F8D302CE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971550" y="1557338"/>
            <a:ext cx="7848600" cy="316706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A41304"/>
                </a:solidFill>
              </a:rPr>
              <a:t/>
            </a:r>
            <a:br>
              <a:rPr lang="ru-RU" sz="3200" b="1" dirty="0" smtClean="0">
                <a:solidFill>
                  <a:srgbClr val="A41304"/>
                </a:solidFill>
              </a:rPr>
            </a:br>
            <a:r>
              <a:rPr lang="ru-RU" sz="3200" b="1" dirty="0">
                <a:solidFill>
                  <a:srgbClr val="A41304"/>
                </a:solidFill>
              </a:rPr>
              <a:t/>
            </a:r>
            <a:br>
              <a:rPr lang="ru-RU" sz="3200" b="1" dirty="0">
                <a:solidFill>
                  <a:srgbClr val="A41304"/>
                </a:solidFill>
              </a:rPr>
            </a:br>
            <a:r>
              <a:rPr lang="ru-RU" sz="3200" b="1" dirty="0" smtClean="0">
                <a:solidFill>
                  <a:srgbClr val="A41304"/>
                </a:solidFill>
              </a:rPr>
              <a:t/>
            </a:r>
            <a:br>
              <a:rPr lang="ru-RU" sz="3200" b="1" dirty="0" smtClean="0">
                <a:solidFill>
                  <a:srgbClr val="A41304"/>
                </a:solidFill>
              </a:rPr>
            </a:br>
            <a:r>
              <a:rPr lang="ru-RU" sz="3200" b="1" dirty="0" smtClean="0">
                <a:solidFill>
                  <a:srgbClr val="A41304"/>
                </a:solidFill>
              </a:rPr>
              <a:t/>
            </a:r>
            <a:br>
              <a:rPr lang="ru-RU" sz="3200" b="1" dirty="0" smtClean="0">
                <a:solidFill>
                  <a:srgbClr val="A41304"/>
                </a:solidFill>
              </a:rPr>
            </a:br>
            <a:r>
              <a:rPr lang="ru-RU" sz="3200" b="1" dirty="0">
                <a:solidFill>
                  <a:srgbClr val="A41304"/>
                </a:solidFill>
              </a:rPr>
              <a:t/>
            </a:r>
            <a:br>
              <a:rPr lang="ru-RU" sz="3200" b="1" dirty="0">
                <a:solidFill>
                  <a:srgbClr val="A41304"/>
                </a:solidFill>
              </a:rPr>
            </a:br>
            <a:r>
              <a:rPr lang="ru-RU" sz="3200" b="1" dirty="0">
                <a:solidFill>
                  <a:srgbClr val="A41304"/>
                </a:solidFill>
              </a:rPr>
              <a:t>Анализ использования </a:t>
            </a:r>
            <a:r>
              <a:rPr lang="ru-RU" sz="3200" b="1" dirty="0" smtClean="0">
                <a:solidFill>
                  <a:srgbClr val="A41304"/>
                </a:solidFill>
              </a:rPr>
              <a:t>электронной библиотечной системы профессорско-преподавательским составом </a:t>
            </a:r>
            <a:r>
              <a:rPr lang="ru-RU" sz="3200" b="1" dirty="0">
                <a:solidFill>
                  <a:srgbClr val="A41304"/>
                </a:solidFill>
              </a:rPr>
              <a:t>и </a:t>
            </a:r>
            <a:r>
              <a:rPr lang="ru-RU" sz="3200" b="1" dirty="0" smtClean="0">
                <a:solidFill>
                  <a:srgbClr val="A41304"/>
                </a:solidFill>
              </a:rPr>
              <a:t>обучающимися</a:t>
            </a:r>
            <a:br>
              <a:rPr lang="ru-RU" sz="3200" b="1" dirty="0" smtClean="0">
                <a:solidFill>
                  <a:srgbClr val="A41304"/>
                </a:solidFill>
              </a:rPr>
            </a:br>
            <a:r>
              <a:rPr lang="ru-RU" sz="3200" b="1" dirty="0">
                <a:solidFill>
                  <a:srgbClr val="A41304"/>
                </a:solidFill>
              </a:rPr>
              <a:t/>
            </a:r>
            <a:br>
              <a:rPr lang="ru-RU" sz="3200" b="1" dirty="0">
                <a:solidFill>
                  <a:srgbClr val="A41304"/>
                </a:solidFill>
              </a:rPr>
            </a:br>
            <a:r>
              <a:rPr lang="ru-RU" sz="3200" b="1" dirty="0" smtClean="0">
                <a:solidFill>
                  <a:srgbClr val="A41304"/>
                </a:solidFill>
              </a:rPr>
              <a:t/>
            </a:r>
            <a:br>
              <a:rPr lang="ru-RU" sz="3200" b="1" dirty="0" smtClean="0">
                <a:solidFill>
                  <a:srgbClr val="A41304"/>
                </a:solidFill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Крапошина Ангелина Юрьевна </a:t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начальник учебно-методического управления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Заседание № 3 от 31.10.2023г.</a:t>
            </a:r>
            <a:r>
              <a:rPr lang="ru-RU" altLang="ru-RU" sz="3200" b="1" dirty="0" smtClean="0">
                <a:solidFill>
                  <a:srgbClr val="A41304"/>
                </a:solidFill>
                <a:latin typeface="Verdana" panose="020B0604030504040204" pitchFamily="34" charset="0"/>
              </a:rPr>
              <a:t> </a:t>
            </a:r>
            <a:endParaRPr lang="ru-RU" sz="3200" b="1" dirty="0" smtClean="0">
              <a:solidFill>
                <a:srgbClr val="CC0000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47664" y="404664"/>
            <a:ext cx="4248299" cy="61135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59079" tIns="29540" rIns="59079" bIns="29540" anchor="ctr"/>
          <a:lstStyle/>
          <a:p>
            <a:pPr defTabSz="295275"/>
            <a:endParaRPr lang="ru-RU" altLang="ru-RU" sz="1400" dirty="0">
              <a:solidFill>
                <a:srgbClr val="7F7F7F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139952" y="4941887"/>
            <a:ext cx="4680198" cy="13668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59079" tIns="29540" rIns="59079" bIns="29540" anchor="ctr"/>
          <a:lstStyle/>
          <a:p>
            <a:pPr defTabSz="295275"/>
            <a:endParaRPr lang="en-US" altLang="ru-RU" sz="13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6" name="Picture 2" descr="E:\логотип КрасГМУ_20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572484" cy="57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51304" cy="1143000"/>
          </a:xfrm>
        </p:spPr>
        <p:txBody>
          <a:bodyPr/>
          <a:lstStyle/>
          <a:p>
            <a:r>
              <a:rPr lang="ru-RU" sz="3000" dirty="0"/>
              <a:t>Опрос по использованию электронной библиотечной системы (ЭБС) (для </a:t>
            </a:r>
            <a:r>
              <a:rPr lang="ru-RU" sz="3000" dirty="0" smtClean="0"/>
              <a:t>обучающихся)</a:t>
            </a:r>
            <a:endParaRPr lang="ru-RU" sz="3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5948552" cy="2982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466" y="3789040"/>
            <a:ext cx="4991579" cy="2614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530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51304" cy="1143000"/>
          </a:xfrm>
        </p:spPr>
        <p:txBody>
          <a:bodyPr/>
          <a:lstStyle/>
          <a:p>
            <a:r>
              <a:rPr lang="ru-RU" sz="3000" dirty="0"/>
              <a:t>Опрос по использованию электронной библиотечной системы (ЭБС) (для </a:t>
            </a:r>
            <a:r>
              <a:rPr lang="ru-RU" sz="3000" dirty="0" smtClean="0"/>
              <a:t>обучающихся)</a:t>
            </a:r>
            <a:endParaRPr lang="ru-RU" sz="3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6321991" cy="359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071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51304" cy="1143000"/>
          </a:xfrm>
        </p:spPr>
        <p:txBody>
          <a:bodyPr/>
          <a:lstStyle/>
          <a:p>
            <a:r>
              <a:rPr lang="ru-RU" sz="3000" dirty="0"/>
              <a:t>Опрос по использованию электронной библиотечной системы (ЭБС) (для </a:t>
            </a:r>
            <a:r>
              <a:rPr lang="ru-RU" sz="3000" dirty="0" smtClean="0"/>
              <a:t>обучающихся)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882552"/>
            <a:ext cx="842010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071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51304" cy="1143000"/>
          </a:xfrm>
        </p:spPr>
        <p:txBody>
          <a:bodyPr/>
          <a:lstStyle/>
          <a:p>
            <a:r>
              <a:rPr lang="ru-RU" sz="3000" dirty="0"/>
              <a:t>Опрос по использованию электронной библиотечной системы (ЭБС) (для </a:t>
            </a:r>
            <a:r>
              <a:rPr lang="ru-RU" sz="3000" dirty="0" smtClean="0"/>
              <a:t>обучающихся)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014" y="2060848"/>
            <a:ext cx="785812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071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51304" cy="1143000"/>
          </a:xfrm>
        </p:spPr>
        <p:txBody>
          <a:bodyPr/>
          <a:lstStyle/>
          <a:p>
            <a:r>
              <a:rPr lang="ru-RU" sz="3000" dirty="0"/>
              <a:t>Опрос по использованию электронной библиотечной системы (ЭБС) (для </a:t>
            </a:r>
            <a:r>
              <a:rPr lang="ru-RU" sz="3000" dirty="0" smtClean="0"/>
              <a:t>обучающихся)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7848600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07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51304" cy="1143000"/>
          </a:xfrm>
        </p:spPr>
        <p:txBody>
          <a:bodyPr/>
          <a:lstStyle/>
          <a:p>
            <a:r>
              <a:rPr lang="ru-RU" sz="3000" dirty="0"/>
              <a:t>Опрос по использованию электронной библиотечной системы (ЭБС) (для </a:t>
            </a:r>
            <a:r>
              <a:rPr lang="ru-RU" sz="3000" dirty="0" smtClean="0"/>
              <a:t>обучающихся)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86" y="1844824"/>
            <a:ext cx="70294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071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1340769"/>
            <a:ext cx="7776864" cy="28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Благодарю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внимание!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755576" y="4941168"/>
            <a:ext cx="7970976" cy="2112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just">
              <a:spcBef>
                <a:spcPts val="0"/>
              </a:spcBef>
              <a:spcAft>
                <a:spcPts val="1000"/>
              </a:spcAft>
              <a:buNone/>
            </a:pPr>
            <a:endParaRPr lang="ru-RU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endParaRPr lang="ru-RU" sz="2400" dirty="0" smtClean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endParaRPr lang="ru-RU" sz="2400" dirty="0" smtClean="0"/>
          </a:p>
          <a:p>
            <a:endParaRPr lang="ru-RU" dirty="0"/>
          </a:p>
        </p:txBody>
      </p:sp>
      <p:pic>
        <p:nvPicPr>
          <p:cNvPr id="7" name="Picture 2" descr="E:\логотип КрасГМУ_20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7" y="188640"/>
            <a:ext cx="572484" cy="57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3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</a:t>
            </a:r>
            <a:r>
              <a:rPr lang="ru-RU" dirty="0" smtClean="0"/>
              <a:t>лектронные </a:t>
            </a:r>
            <a:r>
              <a:rPr lang="ru-RU" dirty="0"/>
              <a:t>базы данных научной библиотеки </a:t>
            </a:r>
            <a:r>
              <a:rPr lang="ru-RU" dirty="0" err="1" smtClean="0"/>
              <a:t>КрасГМУ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787208" cy="4137323"/>
          </a:xfrm>
        </p:spPr>
        <p:txBody>
          <a:bodyPr/>
          <a:lstStyle/>
          <a:p>
            <a:r>
              <a:rPr lang="ru-RU" sz="2600" dirty="0"/>
              <a:t>ЭБС «</a:t>
            </a:r>
            <a:r>
              <a:rPr lang="en-US" sz="2600" dirty="0" err="1"/>
              <a:t>Colibris</a:t>
            </a:r>
            <a:r>
              <a:rPr lang="en-US" sz="2600" dirty="0" smtClean="0"/>
              <a:t>»</a:t>
            </a:r>
          </a:p>
          <a:p>
            <a:r>
              <a:rPr lang="ru-RU" sz="2600" dirty="0"/>
              <a:t>ЭБС «Консультант студента</a:t>
            </a:r>
            <a:r>
              <a:rPr lang="ru-RU" sz="2600" dirty="0" smtClean="0"/>
              <a:t>»</a:t>
            </a:r>
            <a:endParaRPr lang="en-US" sz="2600" dirty="0" smtClean="0"/>
          </a:p>
          <a:p>
            <a:r>
              <a:rPr lang="ru-RU" sz="2600" dirty="0"/>
              <a:t>БД «Консультант врача. ЭМБ</a:t>
            </a:r>
            <a:r>
              <a:rPr lang="ru-RU" sz="2600" dirty="0" smtClean="0"/>
              <a:t>»</a:t>
            </a:r>
            <a:endParaRPr lang="en-US" sz="2600" dirty="0" smtClean="0"/>
          </a:p>
          <a:p>
            <a:r>
              <a:rPr lang="ru-RU" sz="2600" dirty="0"/>
              <a:t>ЭБС </a:t>
            </a:r>
            <a:r>
              <a:rPr lang="en-US" sz="2600" dirty="0" err="1" smtClean="0"/>
              <a:t>MedLib</a:t>
            </a:r>
            <a:endParaRPr lang="en-US" sz="2600" dirty="0" smtClean="0"/>
          </a:p>
          <a:p>
            <a:r>
              <a:rPr lang="ru-RU" sz="2600" dirty="0"/>
              <a:t>ЭБС «</a:t>
            </a:r>
            <a:r>
              <a:rPr lang="ru-RU" sz="2600" dirty="0" err="1"/>
              <a:t>Айбукс</a:t>
            </a:r>
            <a:r>
              <a:rPr lang="ru-RU" sz="2600" dirty="0" smtClean="0"/>
              <a:t>»</a:t>
            </a:r>
            <a:endParaRPr lang="en-US" sz="2600" dirty="0" smtClean="0"/>
          </a:p>
          <a:p>
            <a:r>
              <a:rPr lang="ru-RU" sz="2600" dirty="0"/>
              <a:t>ЭБС «</a:t>
            </a:r>
            <a:r>
              <a:rPr lang="ru-RU" sz="2600" dirty="0" err="1"/>
              <a:t>Букап</a:t>
            </a:r>
            <a:r>
              <a:rPr lang="ru-RU" sz="2600" dirty="0" smtClean="0"/>
              <a:t>»</a:t>
            </a:r>
            <a:endParaRPr lang="en-US" sz="2600" dirty="0" smtClean="0"/>
          </a:p>
          <a:p>
            <a:r>
              <a:rPr lang="ru-RU" sz="2600" dirty="0"/>
              <a:t>ЭБС «Лань</a:t>
            </a:r>
            <a:r>
              <a:rPr lang="ru-RU" sz="2600" dirty="0" smtClean="0"/>
              <a:t>»</a:t>
            </a:r>
            <a:endParaRPr lang="en-US" sz="2600" dirty="0" smtClean="0"/>
          </a:p>
          <a:p>
            <a:r>
              <a:rPr lang="ru-RU" sz="2600" dirty="0"/>
              <a:t>ЭБС «</a:t>
            </a:r>
            <a:r>
              <a:rPr lang="ru-RU" sz="2600" dirty="0" err="1"/>
              <a:t>Юрайт</a:t>
            </a:r>
            <a:r>
              <a:rPr lang="ru-RU" sz="26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73752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/>
          <a:lstStyle/>
          <a:p>
            <a:r>
              <a:rPr lang="ru-RU" sz="3600" dirty="0"/>
              <a:t>Опрос по использованию электронной библиотечной системы (ЭБС)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708920"/>
            <a:ext cx="3960440" cy="2913187"/>
          </a:xfrm>
        </p:spPr>
        <p:txBody>
          <a:bodyPr/>
          <a:lstStyle/>
          <a:p>
            <a:r>
              <a:rPr lang="ru-RU" dirty="0" smtClean="0"/>
              <a:t>Профессорско-преподавательский состав (207 чел.)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5154547" y="2780928"/>
            <a:ext cx="3960440" cy="2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Обучающиеся </a:t>
            </a:r>
            <a:br>
              <a:rPr lang="ru-RU" dirty="0" smtClean="0"/>
            </a:br>
            <a:r>
              <a:rPr lang="ru-RU" dirty="0" smtClean="0"/>
              <a:t>(502 чел.)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58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Опрос по использованию электронной библиотечной системы (ЭБС</a:t>
            </a:r>
            <a:r>
              <a:rPr lang="ru-RU" sz="3600" dirty="0" smtClean="0"/>
              <a:t>) (для ППС)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6330330" cy="317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89040"/>
            <a:ext cx="4879691" cy="2675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65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Опрос по использованию электронной библиотечной системы (ЭБС) (для ППС)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494" y="1988840"/>
            <a:ext cx="641985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173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Опрос по использованию электронной библиотечной системы (ЭБС) (для ППС)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792480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0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Опрос по использованию электронной библиотечной системы (ЭБС) (для ППС)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56297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0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Опрос по использованию электронной библиотечной системы (ЭБС) (для ППС)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745807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03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Опрос по использованию электронной библиотечной системы (ЭБС) (для ППС)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7248525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0417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4723</TotalTime>
  <Words>216</Words>
  <Application>Microsoft Office PowerPoint</Application>
  <PresentationFormat>Экран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  Анализ использования электронной библиотечной системы профессорско-преподавательским составом и обучающимися   Крапошина Ангелина Юрьевна  начальник учебно-методического управления   Заседание № 3 от 31.10.2023г. </vt:lpstr>
      <vt:lpstr>Электронные базы данных научной библиотеки КрасГМУ</vt:lpstr>
      <vt:lpstr>Опрос по использованию электронной библиотечной системы (ЭБС)</vt:lpstr>
      <vt:lpstr>Опрос по использованию электронной библиотечной системы (ЭБС) (для ППС)</vt:lpstr>
      <vt:lpstr>Опрос по использованию электронной библиотечной системы (ЭБС) (для ППС)</vt:lpstr>
      <vt:lpstr>Опрос по использованию электронной библиотечной системы (ЭБС) (для ППС)</vt:lpstr>
      <vt:lpstr>Опрос по использованию электронной библиотечной системы (ЭБС) (для ППС)</vt:lpstr>
      <vt:lpstr>Опрос по использованию электронной библиотечной системы (ЭБС) (для ППС)</vt:lpstr>
      <vt:lpstr>Опрос по использованию электронной библиотечной системы (ЭБС) (для ППС)</vt:lpstr>
      <vt:lpstr>Опрос по использованию электронной библиотечной системы (ЭБС) (для обучающихся)</vt:lpstr>
      <vt:lpstr>Опрос по использованию электронной библиотечной системы (ЭБС) (для обучающихся)</vt:lpstr>
      <vt:lpstr>Опрос по использованию электронной библиотечной системы (ЭБС) (для обучающихся)</vt:lpstr>
      <vt:lpstr>Опрос по использованию электронной библиотечной системы (ЭБС) (для обучающихся)</vt:lpstr>
      <vt:lpstr>Опрос по использованию электронной библиотечной системы (ЭБС) (для обучающихся)</vt:lpstr>
      <vt:lpstr>Опрос по использованию электронной библиотечной системы (ЭБС) (для обучающихся)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Елена А. Бабушкина</cp:lastModifiedBy>
  <cp:revision>481</cp:revision>
  <cp:lastPrinted>2023-06-14T07:31:58Z</cp:lastPrinted>
  <dcterms:created xsi:type="dcterms:W3CDTF">2020-06-24T17:01:32Z</dcterms:created>
  <dcterms:modified xsi:type="dcterms:W3CDTF">2023-10-31T06:56:50Z</dcterms:modified>
</cp:coreProperties>
</file>