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9" r:id="rId4"/>
    <p:sldId id="260" r:id="rId5"/>
    <p:sldId id="265" r:id="rId6"/>
    <p:sldId id="272" r:id="rId7"/>
    <p:sldId id="266" r:id="rId8"/>
    <p:sldId id="267" r:id="rId9"/>
    <p:sldId id="268" r:id="rId10"/>
    <p:sldId id="262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Включенные пациенты (n=1014)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6F0-4864-8A9D-3AE9A2410EF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6F0-4864-8A9D-3AE9A2410EF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6F0-4864-8A9D-3AE9A2410EF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6F0-4864-8A9D-3AE9A2410E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РТ-ПЦР (+) КТ (+)</c:v>
                </c:pt>
                <c:pt idx="1">
                  <c:v>РТ-ПЦР (-) КТ (+)</c:v>
                </c:pt>
                <c:pt idx="2">
                  <c:v>РТ-ПЦР (+) КТ (-)</c:v>
                </c:pt>
                <c:pt idx="3">
                  <c:v>РТ-ПЦР (-) КТ (-)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580</c:v>
                </c:pt>
                <c:pt idx="1">
                  <c:v>308</c:v>
                </c:pt>
                <c:pt idx="2">
                  <c:v>21</c:v>
                </c:pt>
                <c:pt idx="3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EA-4D10-A92A-8F55F4D5DA4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1A99AA4-5047-46F6-A9D2-FA060B7D9055}" type="datetimeFigureOut">
              <a:rPr lang="ru-RU" smtClean="0"/>
              <a:t>ср 01.04.20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C6F6E55-2B04-4A58-A6EF-3BC5259AC94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4739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AA4-5047-46F6-A9D2-FA060B7D9055}" type="datetimeFigureOut">
              <a:rPr lang="ru-RU" smtClean="0"/>
              <a:t>ср 01.04.20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E55-2B04-4A58-A6EF-3BC5259AC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79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AA4-5047-46F6-A9D2-FA060B7D9055}" type="datetimeFigureOut">
              <a:rPr lang="ru-RU" smtClean="0"/>
              <a:t>ср 01.04.20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E55-2B04-4A58-A6EF-3BC5259AC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39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AA4-5047-46F6-A9D2-FA060B7D9055}" type="datetimeFigureOut">
              <a:rPr lang="ru-RU" smtClean="0"/>
              <a:t>ср 01.04.20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E55-2B04-4A58-A6EF-3BC5259AC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9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AA4-5047-46F6-A9D2-FA060B7D9055}" type="datetimeFigureOut">
              <a:rPr lang="ru-RU" smtClean="0"/>
              <a:t>ср 01.04.20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E55-2B04-4A58-A6EF-3BC5259AC94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730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AA4-5047-46F6-A9D2-FA060B7D9055}" type="datetimeFigureOut">
              <a:rPr lang="ru-RU" smtClean="0"/>
              <a:t>ср 01.04.20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E55-2B04-4A58-A6EF-3BC5259AC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88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AA4-5047-46F6-A9D2-FA060B7D9055}" type="datetimeFigureOut">
              <a:rPr lang="ru-RU" smtClean="0"/>
              <a:t>ср 01.04.20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E55-2B04-4A58-A6EF-3BC5259AC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09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AA4-5047-46F6-A9D2-FA060B7D9055}" type="datetimeFigureOut">
              <a:rPr lang="ru-RU" smtClean="0"/>
              <a:t>ср 01.04.20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E55-2B04-4A58-A6EF-3BC5259AC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4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AA4-5047-46F6-A9D2-FA060B7D9055}" type="datetimeFigureOut">
              <a:rPr lang="ru-RU" smtClean="0"/>
              <a:t>ср 01.04.20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E55-2B04-4A58-A6EF-3BC5259AC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2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AA4-5047-46F6-A9D2-FA060B7D9055}" type="datetimeFigureOut">
              <a:rPr lang="ru-RU" smtClean="0"/>
              <a:t>ср 01.04.20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E55-2B04-4A58-A6EF-3BC5259AC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2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AA4-5047-46F6-A9D2-FA060B7D9055}" type="datetimeFigureOut">
              <a:rPr lang="ru-RU" smtClean="0"/>
              <a:t>ср 01.04.20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F6E55-2B04-4A58-A6EF-3BC5259AC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3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1A99AA4-5047-46F6-A9D2-FA060B7D9055}" type="datetimeFigureOut">
              <a:rPr lang="ru-RU" smtClean="0"/>
              <a:t>ср 01.04.20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C6F6E55-2B04-4A58-A6EF-3BC5259AC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2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48/radiol.202020064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pubs.rsna.org/doi/10.1148/radiol.2020200642#fig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961CC-DEDB-4C91-8416-CDD6BCA0C5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/>
              <a:t>Корреляция КТ ОГК и РТ-ПЦР тестирования при COVID-19 в Китае: отчет о 1014 случаях.</a:t>
            </a:r>
            <a:endParaRPr lang="ru-RU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B9C4B2-DEF1-4373-AEE3-40619F1DBF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Оригинал исследования: </a:t>
            </a:r>
            <a:r>
              <a:rPr lang="en-US" dirty="0">
                <a:hlinkClick r:id="rId2"/>
              </a:rPr>
              <a:t>https://doi.org/10.1148/radiol.2020200642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05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65243-8E84-41F9-83FC-8B74E805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Результаты:</a:t>
            </a:r>
            <a:endParaRPr lang="ru-RU" sz="6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B27D04-410D-49B5-9488-5B385E1BD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Чувствительность КТ органов грудной клетки в исследовании COVID-19 составила 97% (</a:t>
            </a:r>
            <a:r>
              <a:rPr lang="ru-RU" b="1" dirty="0"/>
              <a:t>95-98%, 580/601 </a:t>
            </a:r>
            <a:r>
              <a:rPr lang="ru-RU" dirty="0"/>
              <a:t>пациент) на основании положительных результатов от-ПЦР.</a:t>
            </a:r>
          </a:p>
          <a:p>
            <a:r>
              <a:rPr lang="ru-RU" dirty="0"/>
              <a:t>У пациентов с отрицательными результатами РТ-ПЦР 75% (308/413) имели положительные результаты КТ органов грудной клетки; из 308 48% рассматривались как высоковероятные случаи, а 33% - как вероятные.</a:t>
            </a:r>
          </a:p>
          <a:p>
            <a:r>
              <a:rPr lang="ru-RU" dirty="0"/>
              <a:t> В 60-93% случаев исходная положительная КТ соответствовала COVID-19 до (или параллельно) с исходными положительными результатами РТ-ПЦР. В 42% (24/57) случаев наблюдалось улучшение результатов КТ грудной клетки до получения отрицательных результатов от-ПЦР.</a:t>
            </a:r>
          </a:p>
        </p:txBody>
      </p:sp>
    </p:spTree>
    <p:extLst>
      <p:ext uri="{BB962C8B-B14F-4D97-AF65-F5344CB8AC3E}">
        <p14:creationId xmlns:p14="http://schemas.microsoft.com/office/powerpoint/2010/main" val="2102283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A22F8E6-BB30-4901-9EB6-03FFD0BE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/>
              <a:t>Выводы: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0034AF-7415-47FC-9864-A01AEB4E2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 сравнению с РТ-ПЦР, КТ органов грудной клетки может быть более надежным, практичным и быстрым методом диагностики и оценки COVID-19, особенно в эпидемической зоне.</a:t>
            </a:r>
          </a:p>
          <a:p>
            <a:r>
              <a:rPr lang="ru-RU" dirty="0"/>
              <a:t> При использовании результатов РТ-ПЦР в качестве референтных у 1014 пациентов были определены чувствительность, специфичность, точность КТ органов грудной клетки в выявлении инфекции COVID-19              97% (580/601), 25% (105/413) и 68% (685/1014), соответственно.</a:t>
            </a:r>
          </a:p>
          <a:p>
            <a:r>
              <a:rPr lang="ru-RU" dirty="0"/>
              <a:t>Эти данные и анализ показывают, что КТ грудной клетки следует рассматривать для скрининга COVID-19, комплексной оценки и последующего наблюдения, особенно в эпидемических районах с высокой вероятностью заболевания до проведения теста.</a:t>
            </a:r>
          </a:p>
        </p:txBody>
      </p:sp>
    </p:spTree>
    <p:extLst>
      <p:ext uri="{BB962C8B-B14F-4D97-AF65-F5344CB8AC3E}">
        <p14:creationId xmlns:p14="http://schemas.microsoft.com/office/powerpoint/2010/main" val="1796910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39447-884C-4604-88C4-212EB370A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49" y="171133"/>
            <a:ext cx="9692640" cy="1013459"/>
          </a:xfrm>
        </p:spPr>
        <p:txBody>
          <a:bodyPr>
            <a:normAutofit/>
          </a:bodyPr>
          <a:lstStyle/>
          <a:p>
            <a:r>
              <a:rPr lang="ru-RU" sz="5400" b="1" dirty="0"/>
              <a:t>Источник: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ABB057-E14F-4ABE-8876-0FC440E22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https://pubs.rsna.org/doi/10.1148/radiol.2020200642#fig2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CC4F74-2352-4134-9B95-0BC4B2A146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"/>
          <a:stretch/>
        </p:blipFill>
        <p:spPr>
          <a:xfrm>
            <a:off x="2638239" y="2504628"/>
            <a:ext cx="5842625" cy="398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55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7E2DE-B7A6-4CAD-9A33-606ECC9E0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/>
              <a:t>Введение: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7F8604-5E87-4FB6-8B6F-557870B3E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Диагноз должен быть подтвержден методом ПЦР как ключевой показатель для госпитализации. Положительная частота от-ПЦР для образцов мазков из горла, как сообщается, составляет от 30% до 60% при первоначальном представлении.</a:t>
            </a:r>
          </a:p>
          <a:p>
            <a:r>
              <a:rPr lang="ru-RU" sz="2400" dirty="0"/>
              <a:t>КТ органов грудной клетки, как обычный инструмент визуализации для диагностики пневмонии, относительно прост в выполнении и может производить быструю диагностику. В этом контексте КТ грудной клетки может дать преимущество для диагностики COVID-19.</a:t>
            </a:r>
          </a:p>
        </p:txBody>
      </p:sp>
    </p:spTree>
    <p:extLst>
      <p:ext uri="{BB962C8B-B14F-4D97-AF65-F5344CB8AC3E}">
        <p14:creationId xmlns:p14="http://schemas.microsoft.com/office/powerpoint/2010/main" val="392897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357CA-C8AC-4071-A279-8B151714A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Цели: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8BCE0A-9AC0-4070-80FF-A34B8E09C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Изучить диагностическую ценность и необходимость КТ ОГК по сравнению с методом РТ-ПЦР в исследовании COVID-19.</a:t>
            </a:r>
          </a:p>
        </p:txBody>
      </p:sp>
    </p:spTree>
    <p:extLst>
      <p:ext uri="{BB962C8B-B14F-4D97-AF65-F5344CB8AC3E}">
        <p14:creationId xmlns:p14="http://schemas.microsoft.com/office/powerpoint/2010/main" val="87381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AEE4D-4FF3-4742-987A-26FFFA0C6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Методы и материалы: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21418-6014-4A5E-A4ED-055F4C173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/>
              <a:t>С 6 января по 6 февраля 2020 года в исследование были включены 1014 пациентов в Ухане, Китай, которые прошли как КТ грудной клетки, так и ПЦР-тесты. </a:t>
            </a:r>
          </a:p>
          <a:p>
            <a:r>
              <a:rPr lang="ru-RU" sz="2400" dirty="0"/>
              <a:t>С помощью РТ-ПЦР в качестве эталонного стандарта была оценена эффективность КТ грудной клетки в диагностике COVID-19. Кроме того, для пациентов с множественными РТ-ПЦР анализировалась динамическая конверсия результатов РТ-ПЦР (отрицательный к положительному, положительный к отрицательному, соответственно) по сравнению с последовательными КТ грудной клетки для пациентов с временным интервалом 4 дня и более.</a:t>
            </a:r>
          </a:p>
        </p:txBody>
      </p:sp>
    </p:spTree>
    <p:extLst>
      <p:ext uri="{BB962C8B-B14F-4D97-AF65-F5344CB8AC3E}">
        <p14:creationId xmlns:p14="http://schemas.microsoft.com/office/powerpoint/2010/main" val="103481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9F7F3-D650-42E9-877B-4DC12F20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/>
              <a:t>Методы и материалы:</a:t>
            </a:r>
            <a:endParaRPr lang="ru-RU" sz="6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8B576C3-EE7B-4DD6-84BD-A6AA64484A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" y="2025527"/>
            <a:ext cx="5558028" cy="298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6E9477ED-B675-4809-A246-F1D44EF031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0749161"/>
              </p:ext>
            </p:extLst>
          </p:nvPr>
        </p:nvGraphicFramePr>
        <p:xfrm>
          <a:off x="6261862" y="1686454"/>
          <a:ext cx="4692650" cy="3485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0509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D0CEE-D00F-44CC-928A-87BF1290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Методы и материалы:</a:t>
            </a:r>
            <a:endParaRPr lang="ru-RU" sz="6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043A61-712A-4A0B-B035-D89DB2141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Врачи-рентгенологи</a:t>
            </a:r>
            <a:r>
              <a:rPr lang="ru-RU" sz="2400" dirty="0"/>
              <a:t>: 12-летним и 3-летним опытом работы в описании изображений КТ грудной клетки</a:t>
            </a:r>
          </a:p>
          <a:p>
            <a:r>
              <a:rPr lang="ru-RU" sz="2400" b="1" dirty="0"/>
              <a:t>На КТ оценивались</a:t>
            </a:r>
            <a:r>
              <a:rPr lang="ru-RU" sz="2400" dirty="0"/>
              <a:t>: симптом «матового стекла», консолидация, </a:t>
            </a:r>
            <a:r>
              <a:rPr lang="ru-RU" sz="2400" dirty="0" err="1"/>
              <a:t>ретикуляция</a:t>
            </a:r>
            <a:r>
              <a:rPr lang="ru-RU" sz="2400" dirty="0"/>
              <a:t>/утолщение </a:t>
            </a:r>
            <a:r>
              <a:rPr lang="ru-RU" sz="2400" dirty="0" err="1"/>
              <a:t>межлобулярных</a:t>
            </a:r>
            <a:r>
              <a:rPr lang="ru-RU" sz="2400" dirty="0"/>
              <a:t> перегородок, узелков) и распределение поражения (лево-, право-, двустороннее поражение)</a:t>
            </a:r>
          </a:p>
        </p:txBody>
      </p:sp>
    </p:spTree>
    <p:extLst>
      <p:ext uri="{BB962C8B-B14F-4D97-AF65-F5344CB8AC3E}">
        <p14:creationId xmlns:p14="http://schemas.microsoft.com/office/powerpoint/2010/main" val="2952016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1B657-3907-4742-BCE6-853338B3D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080551" cy="844878"/>
          </a:xfrm>
        </p:spPr>
        <p:txBody>
          <a:bodyPr>
            <a:normAutofit/>
          </a:bodyPr>
          <a:lstStyle/>
          <a:p>
            <a:r>
              <a:rPr lang="ru-RU" sz="4800" b="1" dirty="0"/>
              <a:t>Пример: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095BC5C-0E1E-4AB1-BAA9-691A124BC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1852" y="82772"/>
            <a:ext cx="6705299" cy="2380300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КТ-изображения грудной клетки 29-летнего мужчины с лихорадкой в течение 6 дней.</a:t>
            </a:r>
            <a:r>
              <a:rPr lang="ru-RU" sz="1800" b="1" dirty="0"/>
              <a:t> </a:t>
            </a:r>
            <a:r>
              <a:rPr lang="ru-RU" sz="1800" dirty="0"/>
              <a:t>SARS-CoV-2 с положительным результатом</a:t>
            </a:r>
            <a:endParaRPr lang="ru-RU" sz="1800" b="1" dirty="0"/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24B457-ACA8-426E-9D95-F9BE7E9BDF20}"/>
              </a:ext>
            </a:extLst>
          </p:cNvPr>
          <p:cNvSpPr/>
          <p:nvPr/>
        </p:nvSpPr>
        <p:spPr>
          <a:xfrm>
            <a:off x="128336" y="1137235"/>
            <a:ext cx="508285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 начале исследования была получена нормальная КТ грудной клетки с аксиальной и фронтальной проекциях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(B колонка) </a:t>
            </a:r>
            <a:r>
              <a:rPr lang="ru-RU" sz="1600" dirty="0"/>
              <a:t>КТ грудной клетки с аксиальной и фронтальной проекцией показывает минимальные помутнения по типу «матового стекла» с двух сторон  в нижних долях (</a:t>
            </a:r>
            <a:r>
              <a:rPr lang="ru-RU" sz="1600" b="1" i="1" dirty="0"/>
              <a:t>желтые стрелки</a:t>
            </a:r>
            <a:r>
              <a:rPr lang="ru-RU" sz="16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КТ грудной клетки с осевой и фронтальной проекциями показывает повышенные помутнения по типу «матового стекла» (</a:t>
            </a:r>
            <a:r>
              <a:rPr lang="ru-RU" sz="1600" b="1" i="1" dirty="0"/>
              <a:t>желтые наконечники стрел</a:t>
            </a:r>
            <a:r>
              <a:rPr lang="ru-RU" sz="1600" dirty="0"/>
              <a:t>).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(Колонка D) </a:t>
            </a:r>
            <a:r>
              <a:rPr lang="ru-RU" sz="1600" dirty="0"/>
              <a:t>КТ грудной клетки в аксиальной и фронтальной проекциях показывает прогрессирование пневмонии со смешанными помутнениями по типу «матового стекла» и линейными помутнениями в </a:t>
            </a:r>
            <a:r>
              <a:rPr lang="ru-RU" sz="1600" dirty="0" err="1"/>
              <a:t>субплевральной</a:t>
            </a:r>
            <a:r>
              <a:rPr lang="ru-RU" sz="1600" dirty="0"/>
              <a:t> области.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(E колонка) </a:t>
            </a:r>
            <a:r>
              <a:rPr lang="ru-RU" sz="1600" dirty="0"/>
              <a:t>КТ грудной клетки аксиальной и фронтальной проекциях показывает как эффект «матового стекла», так и прогрессирующую пневмонию.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CF05915-4859-4A76-A2B8-3259D11DD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05" y="1272922"/>
            <a:ext cx="3750795" cy="2512381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416FD5-A17F-41A3-938F-24508F49D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257" y="4027522"/>
            <a:ext cx="2662492" cy="251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2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1B657-3907-4742-BCE6-853338B3D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940639" cy="858912"/>
          </a:xfrm>
        </p:spPr>
        <p:txBody>
          <a:bodyPr>
            <a:normAutofit/>
          </a:bodyPr>
          <a:lstStyle/>
          <a:p>
            <a:r>
              <a:rPr lang="ru-RU" sz="4800" b="1" dirty="0"/>
              <a:t>Пример: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095BC5C-0E1E-4AB1-BAA9-691A124BC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25309" y="254271"/>
            <a:ext cx="6638367" cy="1340530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КТ-изображения грудной клетки 34-летнего мужчины с лихорадкой в течение 4 дней. SARS-CoV-2 с положительным результатом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5F4B096-2114-4CFB-AA52-1B12895A5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91" y="1871755"/>
            <a:ext cx="5916076" cy="3114490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1CFFF0-8D4B-4BCF-BC9C-0B3888D6C5E0}"/>
              </a:ext>
            </a:extLst>
          </p:cNvPr>
          <p:cNvSpPr/>
          <p:nvPr/>
        </p:nvSpPr>
        <p:spPr>
          <a:xfrm>
            <a:off x="216022" y="1577046"/>
            <a:ext cx="45068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(строка А) </a:t>
            </a:r>
            <a:r>
              <a:rPr lang="ru-RU" dirty="0"/>
              <a:t>КТ грудной клетки с увеличенным поражением фронтальной и сагиттальной проекций показывает узелок с обратным знаком гало в левой нижней доле </a:t>
            </a:r>
            <a:r>
              <a:rPr lang="ru-RU" b="1" i="1" dirty="0"/>
              <a:t>(желтый квадрат) </a:t>
            </a:r>
            <a:r>
              <a:rPr lang="ru-RU" dirty="0"/>
              <a:t>на ранней стадии пневмонии. </a:t>
            </a:r>
          </a:p>
          <a:p>
            <a:r>
              <a:rPr lang="ru-RU" b="1" dirty="0"/>
              <a:t>(строка B) </a:t>
            </a:r>
            <a:r>
              <a:rPr lang="ru-RU" dirty="0"/>
              <a:t>КТ грудной клетки с осевыми плоскостями и фронтальной реконструкцией показывает двусторонние мультифокальные помутнения по типу «матового стекла». Узелковая непрозрачность разрешилась.</a:t>
            </a:r>
          </a:p>
        </p:txBody>
      </p:sp>
    </p:spTree>
    <p:extLst>
      <p:ext uri="{BB962C8B-B14F-4D97-AF65-F5344CB8AC3E}">
        <p14:creationId xmlns:p14="http://schemas.microsoft.com/office/powerpoint/2010/main" val="4101909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1B657-3907-4742-BCE6-853338B3D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200400" cy="834499"/>
          </a:xfrm>
        </p:spPr>
        <p:txBody>
          <a:bodyPr>
            <a:normAutofit/>
          </a:bodyPr>
          <a:lstStyle/>
          <a:p>
            <a:r>
              <a:rPr lang="ru-RU" sz="4800" b="1" dirty="0"/>
              <a:t>Пример: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095BC5C-0E1E-4AB1-BAA9-691A124BC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98847" y="124287"/>
            <a:ext cx="6758037" cy="2241447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КТ-изображения грудной клетки 46-летней женщины с лихорадкой в течение 4 дней. SARS-CoV-2 от 4 февраля 2020 года положительный и 12 февраля отрицательный.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44BA9D2-53C9-4B72-9935-12A95016F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35" y="1391123"/>
            <a:ext cx="6393056" cy="4912023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1C6F1E-9A91-4C93-AB3C-0DABD91DBD93}"/>
              </a:ext>
            </a:extLst>
          </p:cNvPr>
          <p:cNvSpPr/>
          <p:nvPr/>
        </p:nvSpPr>
        <p:spPr>
          <a:xfrm>
            <a:off x="189391" y="2136338"/>
            <a:ext cx="4433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Три КТ грудной клетки</a:t>
            </a:r>
          </a:p>
          <a:p>
            <a:pPr algn="ctr"/>
            <a:endParaRPr lang="ru-RU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</a:rPr>
              <a:t>(колонка А) </a:t>
            </a:r>
            <a:r>
              <a:rPr lang="ru-RU" dirty="0">
                <a:solidFill>
                  <a:srgbClr val="000000"/>
                </a:solidFill>
              </a:rPr>
              <a:t>полученные с 27 января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</a:rPr>
              <a:t>(колонка В) </a:t>
            </a:r>
            <a:r>
              <a:rPr lang="ru-RU" dirty="0">
                <a:solidFill>
                  <a:srgbClr val="000000"/>
                </a:solidFill>
              </a:rPr>
              <a:t>02 февраля 2020 года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</a:rPr>
              <a:t>(колонка С) </a:t>
            </a:r>
            <a:r>
              <a:rPr lang="ru-RU" dirty="0">
                <a:solidFill>
                  <a:srgbClr val="000000"/>
                </a:solidFill>
              </a:rPr>
              <a:t>09 февраля 2020 года</a:t>
            </a:r>
          </a:p>
          <a:p>
            <a:pPr algn="ctr"/>
            <a:r>
              <a:rPr lang="ru-RU" dirty="0">
                <a:solidFill>
                  <a:srgbClr val="000000"/>
                </a:solidFill>
              </a:rPr>
              <a:t> показывают постепенное поглощение двусторонних помутнений по типу «матового стекла» и линейную консолидацию.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829668"/>
      </p:ext>
    </p:extLst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125</TotalTime>
  <Words>515</Words>
  <Application>Microsoft Office PowerPoint</Application>
  <PresentationFormat>Широкоэкранный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Schoolbook</vt:lpstr>
      <vt:lpstr>Wingdings 2</vt:lpstr>
      <vt:lpstr>Вид</vt:lpstr>
      <vt:lpstr>Корреляция КТ ОГК и РТ-ПЦР тестирования при COVID-19 в Китае: отчет о 1014 случаях.</vt:lpstr>
      <vt:lpstr>Введение:</vt:lpstr>
      <vt:lpstr>Цели:</vt:lpstr>
      <vt:lpstr>Методы и материалы:</vt:lpstr>
      <vt:lpstr>Методы и материалы:</vt:lpstr>
      <vt:lpstr>Методы и материалы:</vt:lpstr>
      <vt:lpstr>Пример:</vt:lpstr>
      <vt:lpstr>Пример:</vt:lpstr>
      <vt:lpstr>Пример:</vt:lpstr>
      <vt:lpstr>Результаты:</vt:lpstr>
      <vt:lpstr>Выводы:</vt:lpstr>
      <vt:lpstr>Источник: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Корреляция КТ ОГК и РТ-ПЦР тестирования при COVID-19 в Китае: отчет о 1014 случаях.</dc:title>
  <dc:creator>Dmitriy Sergeev</dc:creator>
  <cp:lastModifiedBy>Dmitriy Sergeev</cp:lastModifiedBy>
  <cp:revision>14</cp:revision>
  <dcterms:created xsi:type="dcterms:W3CDTF">2020-03-30T09:36:04Z</dcterms:created>
  <dcterms:modified xsi:type="dcterms:W3CDTF">2020-04-01T05:39:22Z</dcterms:modified>
</cp:coreProperties>
</file>