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FB1-9018-4C47-8D63-9F65E87C9384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00AAA-5E40-4C69-B857-5703B4E15E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FB1-9018-4C47-8D63-9F65E87C9384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00AAA-5E40-4C69-B857-5703B4E15E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FB1-9018-4C47-8D63-9F65E87C9384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00AAA-5E40-4C69-B857-5703B4E15E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FB1-9018-4C47-8D63-9F65E87C9384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00AAA-5E40-4C69-B857-5703B4E15E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FB1-9018-4C47-8D63-9F65E87C9384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00AAA-5E40-4C69-B857-5703B4E15E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FB1-9018-4C47-8D63-9F65E87C9384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00AAA-5E40-4C69-B857-5703B4E15E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FB1-9018-4C47-8D63-9F65E87C9384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00AAA-5E40-4C69-B857-5703B4E15E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FB1-9018-4C47-8D63-9F65E87C9384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00AAA-5E40-4C69-B857-5703B4E15E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FB1-9018-4C47-8D63-9F65E87C9384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00AAA-5E40-4C69-B857-5703B4E15E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FB1-9018-4C47-8D63-9F65E87C9384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00AAA-5E40-4C69-B857-5703B4E15E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FB1-9018-4C47-8D63-9F65E87C9384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00AAA-5E40-4C69-B857-5703B4E15E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4CFB1-9018-4C47-8D63-9F65E87C9384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00AAA-5E40-4C69-B857-5703B4E15E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Магний и его биологическая роль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магн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645024"/>
            <a:ext cx="4320480" cy="2740668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5365104" y="0"/>
            <a:ext cx="1988730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700" dirty="0" smtClean="0"/>
              <a:t>Федеральное </a:t>
            </a:r>
            <a:r>
              <a:rPr lang="ru-RU" sz="1700" dirty="0"/>
              <a:t>государственное бюджетное образовательное учреждение высшего образования </a:t>
            </a:r>
            <a:endParaRPr lang="ru-RU" sz="1700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700" dirty="0" smtClean="0"/>
              <a:t>"</a:t>
            </a:r>
            <a:r>
              <a:rPr lang="ru-RU" sz="1700" dirty="0"/>
              <a:t>Красноярский государственный медицинский университет </a:t>
            </a:r>
            <a:endParaRPr lang="ru-RU" sz="1700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700" dirty="0" smtClean="0"/>
              <a:t>имени </a:t>
            </a:r>
            <a:r>
              <a:rPr lang="ru-RU" sz="1700" dirty="0"/>
              <a:t>профессора В.Ф. </a:t>
            </a:r>
            <a:r>
              <a:rPr lang="ru-RU" sz="1700" dirty="0" err="1"/>
              <a:t>Войно-Ясенецкого</a:t>
            </a:r>
            <a:r>
              <a:rPr lang="ru-RU" sz="1700" dirty="0"/>
              <a:t>" </a:t>
            </a:r>
            <a:endParaRPr lang="ru-RU" sz="1700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700" dirty="0" smtClean="0"/>
              <a:t>Министерства </a:t>
            </a:r>
            <a:r>
              <a:rPr lang="ru-RU" sz="1700" dirty="0"/>
              <a:t>здравоохранения Российской Федерации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1196752"/>
            <a:ext cx="5526360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Кафедра биологической химии с курсом медицинской, фармацевтической и токсикологической химии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213525" y="3847782"/>
            <a:ext cx="3424174" cy="2639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Работу выполнила: Студентка 301 группы 3 курса специальности «Медицинская кибернетика» Барышникова Валентина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Содержание в клетках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/>
          <a:lstStyle/>
          <a:p>
            <a:r>
              <a:rPr lang="ru-RU" dirty="0" smtClean="0"/>
              <a:t>Макроэлемент (0,02-0,03</a:t>
            </a:r>
            <a:r>
              <a:rPr lang="en-US" dirty="0" smtClean="0"/>
              <a:t>%</a:t>
            </a:r>
            <a:r>
              <a:rPr lang="ru-RU" dirty="0" smtClean="0"/>
              <a:t>)</a:t>
            </a:r>
          </a:p>
          <a:p>
            <a:r>
              <a:rPr lang="ru-RU" dirty="0" smtClean="0"/>
              <a:t>0,65-0,95 </a:t>
            </a:r>
            <a:r>
              <a:rPr lang="ru-RU" dirty="0" err="1" smtClean="0"/>
              <a:t>ммоль</a:t>
            </a:r>
            <a:r>
              <a:rPr lang="ru-RU" dirty="0" smtClean="0"/>
              <a:t>/л в плазме крови</a:t>
            </a:r>
            <a:endParaRPr lang="ru-RU" dirty="0"/>
          </a:p>
        </p:txBody>
      </p:sp>
      <p:pic>
        <p:nvPicPr>
          <p:cNvPr id="5122" name="Picture 2" descr="http://www.mednovosti.by/UserFiles_ypocom/Image/statji_MN/2018/2/1%202-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564904"/>
            <a:ext cx="5143112" cy="367240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067944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http://www.mednovosti.by/UserFiles_ypocom/Image/statji_MN/2018/2/1%202-2018.jpg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Суточная потребность и 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58326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300-400 мг/</a:t>
            </a:r>
            <a:r>
              <a:rPr lang="ru-RU" dirty="0" err="1" smtClean="0"/>
              <a:t>сут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Источники: Гречка, горчица, кедровые орехи, миндаль, фисташки, арахис, фундук, морская капуста, горох, грецкий орех, фасоль, овсянка, пшено</a:t>
            </a:r>
            <a:endParaRPr lang="ru-RU" dirty="0"/>
          </a:p>
        </p:txBody>
      </p:sp>
      <p:pic>
        <p:nvPicPr>
          <p:cNvPr id="7172" name="Picture 4" descr="Картинки по запросу магний суточная нор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1"/>
            <a:ext cx="5544616" cy="299409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95536" y="4077072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http://frau-madam.com/vliyanie-magniya-na-zdorove-i-dolgoletie-cheloveka.html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Картинки по запросу магний суточная нор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7886700" cy="6038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Биологическая 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9"/>
            <a:ext cx="8229600" cy="302433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Участвует в работе около 500 ферментов</a:t>
            </a:r>
          </a:p>
          <a:p>
            <a:r>
              <a:rPr lang="ru-RU" dirty="0" smtClean="0"/>
              <a:t>Синтез белка</a:t>
            </a:r>
          </a:p>
          <a:p>
            <a:r>
              <a:rPr lang="ru-RU" dirty="0" smtClean="0"/>
              <a:t>Ионные насосы</a:t>
            </a:r>
          </a:p>
          <a:p>
            <a:r>
              <a:rPr lang="ru-RU" dirty="0" smtClean="0"/>
              <a:t>синтез </a:t>
            </a:r>
            <a:r>
              <a:rPr lang="ru-RU" dirty="0"/>
              <a:t>важнейших </a:t>
            </a:r>
            <a:r>
              <a:rPr lang="ru-RU" dirty="0" err="1"/>
              <a:t>нейропептидов</a:t>
            </a:r>
            <a:r>
              <a:rPr lang="ru-RU" dirty="0"/>
              <a:t>, </a:t>
            </a:r>
            <a:r>
              <a:rPr lang="ru-RU" dirty="0" smtClean="0"/>
              <a:t>синтез </a:t>
            </a:r>
            <a:r>
              <a:rPr lang="ru-RU" dirty="0"/>
              <a:t>и </a:t>
            </a:r>
            <a:r>
              <a:rPr lang="ru-RU" dirty="0" smtClean="0"/>
              <a:t>деградация </a:t>
            </a:r>
            <a:r>
              <a:rPr lang="ru-RU" dirty="0"/>
              <a:t>катехоламинов, </a:t>
            </a:r>
            <a:r>
              <a:rPr lang="ru-RU" dirty="0" smtClean="0"/>
              <a:t>ах</a:t>
            </a:r>
          </a:p>
          <a:p>
            <a:r>
              <a:rPr lang="ru-RU" dirty="0" smtClean="0"/>
              <a:t>Формирование костей </a:t>
            </a:r>
            <a:endParaRPr lang="ru-RU" dirty="0"/>
          </a:p>
        </p:txBody>
      </p:sp>
      <p:pic>
        <p:nvPicPr>
          <p:cNvPr id="4098" name="Picture 2" descr="Роль магния в организме человека картин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933056"/>
            <a:ext cx="8136904" cy="2606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Регуляция содержания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Увеличение содержание магния за счет </a:t>
            </a:r>
            <a:r>
              <a:rPr lang="ru-RU" dirty="0" err="1" smtClean="0"/>
              <a:t>паратгормона</a:t>
            </a:r>
            <a:endParaRPr lang="ru-RU" dirty="0" smtClean="0"/>
          </a:p>
          <a:p>
            <a:r>
              <a:rPr lang="ru-RU" dirty="0" smtClean="0"/>
              <a:t>Уменьшение – альдостерон, </a:t>
            </a:r>
            <a:r>
              <a:rPr lang="ru-RU" dirty="0" err="1" smtClean="0"/>
              <a:t>кальцитонин</a:t>
            </a:r>
            <a:r>
              <a:rPr lang="ru-RU" dirty="0" smtClean="0"/>
              <a:t>, </a:t>
            </a:r>
            <a:r>
              <a:rPr lang="ru-RU" dirty="0" err="1" smtClean="0"/>
              <a:t>кальцитриол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Снижение и повышение концентрации магния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магния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Избыток магния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Утомляемость, раздражительность;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потеря аппетита, тошнота, рвота, диарея, запоры;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заболевания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ссс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(аритмии, ангиоспазмы, стенокардия, гипертоническая болезнь);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истощение функции надпочечников;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начальные стадии развития сахарного диабета;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мышечная слабость, судороги мышц;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начальные стадии развития мочекаменной и желчнокаменной болезни;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иммунодефициты (возможно, повышенный риск опухолевых заболеваний).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Вялость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сонливость, 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снижение работоспособности;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диарея.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Благодарю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s://sun4-15.userapi.com/c858432/v858432312/13c253/khFjXhvl86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7412587" cy="5250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228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Магний и его биологическая роль</vt:lpstr>
      <vt:lpstr>Содержание в клетках</vt:lpstr>
      <vt:lpstr>Суточная потребность и источники</vt:lpstr>
      <vt:lpstr>Слайд 4</vt:lpstr>
      <vt:lpstr>Биологическая роль</vt:lpstr>
      <vt:lpstr>Регуляция содержания</vt:lpstr>
      <vt:lpstr>Снижение и повышение концентрации магния</vt:lpstr>
      <vt:lpstr>Благодарю за внимание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Магний и его биологическая роль</dc:title>
  <dc:creator>Пользователь Windows</dc:creator>
  <cp:lastModifiedBy>Пользователь Windows</cp:lastModifiedBy>
  <cp:revision>4</cp:revision>
  <dcterms:created xsi:type="dcterms:W3CDTF">2020-01-12T12:55:43Z</dcterms:created>
  <dcterms:modified xsi:type="dcterms:W3CDTF">2020-01-12T16:42:27Z</dcterms:modified>
</cp:coreProperties>
</file>