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3" r:id="rId4"/>
    <p:sldId id="262" r:id="rId5"/>
    <p:sldId id="261" r:id="rId6"/>
    <p:sldId id="264" r:id="rId7"/>
    <p:sldId id="265" r:id="rId8"/>
    <p:sldId id="266" r:id="rId9"/>
    <p:sldId id="271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9DC5"/>
    <a:srgbClr val="F99D8D"/>
    <a:srgbClr val="F98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/>
    <p:restoredTop sz="94674"/>
  </p:normalViewPr>
  <p:slideViewPr>
    <p:cSldViewPr snapToGrid="0" snapToObjects="1">
      <p:cViewPr>
        <p:scale>
          <a:sx n="119" d="100"/>
          <a:sy n="119" d="100"/>
        </p:scale>
        <p:origin x="1944" y="1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99A8-0D05-CD4A-9986-7AB5220FF4D8}" type="datetimeFigureOut">
              <a:rPr lang="ru-RU" smtClean="0"/>
              <a:t>14.09.16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58F-DC96-7C40-AF6D-E03A423A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4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99A8-0D05-CD4A-9986-7AB5220FF4D8}" type="datetimeFigureOut">
              <a:rPr lang="ru-RU" smtClean="0"/>
              <a:t>14.09.16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58F-DC96-7C40-AF6D-E03A423A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99A8-0D05-CD4A-9986-7AB5220FF4D8}" type="datetimeFigureOut">
              <a:rPr lang="ru-RU" smtClean="0"/>
              <a:t>14.09.16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58F-DC96-7C40-AF6D-E03A423A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0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99A8-0D05-CD4A-9986-7AB5220FF4D8}" type="datetimeFigureOut">
              <a:rPr lang="ru-RU" smtClean="0"/>
              <a:t>14.09.16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58F-DC96-7C40-AF6D-E03A423A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1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99A8-0D05-CD4A-9986-7AB5220FF4D8}" type="datetimeFigureOut">
              <a:rPr lang="ru-RU" smtClean="0"/>
              <a:t>14.09.16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58F-DC96-7C40-AF6D-E03A423A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5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99A8-0D05-CD4A-9986-7AB5220FF4D8}" type="datetimeFigureOut">
              <a:rPr lang="ru-RU" smtClean="0"/>
              <a:t>14.09.16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58F-DC96-7C40-AF6D-E03A423A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5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99A8-0D05-CD4A-9986-7AB5220FF4D8}" type="datetimeFigureOut">
              <a:rPr lang="ru-RU" smtClean="0"/>
              <a:t>14.09.16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58F-DC96-7C40-AF6D-E03A423A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99A8-0D05-CD4A-9986-7AB5220FF4D8}" type="datetimeFigureOut">
              <a:rPr lang="ru-RU" smtClean="0"/>
              <a:t>14.09.16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58F-DC96-7C40-AF6D-E03A423A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99A8-0D05-CD4A-9986-7AB5220FF4D8}" type="datetimeFigureOut">
              <a:rPr lang="ru-RU" smtClean="0"/>
              <a:t>14.09.16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58F-DC96-7C40-AF6D-E03A423A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3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99A8-0D05-CD4A-9986-7AB5220FF4D8}" type="datetimeFigureOut">
              <a:rPr lang="ru-RU" smtClean="0"/>
              <a:t>14.09.16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58F-DC96-7C40-AF6D-E03A423A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8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99A8-0D05-CD4A-9986-7AB5220FF4D8}" type="datetimeFigureOut">
              <a:rPr lang="ru-RU" smtClean="0"/>
              <a:t>14.09.16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B58F-DC96-7C40-AF6D-E03A423A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5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99A8-0D05-CD4A-9986-7AB5220FF4D8}" type="datetimeFigureOut">
              <a:rPr lang="ru-RU" smtClean="0"/>
              <a:t>14.09.16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6B58F-DC96-7C40-AF6D-E03A423A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6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tif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omvort.com/blog/wp-content/uploads/2016/03/pitch-perf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656"/>
            <a:ext cx="9162653" cy="6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9553"/>
          </a:xfrm>
        </p:spPr>
        <p:txBody>
          <a:bodyPr/>
          <a:lstStyle/>
          <a:p>
            <a:r>
              <a:rPr lang="ru-RU" b="1" dirty="0" smtClean="0"/>
              <a:t>Непрерывное обучение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36571"/>
            <a:ext cx="9144000" cy="2121429"/>
          </a:xfrm>
          <a:solidFill>
            <a:schemeClr val="bg1">
              <a:alpha val="73000"/>
            </a:schemeClr>
          </a:solidFill>
        </p:spPr>
        <p:txBody>
          <a:bodyPr>
            <a:noAutofit/>
          </a:bodyPr>
          <a:lstStyle/>
          <a:p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</a:rPr>
              <a:t>Создание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краткого 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«Руководства по технологии продаж» 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и следование ему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67"/>
            <a:ext cx="9144000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Что делать? </a:t>
            </a:r>
            <a:br>
              <a:rPr lang="ru-RU" b="1" dirty="0" smtClean="0"/>
            </a:br>
            <a:r>
              <a:rPr lang="ru-RU" b="1" dirty="0" smtClean="0"/>
              <a:t>7. Каналы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133" y="1825625"/>
            <a:ext cx="8719472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Интернет: «продающие страницы» на сайте </a:t>
            </a:r>
            <a:r>
              <a:rPr lang="ru-RU" b="1" dirty="0" err="1" smtClean="0">
                <a:solidFill>
                  <a:srgbClr val="FF0000"/>
                </a:solidFill>
              </a:rPr>
              <a:t>КрасГМУ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Листовки/буклеты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E-mail </a:t>
            </a:r>
            <a:r>
              <a:rPr lang="ru-RU" dirty="0" smtClean="0"/>
              <a:t>рассылки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Персональные сообщения через социальные сети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Письма руководителям учреждений здравоохранения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Выступления на планерках в учреждениях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Личные контакты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9614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8" y="2384363"/>
            <a:ext cx="4969933" cy="380444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714500" y="3429000"/>
            <a:ext cx="1761067" cy="973667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digiseller.ru/preview/399029/p1_2154928_b7d02b7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67" y="82550"/>
            <a:ext cx="1227666" cy="122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1000" y="296333"/>
            <a:ext cx="2125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28200</a:t>
            </a:r>
            <a:endParaRPr lang="ru-RU" sz="5400" dirty="0"/>
          </a:p>
        </p:txBody>
      </p:sp>
      <p:pic>
        <p:nvPicPr>
          <p:cNvPr id="1028" name="Picture 4" descr="http://foneyes.ru/img/picture/Apr/06/8d7c21e6a1705026de954e386a2af1ca/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3" y="1309998"/>
            <a:ext cx="1312333" cy="13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30998" y="1461033"/>
            <a:ext cx="1921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26300</a:t>
            </a:r>
            <a:endParaRPr lang="ru-RU" sz="5400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628251"/>
            <a:ext cx="1227666" cy="12215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15665" y="2777350"/>
            <a:ext cx="1921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2500</a:t>
            </a:r>
            <a:endParaRPr lang="ru-RU" sz="5400" dirty="0"/>
          </a:p>
        </p:txBody>
      </p:sp>
      <p:pic>
        <p:nvPicPr>
          <p:cNvPr id="1030" name="Picture 6" descr="http://pomahc.ru/gis/425-Moi-Mir/425-Moi-Mir-co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53464"/>
            <a:ext cx="1227666" cy="122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15665" y="4093667"/>
            <a:ext cx="1921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600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7133" y="150283"/>
            <a:ext cx="444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Ссылки на личные страницы в </a:t>
            </a:r>
            <a:r>
              <a:rPr lang="ru-RU" sz="2800" dirty="0" err="1" smtClean="0"/>
              <a:t>соцсетях</a:t>
            </a:r>
            <a:r>
              <a:rPr lang="ru-RU" sz="2800" dirty="0" smtClean="0"/>
              <a:t> на портале </a:t>
            </a:r>
            <a:r>
              <a:rPr lang="ru-RU" sz="2800" dirty="0" err="1" smtClean="0"/>
              <a:t>КрасГМУ</a:t>
            </a:r>
            <a:r>
              <a:rPr lang="ru-RU" sz="2800" dirty="0" smtClean="0"/>
              <a:t> имеют более </a:t>
            </a:r>
            <a:r>
              <a:rPr lang="ru-RU" sz="2800" b="1" dirty="0" smtClean="0"/>
              <a:t>40000</a:t>
            </a:r>
            <a:r>
              <a:rPr lang="ru-RU" sz="2800" dirty="0" smtClean="0"/>
              <a:t> человек</a:t>
            </a:r>
            <a:endParaRPr lang="ru-RU" sz="2800" dirty="0"/>
          </a:p>
        </p:txBody>
      </p:sp>
      <p:pic>
        <p:nvPicPr>
          <p:cNvPr id="1032" name="Picture 8" descr="http://ot-i-tb.ru/upload/img/e-mai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568" y="5284815"/>
            <a:ext cx="1218765" cy="12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15665" y="5409984"/>
            <a:ext cx="1921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7200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4578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67"/>
            <a:ext cx="9144000" cy="1325563"/>
          </a:xfrm>
          <a:solidFill>
            <a:srgbClr val="D19DC5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Что делать? </a:t>
            </a:r>
            <a:br>
              <a:rPr lang="ru-RU" sz="4000" b="1" dirty="0" smtClean="0"/>
            </a:br>
            <a:r>
              <a:rPr lang="ru-RU" sz="4000" b="1" dirty="0" smtClean="0"/>
              <a:t>8. Мотивация участников технологии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584" y="3493557"/>
            <a:ext cx="8193616" cy="221297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Авторы продуктов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Преподаватели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Продавцы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Технические работники, администраторы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2333" y="1727200"/>
            <a:ext cx="6764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Все участники технологии должны работать в командах!!!!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7360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 самое главное</a:t>
            </a:r>
            <a:r>
              <a:rPr lang="is-IS" b="1" dirty="0" smtClean="0">
                <a:solidFill>
                  <a:schemeClr val="bg1"/>
                </a:solidFill>
              </a:rPr>
              <a:t>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0932" y="1792289"/>
            <a:ext cx="8729133" cy="4689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Постоянное развивать в Университете атмосферу </a:t>
            </a:r>
          </a:p>
          <a:p>
            <a:pPr marL="0" indent="0">
              <a:buNone/>
            </a:pPr>
            <a:r>
              <a:rPr lang="ru-RU" sz="3600" b="1" dirty="0" smtClean="0"/>
              <a:t>корпоративного предпринимательства </a:t>
            </a:r>
            <a:r>
              <a:rPr lang="ru-RU" dirty="0" smtClean="0"/>
              <a:t>– </a:t>
            </a:r>
          </a:p>
          <a:p>
            <a:pPr marL="0" indent="0">
              <a:buNone/>
            </a:pPr>
            <a:r>
              <a:rPr lang="ru-RU" dirty="0" smtClean="0"/>
              <a:t>и прежде всего - </a:t>
            </a:r>
            <a:r>
              <a:rPr lang="ru-RU" b="1" dirty="0" smtClean="0"/>
              <a:t>уважения и поддержки </a:t>
            </a:r>
            <a:r>
              <a:rPr lang="ru-RU" dirty="0" smtClean="0"/>
              <a:t>тех, кто способен и хочет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sz="3600" dirty="0" smtClean="0"/>
              <a:t>Генерировать </a:t>
            </a:r>
            <a:r>
              <a:rPr lang="ru-RU" sz="3600" u="sng" dirty="0" smtClean="0"/>
              <a:t>идеи</a:t>
            </a:r>
          </a:p>
          <a:p>
            <a:r>
              <a:rPr lang="ru-RU" sz="3600" dirty="0" smtClean="0"/>
              <a:t>Создавать </a:t>
            </a:r>
            <a:r>
              <a:rPr lang="ru-RU" sz="3600" u="sng" dirty="0" smtClean="0"/>
              <a:t>продукты</a:t>
            </a:r>
          </a:p>
          <a:p>
            <a:r>
              <a:rPr lang="ru-RU" sz="3600" dirty="0" smtClean="0"/>
              <a:t>Привлекать </a:t>
            </a:r>
            <a:r>
              <a:rPr lang="ru-RU" sz="3600" u="sng" dirty="0" smtClean="0"/>
              <a:t>ресурсы</a:t>
            </a:r>
            <a:endParaRPr lang="ru-RU" sz="3600" u="sng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377184"/>
            <a:ext cx="2438400" cy="34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2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9000"/>
          </a:xfrm>
        </p:spPr>
        <p:txBody>
          <a:bodyPr/>
          <a:lstStyle/>
          <a:p>
            <a:pPr algn="ctr"/>
            <a:r>
              <a:rPr lang="ru-RU" b="1" dirty="0" err="1" smtClean="0"/>
              <a:t>Компонетны</a:t>
            </a:r>
            <a:r>
              <a:rPr lang="ru-RU" b="1" dirty="0" smtClean="0"/>
              <a:t> технологии продаж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7800" y="1544740"/>
            <a:ext cx="3412068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1. Продукт</a:t>
            </a:r>
            <a:endParaRPr lang="ru-RU" sz="2800" b="1" dirty="0" smtClean="0"/>
          </a:p>
          <a:p>
            <a:pPr algn="ctr"/>
            <a:r>
              <a:rPr lang="ru-RU" sz="2000" dirty="0" smtClean="0"/>
              <a:t>Что продаем?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18456" y="1544740"/>
            <a:ext cx="4995333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2. Целевые группы клиентов</a:t>
            </a:r>
          </a:p>
          <a:p>
            <a:pPr algn="ctr"/>
            <a:r>
              <a:rPr lang="ru-RU" sz="2000" dirty="0" smtClean="0"/>
              <a:t>Кому продаем?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7800" y="3634426"/>
            <a:ext cx="8635989" cy="800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5. Конкурентные преимущества</a:t>
            </a:r>
            <a:endParaRPr lang="ru-RU" sz="2000" b="1" dirty="0" smtClean="0"/>
          </a:p>
          <a:p>
            <a:pPr algn="ctr"/>
            <a:r>
              <a:rPr lang="ru-RU" dirty="0" smtClean="0"/>
              <a:t>Чем наш продукт лучше по сравнению с конкурентами?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7800" y="2648228"/>
            <a:ext cx="3412068" cy="800219"/>
          </a:xfrm>
          <a:prstGeom prst="rect">
            <a:avLst/>
          </a:prstGeom>
          <a:solidFill>
            <a:srgbClr val="F99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3. Конкуренты</a:t>
            </a:r>
            <a:endParaRPr lang="ru-RU" sz="2400" b="1" dirty="0" smtClean="0"/>
          </a:p>
          <a:p>
            <a:pPr algn="ctr"/>
            <a:r>
              <a:rPr lang="ru-RU" dirty="0" smtClean="0"/>
              <a:t>Кто продает подобный продукт?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18457" y="4636013"/>
            <a:ext cx="4995333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7. Каналы</a:t>
            </a:r>
            <a:endParaRPr lang="ru-RU" sz="2800" b="1" dirty="0" smtClean="0"/>
          </a:p>
          <a:p>
            <a:pPr algn="ctr"/>
            <a:r>
              <a:rPr lang="ru-RU" sz="2000" dirty="0" smtClean="0"/>
              <a:t>Как доносим информацию до клиентов?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77800" y="4623496"/>
            <a:ext cx="341206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6. Сообщения</a:t>
            </a:r>
            <a:endParaRPr lang="ru-RU" sz="2800" b="1" dirty="0" smtClean="0"/>
          </a:p>
          <a:p>
            <a:pPr algn="ctr"/>
            <a:r>
              <a:rPr lang="ru-RU" sz="2000" dirty="0" smtClean="0"/>
              <a:t>Как представляем продукт?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8457" y="2648228"/>
            <a:ext cx="499533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4. Потребности клиентов</a:t>
            </a:r>
            <a:endParaRPr lang="ru-RU" sz="2000" b="1" dirty="0" smtClean="0"/>
          </a:p>
          <a:p>
            <a:pPr algn="ctr"/>
            <a:r>
              <a:rPr lang="ru-RU" sz="2000" dirty="0" smtClean="0"/>
              <a:t>Что хотят клиенты?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7800" y="5716819"/>
            <a:ext cx="8635990" cy="892552"/>
          </a:xfrm>
          <a:prstGeom prst="rect">
            <a:avLst/>
          </a:prstGeom>
          <a:solidFill>
            <a:srgbClr val="D19D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8</a:t>
            </a:r>
            <a:r>
              <a:rPr lang="ru-RU" sz="3200" b="1" dirty="0" smtClean="0"/>
              <a:t>. Мотивация участников технологии продаж</a:t>
            </a:r>
            <a:endParaRPr lang="ru-RU" sz="2400" b="1" dirty="0" smtClean="0"/>
          </a:p>
          <a:p>
            <a:pPr algn="ctr"/>
            <a:r>
              <a:rPr lang="ru-RU" sz="2000" dirty="0" smtClean="0"/>
              <a:t>Каковы выгоды тех, кто производит/учит/продает?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116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67"/>
            <a:ext cx="91440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Что делать? </a:t>
            </a:r>
            <a:br>
              <a:rPr lang="ru-RU" b="1" dirty="0" smtClean="0"/>
            </a:br>
            <a:r>
              <a:rPr lang="ru-RU" b="1" dirty="0" smtClean="0"/>
              <a:t>1. Продукт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8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Создать </a:t>
            </a:r>
            <a:r>
              <a:rPr lang="ru-RU" u="sng" dirty="0" smtClean="0"/>
              <a:t>четкий перечень </a:t>
            </a:r>
            <a:r>
              <a:rPr lang="ru-RU" dirty="0" smtClean="0"/>
              <a:t>образовательных продуктов НМО, </a:t>
            </a:r>
            <a:r>
              <a:rPr lang="ru-RU" b="1" dirty="0" smtClean="0"/>
              <a:t>наиболее перспективных </a:t>
            </a:r>
            <a:r>
              <a:rPr lang="ru-RU" dirty="0" smtClean="0"/>
              <a:t>для продажи (существующих и планируемых):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Те, которые </a:t>
            </a:r>
            <a:r>
              <a:rPr lang="ru-RU" b="1" dirty="0" smtClean="0"/>
              <a:t>хорошо продаются</a:t>
            </a:r>
            <a:r>
              <a:rPr lang="ru-RU" dirty="0" smtClean="0"/>
              <a:t>, при этом есть возможность продать больше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Те, которые продаются слабо, но в которых есть или </a:t>
            </a:r>
            <a:r>
              <a:rPr lang="ru-RU" b="1" dirty="0" smtClean="0"/>
              <a:t>будет потребность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Те, в которых мы можем успешно </a:t>
            </a:r>
            <a:r>
              <a:rPr lang="ru-RU" b="1" dirty="0" smtClean="0"/>
              <a:t>конкурировать и побеждать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Что-то еще?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48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615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Выделить группы людей и организаций, наиболее перспективных для продажи им продуктов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8467"/>
            <a:ext cx="9144000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Что делать? </a:t>
            </a:r>
            <a:br>
              <a:rPr lang="ru-RU" b="1" dirty="0" smtClean="0"/>
            </a:br>
            <a:r>
              <a:rPr lang="ru-RU" b="1" dirty="0" smtClean="0"/>
              <a:t>2. Целевые группы клиентов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397897"/>
              </p:ext>
            </p:extLst>
          </p:nvPr>
        </p:nvGraphicFramePr>
        <p:xfrm>
          <a:off x="711200" y="3092554"/>
          <a:ext cx="780415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362"/>
                <a:gridCol w="38747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Люди, например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Организации, например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По специальностям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По региону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По возрасту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По профилю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По размеру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По месторасположению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По типу собственности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1200" y="5537200"/>
            <a:ext cx="7804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Определение персональных списков для </a:t>
            </a:r>
            <a:r>
              <a:rPr lang="ru-RU" sz="2400" b="1" smtClean="0"/>
              <a:t>рекламы каждого продукта!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4806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67"/>
            <a:ext cx="9144000" cy="1325563"/>
          </a:xfrm>
          <a:solidFill>
            <a:srgbClr val="F99D8D"/>
          </a:solidFill>
        </p:spPr>
        <p:txBody>
          <a:bodyPr/>
          <a:lstStyle/>
          <a:p>
            <a:pPr algn="ctr"/>
            <a:r>
              <a:rPr lang="ru-RU" b="1" dirty="0" smtClean="0"/>
              <a:t>Что делать? </a:t>
            </a:r>
            <a:br>
              <a:rPr lang="ru-RU" b="1" dirty="0" smtClean="0"/>
            </a:br>
            <a:r>
              <a:rPr lang="ru-RU" b="1" dirty="0" smtClean="0"/>
              <a:t>3. Конкуренты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333" y="1825625"/>
            <a:ext cx="883919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Создать </a:t>
            </a:r>
            <a:r>
              <a:rPr lang="ru-RU" sz="3200" u="sng" dirty="0" smtClean="0"/>
              <a:t>четкий перечень</a:t>
            </a:r>
            <a:r>
              <a:rPr lang="ru-RU" sz="3200" dirty="0" smtClean="0"/>
              <a:t> организаций, являющихся реальными конкурентами на нашей территории и на перспективных территориях</a:t>
            </a:r>
          </a:p>
          <a:p>
            <a:pPr marL="0" indent="0">
              <a:buNone/>
            </a:pP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О</a:t>
            </a:r>
            <a:r>
              <a:rPr lang="ru-RU" sz="3200" dirty="0" smtClean="0"/>
              <a:t>пределение их преимуществ перед нами - для дальнейших маркетинговых действий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Подавление недобросовестных конкурентов</a:t>
            </a:r>
          </a:p>
          <a:p>
            <a:pPr marL="0" indent="0">
              <a:buNone/>
            </a:pP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92183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67"/>
            <a:ext cx="9144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Что делать? </a:t>
            </a:r>
            <a:br>
              <a:rPr lang="ru-RU" b="1" dirty="0" smtClean="0"/>
            </a:br>
            <a:r>
              <a:rPr lang="ru-RU" b="1" dirty="0" smtClean="0"/>
              <a:t>4. Потребности клиентов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Сформулировать основные причины покупки продукта с помощью: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Актуализации </a:t>
            </a:r>
            <a:r>
              <a:rPr lang="ru-RU" sz="3600" dirty="0"/>
              <a:t>нормативной базы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Интервью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Фокус-групп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Анкетирования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77216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67"/>
            <a:ext cx="91440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Что делать? </a:t>
            </a:r>
            <a:br>
              <a:rPr lang="ru-RU" b="1" dirty="0" smtClean="0"/>
            </a:br>
            <a:r>
              <a:rPr lang="ru-RU" b="1" dirty="0" smtClean="0"/>
              <a:t>5. Конкурентные преимущества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67" y="1625600"/>
            <a:ext cx="8176683" cy="4915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Описать преимущества и </a:t>
            </a:r>
            <a:r>
              <a:rPr lang="ru-RU" u="sng" dirty="0" smtClean="0"/>
              <a:t>выгоды</a:t>
            </a:r>
            <a:r>
              <a:rPr lang="ru-RU" dirty="0" smtClean="0"/>
              <a:t> покупки нашего продукта, в </a:t>
            </a:r>
            <a:r>
              <a:rPr lang="ru-RU" dirty="0" err="1" smtClean="0"/>
              <a:t>т.ч</a:t>
            </a:r>
            <a:r>
              <a:rPr lang="ru-RU" dirty="0" smtClean="0"/>
              <a:t> по сравнению с конкурентами, например: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Цена</a:t>
            </a:r>
          </a:p>
          <a:p>
            <a:r>
              <a:rPr lang="ru-RU" dirty="0"/>
              <a:t>Качество</a:t>
            </a:r>
          </a:p>
          <a:p>
            <a:r>
              <a:rPr lang="ru-RU" dirty="0"/>
              <a:t>Удобство расписания</a:t>
            </a:r>
          </a:p>
          <a:p>
            <a:r>
              <a:rPr lang="ru-RU" dirty="0" smtClean="0"/>
              <a:t>Место</a:t>
            </a:r>
          </a:p>
          <a:p>
            <a:r>
              <a:rPr lang="ru-RU" dirty="0" smtClean="0"/>
              <a:t>Условия</a:t>
            </a:r>
          </a:p>
          <a:p>
            <a:r>
              <a:rPr lang="ru-RU" dirty="0" smtClean="0"/>
              <a:t>И др.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0880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67"/>
            <a:ext cx="91440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Что делать? </a:t>
            </a:r>
            <a:br>
              <a:rPr lang="ru-RU" b="1" dirty="0" smtClean="0"/>
            </a:br>
            <a:r>
              <a:rPr lang="ru-RU" b="1" dirty="0" smtClean="0"/>
              <a:t>6. Сообщения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717" y="1537759"/>
            <a:ext cx="7886700" cy="495617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Создавать </a:t>
            </a:r>
            <a:r>
              <a:rPr lang="ru-RU" u="sng" dirty="0" smtClean="0"/>
              <a:t>контент</a:t>
            </a:r>
            <a:r>
              <a:rPr lang="ru-RU" dirty="0" smtClean="0"/>
              <a:t>, </a:t>
            </a:r>
            <a:r>
              <a:rPr lang="ru-RU" b="1" dirty="0" smtClean="0"/>
              <a:t>коротко, ярко и четко </a:t>
            </a:r>
            <a:r>
              <a:rPr lang="ru-RU" dirty="0" smtClean="0"/>
              <a:t>доносящий до потенциальных клиентов всю необходимую информацию по каждому продукту: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Тексты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Визуальный контент (фото, видео, ссылки)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Информация о темах, преподавателях, средствах и методах обучения, расписании, ценах, преимуществах и </a:t>
            </a:r>
            <a:r>
              <a:rPr lang="ru-RU" b="1" u="sng" dirty="0" smtClean="0"/>
              <a:t>выгодах</a:t>
            </a:r>
            <a:r>
              <a:rPr lang="ru-RU" dirty="0" smtClean="0"/>
              <a:t> и др.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3173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arayants.ru/images/97aa066dcc42404e7602768333af565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" y="0"/>
            <a:ext cx="7863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33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999</TotalTime>
  <Words>418</Words>
  <Application>Microsoft Macintosh PowerPoint</Application>
  <PresentationFormat>Экран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Тема Office</vt:lpstr>
      <vt:lpstr>Непрерывное обучение</vt:lpstr>
      <vt:lpstr>Компонетны технологии продаж</vt:lpstr>
      <vt:lpstr>Что делать?  1. Продукт</vt:lpstr>
      <vt:lpstr>Что делать?  2. Целевые группы клиентов</vt:lpstr>
      <vt:lpstr>Что делать?  3. Конкуренты</vt:lpstr>
      <vt:lpstr>Что делать?  4. Потребности клиентов</vt:lpstr>
      <vt:lpstr>Что делать?  5. Конкурентные преимущества</vt:lpstr>
      <vt:lpstr>Что делать?  6. Сообщения</vt:lpstr>
      <vt:lpstr>Презентация PowerPoint</vt:lpstr>
      <vt:lpstr>Что делать?  7. Каналы</vt:lpstr>
      <vt:lpstr>Презентация PowerPoint</vt:lpstr>
      <vt:lpstr>Что делать?  8. Мотивация участников технологии</vt:lpstr>
      <vt:lpstr>И самое главное…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Непрерывное образование</dc:title>
  <dc:creator>пользователь Microsoft Office</dc:creator>
  <cp:lastModifiedBy>пользователь Microsoft Office</cp:lastModifiedBy>
  <cp:revision>62</cp:revision>
  <dcterms:created xsi:type="dcterms:W3CDTF">2016-09-01T08:18:30Z</dcterms:created>
  <dcterms:modified xsi:type="dcterms:W3CDTF">2016-09-14T01:55:18Z</dcterms:modified>
</cp:coreProperties>
</file>