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315" r:id="rId2"/>
    <p:sldId id="468" r:id="rId3"/>
    <p:sldId id="491" r:id="rId4"/>
    <p:sldId id="492" r:id="rId5"/>
    <p:sldId id="316" r:id="rId6"/>
    <p:sldId id="489" r:id="rId7"/>
    <p:sldId id="470" r:id="rId8"/>
    <p:sldId id="494" r:id="rId9"/>
    <p:sldId id="475" r:id="rId10"/>
    <p:sldId id="500" r:id="rId11"/>
    <p:sldId id="501" r:id="rId12"/>
    <p:sldId id="506" r:id="rId13"/>
    <p:sldId id="485" r:id="rId14"/>
    <p:sldId id="490" r:id="rId15"/>
    <p:sldId id="504" r:id="rId16"/>
    <p:sldId id="505" r:id="rId17"/>
    <p:sldId id="502" r:id="rId18"/>
    <p:sldId id="488" r:id="rId19"/>
    <p:sldId id="440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9999"/>
    <a:srgbClr val="9999FF"/>
    <a:srgbClr val="CCFFCC"/>
    <a:srgbClr val="FFCCCC"/>
    <a:srgbClr val="FFFFFF"/>
    <a:srgbClr val="FFCCFF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2" autoAdjust="0"/>
    <p:restoredTop sz="94854" autoAdjust="0"/>
  </p:normalViewPr>
  <p:slideViewPr>
    <p:cSldViewPr>
      <p:cViewPr>
        <p:scale>
          <a:sx n="66" d="100"/>
          <a:sy n="66" d="100"/>
        </p:scale>
        <p:origin x="-624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Relationship Id="rId4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Relationship Id="rId4" Type="http://schemas.openxmlformats.org/officeDocument/2006/relationships/image" Target="../media/image21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image" Target="../media/image26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image" Target="../media/image30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image" Target="../media/image3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8937674-6078-4A82-A3EB-B55D733A17DF}" type="datetimeFigureOut">
              <a:rPr lang="ru-RU"/>
              <a:pPr>
                <a:defRPr/>
              </a:pPr>
              <a:t>17.09.2014</a:t>
            </a:fld>
            <a:endParaRPr lang="ru-RU"/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EA2B74F-9495-41CA-A8BD-33AFF9CAA9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52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D9720-627B-4181-8998-27AC01E315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5E1B7-0F27-41DD-8889-7B53496788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C467C-E87D-4698-B84A-F27B185829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D9B5-0ED8-45CA-831A-AC7ED75F48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99C91-725D-4C45-8E66-A2DDDA35E2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0C0B8-5D09-4FC4-9F01-015992A142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03432-FCDC-40F2-82BB-0E69C17BD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CDC2F-0DE9-46D8-831A-9DBF8B6159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8CB41-C074-47B6-941B-696CC430D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26B9D-B21B-4D31-B352-003BAF342A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3350E-9520-4103-8B9F-0135728B95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A10FD-D967-46DA-B7A2-977375D156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23FA5-E7F5-40BF-9758-A98E526808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52B4A-2967-4EC1-9CBA-100B0124CF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9C9D9-A960-4CE9-9674-1FF1FEA70D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64057-F2F5-4A01-925F-6EB24A2B1B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CCD8C-49C3-4331-B669-54E0CAB1A6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F91B7-CF85-45DC-9412-3E944E6D7B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66E75B5-B4DE-49DE-BB33-B812927509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5" r:id="rId2"/>
    <p:sldLayoutId id="2147483664" r:id="rId3"/>
    <p:sldLayoutId id="2147483663" r:id="rId4"/>
    <p:sldLayoutId id="2147483662" r:id="rId5"/>
    <p:sldLayoutId id="2147483661" r:id="rId6"/>
    <p:sldLayoutId id="2147483660" r:id="rId7"/>
    <p:sldLayoutId id="2147483659" r:id="rId8"/>
    <p:sldLayoutId id="2147483658" r:id="rId9"/>
    <p:sldLayoutId id="2147483657" r:id="rId10"/>
    <p:sldLayoutId id="2147483656" r:id="rId11"/>
    <p:sldLayoutId id="2147483655" r:id="rId12"/>
    <p:sldLayoutId id="2147483654" r:id="rId13"/>
    <p:sldLayoutId id="2147483653" r:id="rId14"/>
    <p:sldLayoutId id="2147483652" r:id="rId15"/>
    <p:sldLayoutId id="2147483651" r:id="rId16"/>
    <p:sldLayoutId id="2147483650" r:id="rId17"/>
    <p:sldLayoutId id="2147483649" r:id="rId18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5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e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6.emf"/><Relationship Id="rId9" Type="http://schemas.openxmlformats.org/officeDocument/2006/relationships/image" Target="../media/image29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e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1.e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0.emf"/><Relationship Id="rId9" Type="http://schemas.openxmlformats.org/officeDocument/2006/relationships/image" Target="../media/image2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7" Type="http://schemas.openxmlformats.org/officeDocument/2006/relationships/image" Target="../media/image29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4.e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3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0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e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6.emf"/><Relationship Id="rId4" Type="http://schemas.openxmlformats.org/officeDocument/2006/relationships/image" Target="../media/image3.e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4.emf"/><Relationship Id="rId4" Type="http://schemas.openxmlformats.org/officeDocument/2006/relationships/image" Target="../media/image11.emf"/><Relationship Id="rId9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1.emf"/><Relationship Id="rId4" Type="http://schemas.openxmlformats.org/officeDocument/2006/relationships/image" Target="../media/image18.emf"/><Relationship Id="rId9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e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Group 4"/>
          <p:cNvGrpSpPr>
            <a:grpSpLocks/>
          </p:cNvGrpSpPr>
          <p:nvPr/>
        </p:nvGrpSpPr>
        <p:grpSpPr bwMode="auto">
          <a:xfrm>
            <a:off x="1258888" y="476250"/>
            <a:ext cx="6972300" cy="1600200"/>
            <a:chOff x="540" y="180"/>
            <a:chExt cx="10980" cy="2520"/>
          </a:xfrm>
        </p:grpSpPr>
        <p:pic>
          <p:nvPicPr>
            <p:cNvPr id="21508" name="Рисунок 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020" y="180"/>
              <a:ext cx="4500" cy="2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09" name="Рисунок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0" y="540"/>
              <a:ext cx="1971" cy="19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10" name="Text Box 24"/>
            <p:cNvSpPr txBox="1">
              <a:spLocks noChangeArrowheads="1"/>
            </p:cNvSpPr>
            <p:nvPr/>
          </p:nvSpPr>
          <p:spPr bwMode="auto">
            <a:xfrm>
              <a:off x="2700" y="540"/>
              <a:ext cx="4140" cy="2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ru-RU" sz="1400" b="1" i="1">
                  <a:solidFill>
                    <a:srgbClr val="808080"/>
                  </a:solidFill>
                </a:rPr>
                <a:t>Красноярский Государственный Медицинский Университет им. проф. В.Ф. Войно-Ясенецкого</a:t>
              </a:r>
            </a:p>
            <a:p>
              <a:pPr algn="ctr"/>
              <a:endParaRPr lang="ru-RU" sz="1400" b="1" i="1">
                <a:solidFill>
                  <a:srgbClr val="000000"/>
                </a:solidFill>
              </a:endParaRPr>
            </a:p>
            <a:p>
              <a:pPr algn="ctr"/>
              <a:endParaRPr lang="ru-RU" sz="1400" b="1" i="1">
                <a:solidFill>
                  <a:srgbClr val="000000"/>
                </a:solidFill>
              </a:endParaRPr>
            </a:p>
            <a:p>
              <a:endParaRPr lang="ru-RU"/>
            </a:p>
          </p:txBody>
        </p:sp>
      </p:grpSp>
      <p:sp>
        <p:nvSpPr>
          <p:cNvPr id="21506" name="Text Box 5"/>
          <p:cNvSpPr txBox="1">
            <a:spLocks noChangeArrowheads="1"/>
          </p:cNvSpPr>
          <p:nvPr/>
        </p:nvSpPr>
        <p:spPr bwMode="auto">
          <a:xfrm>
            <a:off x="395288" y="2205038"/>
            <a:ext cx="8496300" cy="354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3600" b="1">
                <a:solidFill>
                  <a:schemeClr val="tx2"/>
                </a:solidFill>
              </a:rPr>
              <a:t>Итоги приема студентов на </a:t>
            </a:r>
            <a:r>
              <a:rPr lang="en-US" sz="3600" b="1">
                <a:solidFill>
                  <a:schemeClr val="tx2"/>
                </a:solidFill>
              </a:rPr>
              <a:t>I</a:t>
            </a:r>
            <a:r>
              <a:rPr lang="ru-RU" sz="3600" b="1">
                <a:solidFill>
                  <a:schemeClr val="tx2"/>
                </a:solidFill>
              </a:rPr>
              <a:t> курс в ГБОУ ВПО КрасГМУ им. проф. В.Ф. Войно-Ясенецкого Минздрава России по программам высшего и среднего профессионального образования в 2014 году</a:t>
            </a:r>
          </a:p>
        </p:txBody>
      </p:sp>
      <p:sp>
        <p:nvSpPr>
          <p:cNvPr id="21507" name="Text Box 9"/>
          <p:cNvSpPr txBox="1">
            <a:spLocks noChangeArrowheads="1"/>
          </p:cNvSpPr>
          <p:nvPr/>
        </p:nvSpPr>
        <p:spPr bwMode="auto">
          <a:xfrm>
            <a:off x="0" y="5876925"/>
            <a:ext cx="568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Ответственный секретарь приемной комиссии Казакова Т.В.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1143" name="Group 71"/>
          <p:cNvGraphicFramePr>
            <a:graphicFrameLocks noGrp="1"/>
          </p:cNvGraphicFramePr>
          <p:nvPr>
            <p:ph idx="1"/>
          </p:nvPr>
        </p:nvGraphicFramePr>
        <p:xfrm>
          <a:off x="323850" y="620713"/>
          <a:ext cx="8651875" cy="5323840"/>
        </p:xfrm>
        <a:graphic>
          <a:graphicData uri="http://schemas.openxmlformats.org/drawingml/2006/table">
            <a:tbl>
              <a:tblPr/>
              <a:tblGrid>
                <a:gridCol w="1871663"/>
                <a:gridCol w="1420812"/>
                <a:gridCol w="1644650"/>
                <a:gridCol w="1841500"/>
                <a:gridCol w="1873250"/>
              </a:tblGrid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</a:rPr>
                        <a:t>Специальность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</a:rPr>
                        <a:t>Лечебное дело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</a:rPr>
                        <a:t>Педиатрия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</a:rPr>
                        <a:t>Стоматология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</a:rPr>
                        <a:t>Медицинская кибернетика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Зачислено: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Бюджет, из них: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Без вступительных испытаний: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Сирот/ инвалидов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 /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 /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/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 целевому приему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Внебюджет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Иностранные граждане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Проходной балл (общий конкурс)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226 (81,54)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213 (74,57)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243 (86,37)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215 (80,5)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2136" name="Group 40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5891214"/>
        </p:xfrm>
        <a:graphic>
          <a:graphicData uri="http://schemas.openxmlformats.org/drawingml/2006/table">
            <a:tbl>
              <a:tblPr/>
              <a:tblGrid>
                <a:gridCol w="1811338"/>
                <a:gridCol w="1727200"/>
                <a:gridCol w="1398587"/>
                <a:gridCol w="1646238"/>
                <a:gridCol w="1646237"/>
              </a:tblGrid>
              <a:tr h="1209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</a:rPr>
                        <a:t>Специальность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</a:rPr>
                        <a:t>Клиническая психология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</a:rPr>
                        <a:t>(о / о-з)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</a:rPr>
                        <a:t>Фармация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</a:rPr>
                        <a:t>(о / з)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</a:rPr>
                        <a:t>Социальная работа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</a:rPr>
                        <a:t>(о / з)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</a:rPr>
                        <a:t>Менеджмент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</a:rPr>
                        <a:t>(о / з)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99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Подано заявлений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152 / 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186 / 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 /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 / 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1715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Зачислено: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 / 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 / 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/ 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 /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1699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Иностранные граждане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(Казахстан)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11699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Средний балл зачисленных (по ЕГЭ)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51,93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58,87 / 52,42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56,85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50,16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/>
              <a:t>Количество иностранных граждан, зачисленных на программы высшего образования в 2014 г.</a:t>
            </a:r>
          </a:p>
        </p:txBody>
      </p:sp>
      <p:graphicFrame>
        <p:nvGraphicFramePr>
          <p:cNvPr id="141319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-541338" y="1916113"/>
          <a:ext cx="9875838" cy="335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0" name="Диаграмма" r:id="rId3" imgW="5867400" imgH="1990725" progId="Excel.Chart.8">
                  <p:embed/>
                </p:oleObj>
              </mc:Choice>
              <mc:Fallback>
                <p:oleObj name="Диаграмма" r:id="rId3" imgW="5867400" imgH="1990725" progId="Excel.Chart.8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41338" y="1916113"/>
                        <a:ext cx="9875838" cy="3351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25538"/>
          </a:xfrm>
        </p:spPr>
        <p:txBody>
          <a:bodyPr/>
          <a:lstStyle/>
          <a:p>
            <a:r>
              <a:rPr lang="ru-RU" sz="2400" b="1" smtClean="0"/>
              <a:t>Общие сведения о результатах приёма </a:t>
            </a:r>
            <a:br>
              <a:rPr lang="ru-RU" sz="2400" b="1" smtClean="0"/>
            </a:br>
            <a:r>
              <a:rPr lang="ru-RU" sz="2400" b="1" smtClean="0"/>
              <a:t>на ОП ВО и СПО в 2014 году</a:t>
            </a:r>
          </a:p>
        </p:txBody>
      </p:sp>
      <p:graphicFrame>
        <p:nvGraphicFramePr>
          <p:cNvPr id="125986" name="Group 34"/>
          <p:cNvGraphicFramePr>
            <a:graphicFrameLocks noGrp="1"/>
          </p:cNvGraphicFramePr>
          <p:nvPr>
            <p:ph idx="1"/>
          </p:nvPr>
        </p:nvGraphicFramePr>
        <p:xfrm>
          <a:off x="468313" y="1557338"/>
          <a:ext cx="8218487" cy="4153536"/>
        </p:xfrm>
        <a:graphic>
          <a:graphicData uri="http://schemas.openxmlformats.org/drawingml/2006/table">
            <a:tbl>
              <a:tblPr/>
              <a:tblGrid>
                <a:gridCol w="2740025"/>
                <a:gridCol w="2738437"/>
                <a:gridCol w="2740025"/>
              </a:tblGrid>
              <a:tr h="312738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/>
                          <a:cs typeface="Times New Roman" pitchFamily="18" charset="0"/>
                        </a:rPr>
                        <a:t>Критерии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/>
                          <a:cs typeface="Times New Roman" pitchFamily="18" charset="0"/>
                        </a:rPr>
                        <a:t>Программы профессионального образования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99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/>
                          <a:cs typeface="Times New Roman" pitchFamily="18" charset="0"/>
                        </a:rPr>
                        <a:t>Высшего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/>
                          <a:cs typeface="Times New Roman" pitchFamily="18" charset="0"/>
                        </a:rPr>
                        <a:t>Среднего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/>
                          <a:cs typeface="Times New Roman" pitchFamily="18" charset="0"/>
                        </a:rPr>
                        <a:t>Зачислено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998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277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9731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баллов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(победители и призеры олимпиад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/>
                          <a:cs typeface="Batang"/>
                        </a:rPr>
                        <a:t>школьников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/>
                          <a:cs typeface="Batang"/>
                        </a:rPr>
                        <a:t>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/>
                        <a:cs typeface="Batang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/>
                          <a:cs typeface="Times New Roman" pitchFamily="18" charset="0"/>
                        </a:rPr>
                        <a:t>-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5589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/>
                          <a:cs typeface="Times New Roman" pitchFamily="18" charset="0"/>
                        </a:rPr>
                        <a:t>Прошедших довузовскую (досузовскую) подготовку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Batang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ФДО - 56 % (бюджет 50 %)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ММА - 91 % (бюджет 68%)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686800" cy="777875"/>
          </a:xfrm>
        </p:spPr>
        <p:txBody>
          <a:bodyPr/>
          <a:lstStyle/>
          <a:p>
            <a:r>
              <a:rPr lang="ru-RU" sz="3000" b="1" smtClean="0">
                <a:latin typeface="Times New Roman" pitchFamily="18" charset="0"/>
              </a:rPr>
              <a:t>Проходной балл в медицинских вузах в 2014</a:t>
            </a:r>
            <a:r>
              <a:rPr lang="ru-RU" sz="3000" smtClean="0">
                <a:latin typeface="Times New Roman" pitchFamily="18" charset="0"/>
              </a:rPr>
              <a:t> г.</a:t>
            </a:r>
            <a:r>
              <a:rPr lang="ru-RU" sz="4000" smtClean="0"/>
              <a:t> </a:t>
            </a:r>
          </a:p>
        </p:txBody>
      </p:sp>
      <p:graphicFrame>
        <p:nvGraphicFramePr>
          <p:cNvPr id="99333" name="Object 19"/>
          <p:cNvGraphicFramePr>
            <a:graphicFrameLocks noGrp="1" noChangeAspect="1"/>
          </p:cNvGraphicFramePr>
          <p:nvPr>
            <p:ph sz="half" idx="1"/>
          </p:nvPr>
        </p:nvGraphicFramePr>
        <p:xfrm>
          <a:off x="755650" y="1341438"/>
          <a:ext cx="3251200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1" name="Диаграмма" r:id="rId3" imgW="6391275" imgH="4762500" progId="MSGraph.Chart.8">
                  <p:embed followColorScheme="full"/>
                </p:oleObj>
              </mc:Choice>
              <mc:Fallback>
                <p:oleObj name="Диаграмма" r:id="rId3" imgW="6391275" imgH="4762500" progId="MSGraph.Chart.8">
                  <p:embed followColorScheme="full"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341438"/>
                        <a:ext cx="3251200" cy="242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8" name="Object 1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219700" y="1417638"/>
          <a:ext cx="3168650" cy="236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2" name="Диаграмма" r:id="rId5" imgW="6391275" imgH="4762500" progId="MSGraph.Chart.8">
                  <p:embed followColorScheme="full"/>
                </p:oleObj>
              </mc:Choice>
              <mc:Fallback>
                <p:oleObj name="Диаграмма" r:id="rId5" imgW="6391275" imgH="4762500" progId="MSGraph.Chart.8">
                  <p:embed followColorScheme="full"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1417638"/>
                        <a:ext cx="3168650" cy="2360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40" name="Object 1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199063" y="4098925"/>
          <a:ext cx="3117850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3" name="Диаграмма" r:id="rId7" imgW="6391275" imgH="4762500" progId="MSGraph.Chart.8">
                  <p:embed followColorScheme="full"/>
                </p:oleObj>
              </mc:Choice>
              <mc:Fallback>
                <p:oleObj name="Диаграмма" r:id="rId7" imgW="6391275" imgH="4762500" progId="MSGraph.Chart.8">
                  <p:embed followColorScheme="full"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9063" y="4098925"/>
                        <a:ext cx="3117850" cy="232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42" name="Text Box 41"/>
          <p:cNvSpPr txBox="1">
            <a:spLocks noChangeArrowheads="1"/>
          </p:cNvSpPr>
          <p:nvPr/>
        </p:nvSpPr>
        <p:spPr bwMode="auto">
          <a:xfrm>
            <a:off x="2051050" y="4508500"/>
            <a:ext cx="2089150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300" b="1"/>
              <a:t>КрасГМУ</a:t>
            </a:r>
          </a:p>
          <a:p>
            <a:pPr>
              <a:spcBef>
                <a:spcPct val="50000"/>
              </a:spcBef>
            </a:pPr>
            <a:r>
              <a:rPr lang="ru-RU" sz="1300" b="1"/>
              <a:t>СибГМУ (Томск)</a:t>
            </a:r>
          </a:p>
          <a:p>
            <a:pPr>
              <a:spcBef>
                <a:spcPct val="50000"/>
              </a:spcBef>
            </a:pPr>
            <a:r>
              <a:rPr lang="ru-RU" sz="1300" b="1"/>
              <a:t>НГМУ (Новосибирск)</a:t>
            </a:r>
          </a:p>
          <a:p>
            <a:pPr>
              <a:spcBef>
                <a:spcPct val="50000"/>
              </a:spcBef>
            </a:pPr>
            <a:r>
              <a:rPr lang="ru-RU" sz="1300" b="1"/>
              <a:t>ИГМУ (Иркутск)</a:t>
            </a:r>
          </a:p>
          <a:p>
            <a:pPr>
              <a:spcBef>
                <a:spcPct val="50000"/>
              </a:spcBef>
            </a:pPr>
            <a:r>
              <a:rPr lang="ru-RU" sz="1300" b="1"/>
              <a:t>КемГМА (Кемерово)</a:t>
            </a:r>
          </a:p>
        </p:txBody>
      </p:sp>
      <p:sp>
        <p:nvSpPr>
          <p:cNvPr id="99343" name="Rectangle 42"/>
          <p:cNvSpPr>
            <a:spLocks noChangeArrowheads="1"/>
          </p:cNvSpPr>
          <p:nvPr/>
        </p:nvSpPr>
        <p:spPr bwMode="auto">
          <a:xfrm>
            <a:off x="1835150" y="4581525"/>
            <a:ext cx="144463" cy="144463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9344" name="Rectangle 43"/>
          <p:cNvSpPr>
            <a:spLocks noChangeArrowheads="1"/>
          </p:cNvSpPr>
          <p:nvPr/>
        </p:nvSpPr>
        <p:spPr bwMode="auto">
          <a:xfrm>
            <a:off x="1835150" y="5157788"/>
            <a:ext cx="144463" cy="144462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9345" name="Rectangle 44"/>
          <p:cNvSpPr>
            <a:spLocks noChangeArrowheads="1"/>
          </p:cNvSpPr>
          <p:nvPr/>
        </p:nvSpPr>
        <p:spPr bwMode="auto">
          <a:xfrm>
            <a:off x="1835150" y="4868863"/>
            <a:ext cx="144463" cy="144462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9346" name="Rectangle 42"/>
          <p:cNvSpPr>
            <a:spLocks noChangeArrowheads="1"/>
          </p:cNvSpPr>
          <p:nvPr/>
        </p:nvSpPr>
        <p:spPr bwMode="auto">
          <a:xfrm>
            <a:off x="1835150" y="5516563"/>
            <a:ext cx="144463" cy="1444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9347" name="Rectangle 42"/>
          <p:cNvSpPr>
            <a:spLocks noChangeArrowheads="1"/>
          </p:cNvSpPr>
          <p:nvPr/>
        </p:nvSpPr>
        <p:spPr bwMode="auto">
          <a:xfrm>
            <a:off x="1835150" y="5805488"/>
            <a:ext cx="144463" cy="1444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9348" name="Text Box 23"/>
          <p:cNvSpPr txBox="1">
            <a:spLocks noChangeArrowheads="1"/>
          </p:cNvSpPr>
          <p:nvPr/>
        </p:nvSpPr>
        <p:spPr bwMode="auto">
          <a:xfrm>
            <a:off x="1116013" y="3789363"/>
            <a:ext cx="2555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Лечебное дело</a:t>
            </a:r>
          </a:p>
        </p:txBody>
      </p:sp>
      <p:sp>
        <p:nvSpPr>
          <p:cNvPr id="99349" name="Rectangle 53"/>
          <p:cNvSpPr>
            <a:spLocks noChangeArrowheads="1"/>
          </p:cNvSpPr>
          <p:nvPr/>
        </p:nvSpPr>
        <p:spPr bwMode="auto">
          <a:xfrm>
            <a:off x="5580063" y="4164013"/>
            <a:ext cx="579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 b="1"/>
              <a:t>243 </a:t>
            </a:r>
          </a:p>
        </p:txBody>
      </p:sp>
      <p:sp>
        <p:nvSpPr>
          <p:cNvPr id="99350" name="Text Box 23"/>
          <p:cNvSpPr txBox="1">
            <a:spLocks noChangeArrowheads="1"/>
          </p:cNvSpPr>
          <p:nvPr/>
        </p:nvSpPr>
        <p:spPr bwMode="auto">
          <a:xfrm>
            <a:off x="5651500" y="6308725"/>
            <a:ext cx="2555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Стоматология</a:t>
            </a:r>
          </a:p>
        </p:txBody>
      </p:sp>
      <p:sp>
        <p:nvSpPr>
          <p:cNvPr id="99351" name="Rectangle 53"/>
          <p:cNvSpPr>
            <a:spLocks noChangeArrowheads="1"/>
          </p:cNvSpPr>
          <p:nvPr/>
        </p:nvSpPr>
        <p:spPr bwMode="auto">
          <a:xfrm>
            <a:off x="971550" y="1282700"/>
            <a:ext cx="576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600" b="1"/>
              <a:t>226 </a:t>
            </a:r>
          </a:p>
        </p:txBody>
      </p:sp>
      <p:sp>
        <p:nvSpPr>
          <p:cNvPr id="99352" name="Text Box 23"/>
          <p:cNvSpPr txBox="1">
            <a:spLocks noChangeArrowheads="1"/>
          </p:cNvSpPr>
          <p:nvPr/>
        </p:nvSpPr>
        <p:spPr bwMode="auto">
          <a:xfrm>
            <a:off x="5651500" y="3716338"/>
            <a:ext cx="2555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Педиатрия</a:t>
            </a:r>
          </a:p>
        </p:txBody>
      </p:sp>
      <p:sp>
        <p:nvSpPr>
          <p:cNvPr id="99353" name="Rectangle 53"/>
          <p:cNvSpPr>
            <a:spLocks noChangeArrowheads="1"/>
          </p:cNvSpPr>
          <p:nvPr/>
        </p:nvSpPr>
        <p:spPr bwMode="auto">
          <a:xfrm>
            <a:off x="1692275" y="1139825"/>
            <a:ext cx="522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 b="1"/>
              <a:t>227</a:t>
            </a:r>
          </a:p>
        </p:txBody>
      </p:sp>
      <p:sp>
        <p:nvSpPr>
          <p:cNvPr id="99354" name="Rectangle 53"/>
          <p:cNvSpPr>
            <a:spLocks noChangeArrowheads="1"/>
          </p:cNvSpPr>
          <p:nvPr/>
        </p:nvSpPr>
        <p:spPr bwMode="auto">
          <a:xfrm>
            <a:off x="2195513" y="1427163"/>
            <a:ext cx="522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 b="1"/>
              <a:t>220</a:t>
            </a:r>
          </a:p>
        </p:txBody>
      </p:sp>
      <p:sp>
        <p:nvSpPr>
          <p:cNvPr id="99355" name="Rectangle 53"/>
          <p:cNvSpPr>
            <a:spLocks noChangeArrowheads="1"/>
          </p:cNvSpPr>
          <p:nvPr/>
        </p:nvSpPr>
        <p:spPr bwMode="auto">
          <a:xfrm>
            <a:off x="2555875" y="1628775"/>
            <a:ext cx="579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 b="1"/>
              <a:t>198 </a:t>
            </a:r>
          </a:p>
        </p:txBody>
      </p:sp>
      <p:sp>
        <p:nvSpPr>
          <p:cNvPr id="99356" name="Rectangle 53"/>
          <p:cNvSpPr>
            <a:spLocks noChangeArrowheads="1"/>
          </p:cNvSpPr>
          <p:nvPr/>
        </p:nvSpPr>
        <p:spPr bwMode="auto">
          <a:xfrm>
            <a:off x="3132138" y="1557338"/>
            <a:ext cx="522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 b="1"/>
              <a:t>218</a:t>
            </a:r>
          </a:p>
        </p:txBody>
      </p:sp>
      <p:sp>
        <p:nvSpPr>
          <p:cNvPr id="99357" name="Rectangle 53"/>
          <p:cNvSpPr>
            <a:spLocks noChangeArrowheads="1"/>
          </p:cNvSpPr>
          <p:nvPr/>
        </p:nvSpPr>
        <p:spPr bwMode="auto">
          <a:xfrm>
            <a:off x="5651500" y="1211263"/>
            <a:ext cx="522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 b="1"/>
              <a:t>213</a:t>
            </a:r>
          </a:p>
        </p:txBody>
      </p:sp>
      <p:sp>
        <p:nvSpPr>
          <p:cNvPr id="99358" name="Rectangle 53"/>
          <p:cNvSpPr>
            <a:spLocks noChangeArrowheads="1"/>
          </p:cNvSpPr>
          <p:nvPr/>
        </p:nvSpPr>
        <p:spPr bwMode="auto">
          <a:xfrm>
            <a:off x="6300788" y="1282700"/>
            <a:ext cx="522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 b="1"/>
              <a:t>211</a:t>
            </a:r>
          </a:p>
        </p:txBody>
      </p:sp>
      <p:sp>
        <p:nvSpPr>
          <p:cNvPr id="99359" name="Rectangle 53"/>
          <p:cNvSpPr>
            <a:spLocks noChangeArrowheads="1"/>
          </p:cNvSpPr>
          <p:nvPr/>
        </p:nvSpPr>
        <p:spPr bwMode="auto">
          <a:xfrm>
            <a:off x="6588125" y="2363788"/>
            <a:ext cx="522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 b="1"/>
              <a:t>189</a:t>
            </a:r>
          </a:p>
        </p:txBody>
      </p:sp>
      <p:sp>
        <p:nvSpPr>
          <p:cNvPr id="99360" name="Rectangle 53"/>
          <p:cNvSpPr>
            <a:spLocks noChangeArrowheads="1"/>
          </p:cNvSpPr>
          <p:nvPr/>
        </p:nvSpPr>
        <p:spPr bwMode="auto">
          <a:xfrm>
            <a:off x="6877050" y="2003425"/>
            <a:ext cx="522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 b="1"/>
              <a:t>191</a:t>
            </a:r>
          </a:p>
        </p:txBody>
      </p:sp>
      <p:sp>
        <p:nvSpPr>
          <p:cNvPr id="99361" name="Rectangle 53"/>
          <p:cNvSpPr>
            <a:spLocks noChangeArrowheads="1"/>
          </p:cNvSpPr>
          <p:nvPr/>
        </p:nvSpPr>
        <p:spPr bwMode="auto">
          <a:xfrm>
            <a:off x="7451725" y="1571625"/>
            <a:ext cx="522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 b="1"/>
              <a:t>204</a:t>
            </a:r>
          </a:p>
        </p:txBody>
      </p:sp>
      <p:sp>
        <p:nvSpPr>
          <p:cNvPr id="99362" name="Rectangle 53"/>
          <p:cNvSpPr>
            <a:spLocks noChangeArrowheads="1"/>
          </p:cNvSpPr>
          <p:nvPr/>
        </p:nvSpPr>
        <p:spPr bwMode="auto">
          <a:xfrm>
            <a:off x="6156325" y="4221163"/>
            <a:ext cx="579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 b="1"/>
              <a:t>228 </a:t>
            </a:r>
          </a:p>
        </p:txBody>
      </p:sp>
      <p:sp>
        <p:nvSpPr>
          <p:cNvPr id="99363" name="Rectangle 53"/>
          <p:cNvSpPr>
            <a:spLocks noChangeArrowheads="1"/>
          </p:cNvSpPr>
          <p:nvPr/>
        </p:nvSpPr>
        <p:spPr bwMode="auto">
          <a:xfrm>
            <a:off x="6659563" y="4149725"/>
            <a:ext cx="585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 b="1"/>
              <a:t>252</a:t>
            </a:r>
            <a:r>
              <a:rPr lang="ru-RU" b="1"/>
              <a:t> </a:t>
            </a:r>
          </a:p>
        </p:txBody>
      </p:sp>
      <p:sp>
        <p:nvSpPr>
          <p:cNvPr id="99364" name="Rectangle 53"/>
          <p:cNvSpPr>
            <a:spLocks noChangeArrowheads="1"/>
          </p:cNvSpPr>
          <p:nvPr/>
        </p:nvSpPr>
        <p:spPr bwMode="auto">
          <a:xfrm>
            <a:off x="6804025" y="5013325"/>
            <a:ext cx="522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 b="1"/>
              <a:t>203</a:t>
            </a:r>
          </a:p>
        </p:txBody>
      </p:sp>
      <p:sp>
        <p:nvSpPr>
          <p:cNvPr id="99365" name="Rectangle 53"/>
          <p:cNvSpPr>
            <a:spLocks noChangeArrowheads="1"/>
          </p:cNvSpPr>
          <p:nvPr/>
        </p:nvSpPr>
        <p:spPr bwMode="auto">
          <a:xfrm>
            <a:off x="7451725" y="4164013"/>
            <a:ext cx="522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 b="1"/>
              <a:t>246</a:t>
            </a:r>
          </a:p>
        </p:txBody>
      </p:sp>
      <p:pic>
        <p:nvPicPr>
          <p:cNvPr id="99366" name="Рисунок 3" descr="Логотип КрасГМУ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27088" y="2133600"/>
            <a:ext cx="576262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367" name="Рисунок 3" descr="Логотип КрасГМУ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64163" y="2349500"/>
            <a:ext cx="576262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368" name="Рисунок 3" descr="Логотип КрасГМУ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219700" y="5229225"/>
            <a:ext cx="576263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60350"/>
            <a:ext cx="8686800" cy="777875"/>
          </a:xfrm>
        </p:spPr>
        <p:txBody>
          <a:bodyPr/>
          <a:lstStyle/>
          <a:p>
            <a:r>
              <a:rPr lang="ru-RU" sz="2800" b="1" smtClean="0">
                <a:latin typeface="Times New Roman" pitchFamily="18" charset="0"/>
              </a:rPr>
              <a:t>Средний балл зачисленных по общему конкурсу</a:t>
            </a:r>
          </a:p>
        </p:txBody>
      </p:sp>
      <p:graphicFrame>
        <p:nvGraphicFramePr>
          <p:cNvPr id="136195" name="Object 19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755650" y="1341438"/>
          <a:ext cx="3251200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198" name="Диаграмма" r:id="rId3" imgW="6391275" imgH="4762500" progId="MSGraph.Chart.8">
                  <p:embed followColorScheme="full"/>
                </p:oleObj>
              </mc:Choice>
              <mc:Fallback>
                <p:oleObj name="Диаграмма" r:id="rId3" imgW="6391275" imgH="4762500" progId="MSGraph.Chart.8">
                  <p:embed followColorScheme="full"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341438"/>
                        <a:ext cx="3251200" cy="242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196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716463" y="1125538"/>
          <a:ext cx="3168650" cy="236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199" name="Диаграмма" r:id="rId5" imgW="6391275" imgH="4762500" progId="MSGraph.Chart.8">
                  <p:embed followColorScheme="full"/>
                </p:oleObj>
              </mc:Choice>
              <mc:Fallback>
                <p:oleObj name="Диаграмма" r:id="rId5" imgW="6391275" imgH="4762500" progId="MSGraph.Chart.8">
                  <p:embed followColorScheme="full"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1125538"/>
                        <a:ext cx="3168650" cy="2360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197" name="Object 5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5199063" y="4098925"/>
          <a:ext cx="3117850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00" name="Диаграмма" r:id="rId7" imgW="6391275" imgH="4762500" progId="MSGraph.Chart.8">
                  <p:embed followColorScheme="full"/>
                </p:oleObj>
              </mc:Choice>
              <mc:Fallback>
                <p:oleObj name="Диаграмма" r:id="rId7" imgW="6391275" imgH="4762500" progId="MSGraph.Chart.8">
                  <p:embed followColorScheme="full"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9063" y="4098925"/>
                        <a:ext cx="3117850" cy="232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6199" name="Text Box 41"/>
          <p:cNvSpPr txBox="1">
            <a:spLocks noChangeArrowheads="1"/>
          </p:cNvSpPr>
          <p:nvPr/>
        </p:nvSpPr>
        <p:spPr bwMode="auto">
          <a:xfrm>
            <a:off x="2051050" y="4508500"/>
            <a:ext cx="2089150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300" b="1"/>
              <a:t>КрасГМУ</a:t>
            </a:r>
          </a:p>
          <a:p>
            <a:pPr>
              <a:spcBef>
                <a:spcPct val="50000"/>
              </a:spcBef>
            </a:pPr>
            <a:r>
              <a:rPr lang="ru-RU" sz="1300" b="1"/>
              <a:t>СибГМУ (Томск)</a:t>
            </a:r>
          </a:p>
          <a:p>
            <a:pPr>
              <a:spcBef>
                <a:spcPct val="50000"/>
              </a:spcBef>
            </a:pPr>
            <a:r>
              <a:rPr lang="ru-RU" sz="1300" b="1"/>
              <a:t>НГМУ (Новосибирск)</a:t>
            </a:r>
          </a:p>
          <a:p>
            <a:pPr>
              <a:spcBef>
                <a:spcPct val="50000"/>
              </a:spcBef>
            </a:pPr>
            <a:r>
              <a:rPr lang="ru-RU" sz="1300" b="1"/>
              <a:t>ИГМУ (Иркутск)</a:t>
            </a:r>
          </a:p>
          <a:p>
            <a:pPr>
              <a:spcBef>
                <a:spcPct val="50000"/>
              </a:spcBef>
            </a:pPr>
            <a:r>
              <a:rPr lang="ru-RU" sz="1300" b="1"/>
              <a:t>КемГМА (Кемерово)</a:t>
            </a:r>
          </a:p>
        </p:txBody>
      </p:sp>
      <p:sp>
        <p:nvSpPr>
          <p:cNvPr id="136200" name="Rectangle 42"/>
          <p:cNvSpPr>
            <a:spLocks noChangeArrowheads="1"/>
          </p:cNvSpPr>
          <p:nvPr/>
        </p:nvSpPr>
        <p:spPr bwMode="auto">
          <a:xfrm>
            <a:off x="1835150" y="4581525"/>
            <a:ext cx="144463" cy="144463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6201" name="Rectangle 43"/>
          <p:cNvSpPr>
            <a:spLocks noChangeArrowheads="1"/>
          </p:cNvSpPr>
          <p:nvPr/>
        </p:nvSpPr>
        <p:spPr bwMode="auto">
          <a:xfrm>
            <a:off x="1835150" y="5157788"/>
            <a:ext cx="144463" cy="144462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6202" name="Rectangle 44"/>
          <p:cNvSpPr>
            <a:spLocks noChangeArrowheads="1"/>
          </p:cNvSpPr>
          <p:nvPr/>
        </p:nvSpPr>
        <p:spPr bwMode="auto">
          <a:xfrm>
            <a:off x="1835150" y="4868863"/>
            <a:ext cx="144463" cy="144462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6203" name="Rectangle 42"/>
          <p:cNvSpPr>
            <a:spLocks noChangeArrowheads="1"/>
          </p:cNvSpPr>
          <p:nvPr/>
        </p:nvSpPr>
        <p:spPr bwMode="auto">
          <a:xfrm>
            <a:off x="1835150" y="5516563"/>
            <a:ext cx="144463" cy="1444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6204" name="Rectangle 42"/>
          <p:cNvSpPr>
            <a:spLocks noChangeArrowheads="1"/>
          </p:cNvSpPr>
          <p:nvPr/>
        </p:nvSpPr>
        <p:spPr bwMode="auto">
          <a:xfrm>
            <a:off x="1835150" y="5805488"/>
            <a:ext cx="144463" cy="1444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6205" name="Text Box 23"/>
          <p:cNvSpPr txBox="1">
            <a:spLocks noChangeArrowheads="1"/>
          </p:cNvSpPr>
          <p:nvPr/>
        </p:nvSpPr>
        <p:spPr bwMode="auto">
          <a:xfrm>
            <a:off x="1116013" y="3789363"/>
            <a:ext cx="2555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Лечебное дело</a:t>
            </a:r>
          </a:p>
        </p:txBody>
      </p:sp>
      <p:sp>
        <p:nvSpPr>
          <p:cNvPr id="136206" name="Rectangle 53"/>
          <p:cNvSpPr>
            <a:spLocks noChangeArrowheads="1"/>
          </p:cNvSpPr>
          <p:nvPr/>
        </p:nvSpPr>
        <p:spPr bwMode="auto">
          <a:xfrm>
            <a:off x="5435600" y="3933825"/>
            <a:ext cx="636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 b="1"/>
              <a:t>87,5 </a:t>
            </a:r>
          </a:p>
        </p:txBody>
      </p:sp>
      <p:sp>
        <p:nvSpPr>
          <p:cNvPr id="136207" name="Text Box 23"/>
          <p:cNvSpPr txBox="1">
            <a:spLocks noChangeArrowheads="1"/>
          </p:cNvSpPr>
          <p:nvPr/>
        </p:nvSpPr>
        <p:spPr bwMode="auto">
          <a:xfrm>
            <a:off x="5651500" y="6308725"/>
            <a:ext cx="2555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Стоматология</a:t>
            </a:r>
          </a:p>
        </p:txBody>
      </p:sp>
      <p:sp>
        <p:nvSpPr>
          <p:cNvPr id="136208" name="Rectangle 53"/>
          <p:cNvSpPr>
            <a:spLocks noChangeArrowheads="1"/>
          </p:cNvSpPr>
          <p:nvPr/>
        </p:nvSpPr>
        <p:spPr bwMode="auto">
          <a:xfrm>
            <a:off x="971550" y="1484313"/>
            <a:ext cx="86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600" b="1"/>
              <a:t>81,95</a:t>
            </a:r>
          </a:p>
        </p:txBody>
      </p:sp>
      <p:sp>
        <p:nvSpPr>
          <p:cNvPr id="136209" name="Text Box 23"/>
          <p:cNvSpPr txBox="1">
            <a:spLocks noChangeArrowheads="1"/>
          </p:cNvSpPr>
          <p:nvPr/>
        </p:nvSpPr>
        <p:spPr bwMode="auto">
          <a:xfrm>
            <a:off x="5003800" y="3500438"/>
            <a:ext cx="2555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Педиатрия</a:t>
            </a:r>
          </a:p>
        </p:txBody>
      </p:sp>
      <p:sp>
        <p:nvSpPr>
          <p:cNvPr id="136210" name="Rectangle 53"/>
          <p:cNvSpPr>
            <a:spLocks noChangeArrowheads="1"/>
          </p:cNvSpPr>
          <p:nvPr/>
        </p:nvSpPr>
        <p:spPr bwMode="auto">
          <a:xfrm>
            <a:off x="1476375" y="1125538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 b="1"/>
              <a:t>83,35</a:t>
            </a:r>
          </a:p>
        </p:txBody>
      </p:sp>
      <p:sp>
        <p:nvSpPr>
          <p:cNvPr id="136211" name="Rectangle 53"/>
          <p:cNvSpPr>
            <a:spLocks noChangeArrowheads="1"/>
          </p:cNvSpPr>
          <p:nvPr/>
        </p:nvSpPr>
        <p:spPr bwMode="auto">
          <a:xfrm>
            <a:off x="2195513" y="1427163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 b="1"/>
              <a:t>81,49</a:t>
            </a:r>
          </a:p>
        </p:txBody>
      </p:sp>
      <p:sp>
        <p:nvSpPr>
          <p:cNvPr id="136212" name="Rectangle 53"/>
          <p:cNvSpPr>
            <a:spLocks noChangeArrowheads="1"/>
          </p:cNvSpPr>
          <p:nvPr/>
        </p:nvSpPr>
        <p:spPr bwMode="auto">
          <a:xfrm>
            <a:off x="2627313" y="1989138"/>
            <a:ext cx="579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 b="1"/>
              <a:t>75,8</a:t>
            </a:r>
          </a:p>
        </p:txBody>
      </p:sp>
      <p:sp>
        <p:nvSpPr>
          <p:cNvPr id="136213" name="Rectangle 53"/>
          <p:cNvSpPr>
            <a:spLocks noChangeArrowheads="1"/>
          </p:cNvSpPr>
          <p:nvPr/>
        </p:nvSpPr>
        <p:spPr bwMode="auto">
          <a:xfrm>
            <a:off x="3132138" y="1916113"/>
            <a:ext cx="579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 b="1"/>
              <a:t>78,9</a:t>
            </a:r>
          </a:p>
        </p:txBody>
      </p:sp>
      <p:sp>
        <p:nvSpPr>
          <p:cNvPr id="136214" name="Rectangle 53"/>
          <p:cNvSpPr>
            <a:spLocks noChangeArrowheads="1"/>
          </p:cNvSpPr>
          <p:nvPr/>
        </p:nvSpPr>
        <p:spPr bwMode="auto">
          <a:xfrm>
            <a:off x="5003800" y="981075"/>
            <a:ext cx="579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 b="1"/>
              <a:t>74,6</a:t>
            </a:r>
          </a:p>
        </p:txBody>
      </p:sp>
      <p:sp>
        <p:nvSpPr>
          <p:cNvPr id="136215" name="Rectangle 53"/>
          <p:cNvSpPr>
            <a:spLocks noChangeArrowheads="1"/>
          </p:cNvSpPr>
          <p:nvPr/>
        </p:nvSpPr>
        <p:spPr bwMode="auto">
          <a:xfrm>
            <a:off x="5651500" y="908050"/>
            <a:ext cx="579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 b="1"/>
              <a:t>75,9</a:t>
            </a:r>
          </a:p>
        </p:txBody>
      </p:sp>
      <p:sp>
        <p:nvSpPr>
          <p:cNvPr id="136216" name="Rectangle 53"/>
          <p:cNvSpPr>
            <a:spLocks noChangeArrowheads="1"/>
          </p:cNvSpPr>
          <p:nvPr/>
        </p:nvSpPr>
        <p:spPr bwMode="auto">
          <a:xfrm>
            <a:off x="6156325" y="1557338"/>
            <a:ext cx="579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 b="1"/>
              <a:t>70,7</a:t>
            </a:r>
          </a:p>
        </p:txBody>
      </p:sp>
      <p:sp>
        <p:nvSpPr>
          <p:cNvPr id="136217" name="Rectangle 53"/>
          <p:cNvSpPr>
            <a:spLocks noChangeArrowheads="1"/>
          </p:cNvSpPr>
          <p:nvPr/>
        </p:nvSpPr>
        <p:spPr bwMode="auto">
          <a:xfrm>
            <a:off x="6443663" y="1844675"/>
            <a:ext cx="579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 b="1"/>
              <a:t>69,1</a:t>
            </a:r>
          </a:p>
        </p:txBody>
      </p:sp>
      <p:sp>
        <p:nvSpPr>
          <p:cNvPr id="136218" name="Rectangle 53"/>
          <p:cNvSpPr>
            <a:spLocks noChangeArrowheads="1"/>
          </p:cNvSpPr>
          <p:nvPr/>
        </p:nvSpPr>
        <p:spPr bwMode="auto">
          <a:xfrm>
            <a:off x="6948488" y="1557338"/>
            <a:ext cx="579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 b="1"/>
              <a:t>71,2</a:t>
            </a:r>
          </a:p>
        </p:txBody>
      </p:sp>
      <p:sp>
        <p:nvSpPr>
          <p:cNvPr id="136219" name="Rectangle 53"/>
          <p:cNvSpPr>
            <a:spLocks noChangeArrowheads="1"/>
          </p:cNvSpPr>
          <p:nvPr/>
        </p:nvSpPr>
        <p:spPr bwMode="auto">
          <a:xfrm>
            <a:off x="6084888" y="4076700"/>
            <a:ext cx="636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 b="1"/>
              <a:t>84,9 </a:t>
            </a:r>
          </a:p>
        </p:txBody>
      </p:sp>
      <p:sp>
        <p:nvSpPr>
          <p:cNvPr id="136220" name="Rectangle 53"/>
          <p:cNvSpPr>
            <a:spLocks noChangeArrowheads="1"/>
          </p:cNvSpPr>
          <p:nvPr/>
        </p:nvSpPr>
        <p:spPr bwMode="auto">
          <a:xfrm>
            <a:off x="6516688" y="3789363"/>
            <a:ext cx="579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 b="1"/>
              <a:t>89,8</a:t>
            </a:r>
            <a:endParaRPr lang="ru-RU" b="1"/>
          </a:p>
        </p:txBody>
      </p:sp>
      <p:sp>
        <p:nvSpPr>
          <p:cNvPr id="136221" name="Rectangle 53"/>
          <p:cNvSpPr>
            <a:spLocks noChangeArrowheads="1"/>
          </p:cNvSpPr>
          <p:nvPr/>
        </p:nvSpPr>
        <p:spPr bwMode="auto">
          <a:xfrm>
            <a:off x="6804025" y="5013325"/>
            <a:ext cx="579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 b="1"/>
              <a:t>75,3</a:t>
            </a:r>
          </a:p>
        </p:txBody>
      </p:sp>
      <p:sp>
        <p:nvSpPr>
          <p:cNvPr id="136222" name="Rectangle 53"/>
          <p:cNvSpPr>
            <a:spLocks noChangeArrowheads="1"/>
          </p:cNvSpPr>
          <p:nvPr/>
        </p:nvSpPr>
        <p:spPr bwMode="auto">
          <a:xfrm>
            <a:off x="7451725" y="3933825"/>
            <a:ext cx="579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 b="1"/>
              <a:t>88,9</a:t>
            </a:r>
          </a:p>
        </p:txBody>
      </p:sp>
      <p:pic>
        <p:nvPicPr>
          <p:cNvPr id="136223" name="Рисунок 3" descr="Логотип КрасГМУ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27088" y="2133600"/>
            <a:ext cx="576262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6224" name="Рисунок 3" descr="Логотип КрасГМУ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03800" y="2276475"/>
            <a:ext cx="576263" cy="3889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136225" name="Рисунок 3" descr="Логотип КрасГМУ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219700" y="5229225"/>
            <a:ext cx="576263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60350"/>
            <a:ext cx="8686800" cy="777875"/>
          </a:xfrm>
        </p:spPr>
        <p:txBody>
          <a:bodyPr/>
          <a:lstStyle/>
          <a:p>
            <a:r>
              <a:rPr lang="ru-RU" sz="3200" b="1" smtClean="0">
                <a:latin typeface="Times New Roman" pitchFamily="18" charset="0"/>
              </a:rPr>
              <a:t>Специальность Медицинская кибернетика</a:t>
            </a:r>
          </a:p>
        </p:txBody>
      </p:sp>
      <p:graphicFrame>
        <p:nvGraphicFramePr>
          <p:cNvPr id="137219" name="Object 19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827088" y="1341438"/>
          <a:ext cx="3683000" cy="274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2" name="Диаграмма" r:id="rId3" imgW="6391275" imgH="4762500" progId="MSGraph.Chart.8">
                  <p:embed followColorScheme="full"/>
                </p:oleObj>
              </mc:Choice>
              <mc:Fallback>
                <p:oleObj name="Диаграмма" r:id="rId3" imgW="6391275" imgH="4762500" progId="MSGraph.Chart.8">
                  <p:embed followColorScheme="full"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341438"/>
                        <a:ext cx="3683000" cy="2744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1" name="Object 5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5148263" y="2133600"/>
          <a:ext cx="3455987" cy="257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3" name="Диаграмма" r:id="rId5" imgW="6391275" imgH="4762500" progId="MSGraph.Chart.8">
                  <p:embed followColorScheme="full"/>
                </p:oleObj>
              </mc:Choice>
              <mc:Fallback>
                <p:oleObj name="Диаграмма" r:id="rId5" imgW="6391275" imgH="4762500" progId="MSGraph.Chart.8">
                  <p:embed followColorScheme="full"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2133600"/>
                        <a:ext cx="3455987" cy="2576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223" name="Text Box 41"/>
          <p:cNvSpPr txBox="1">
            <a:spLocks noChangeArrowheads="1"/>
          </p:cNvSpPr>
          <p:nvPr/>
        </p:nvSpPr>
        <p:spPr bwMode="auto">
          <a:xfrm>
            <a:off x="3635375" y="5084763"/>
            <a:ext cx="208915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latin typeface="Times New Roman" pitchFamily="18" charset="0"/>
              </a:rPr>
              <a:t>КрасГМУ</a:t>
            </a:r>
          </a:p>
          <a:p>
            <a:pPr>
              <a:spcBef>
                <a:spcPct val="50000"/>
              </a:spcBef>
            </a:pPr>
            <a:r>
              <a:rPr lang="ru-RU" sz="1600" b="1">
                <a:latin typeface="Times New Roman" pitchFamily="18" charset="0"/>
              </a:rPr>
              <a:t>СибГМУ (Томск)</a:t>
            </a:r>
          </a:p>
        </p:txBody>
      </p:sp>
      <p:sp>
        <p:nvSpPr>
          <p:cNvPr id="137224" name="Rectangle 42"/>
          <p:cNvSpPr>
            <a:spLocks noChangeArrowheads="1"/>
          </p:cNvSpPr>
          <p:nvPr/>
        </p:nvSpPr>
        <p:spPr bwMode="auto">
          <a:xfrm>
            <a:off x="3419475" y="5157788"/>
            <a:ext cx="144463" cy="144462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7225" name="Rectangle 44"/>
          <p:cNvSpPr>
            <a:spLocks noChangeArrowheads="1"/>
          </p:cNvSpPr>
          <p:nvPr/>
        </p:nvSpPr>
        <p:spPr bwMode="auto">
          <a:xfrm>
            <a:off x="3492500" y="5516563"/>
            <a:ext cx="144463" cy="144462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7226" name="Text Box 23"/>
          <p:cNvSpPr txBox="1">
            <a:spLocks noChangeArrowheads="1"/>
          </p:cNvSpPr>
          <p:nvPr/>
        </p:nvSpPr>
        <p:spPr bwMode="auto">
          <a:xfrm>
            <a:off x="2195513" y="1557338"/>
            <a:ext cx="2555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latin typeface="Times New Roman" pitchFamily="18" charset="0"/>
              </a:rPr>
              <a:t>Проходной балл</a:t>
            </a:r>
          </a:p>
        </p:txBody>
      </p:sp>
      <p:sp>
        <p:nvSpPr>
          <p:cNvPr id="137227" name="Rectangle 53"/>
          <p:cNvSpPr>
            <a:spLocks noChangeArrowheads="1"/>
          </p:cNvSpPr>
          <p:nvPr/>
        </p:nvSpPr>
        <p:spPr bwMode="auto">
          <a:xfrm>
            <a:off x="5508625" y="1989138"/>
            <a:ext cx="749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 b="1"/>
              <a:t>82,23 </a:t>
            </a:r>
          </a:p>
        </p:txBody>
      </p:sp>
      <p:sp>
        <p:nvSpPr>
          <p:cNvPr id="137228" name="Rectangle 53"/>
          <p:cNvSpPr>
            <a:spLocks noChangeArrowheads="1"/>
          </p:cNvSpPr>
          <p:nvPr/>
        </p:nvSpPr>
        <p:spPr bwMode="auto">
          <a:xfrm>
            <a:off x="1403350" y="1052513"/>
            <a:ext cx="86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600" b="1"/>
              <a:t>215</a:t>
            </a:r>
          </a:p>
        </p:txBody>
      </p:sp>
      <p:sp>
        <p:nvSpPr>
          <p:cNvPr id="137229" name="Rectangle 53"/>
          <p:cNvSpPr>
            <a:spLocks noChangeArrowheads="1"/>
          </p:cNvSpPr>
          <p:nvPr/>
        </p:nvSpPr>
        <p:spPr bwMode="auto">
          <a:xfrm>
            <a:off x="2268538" y="2420938"/>
            <a:ext cx="522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 b="1"/>
              <a:t>200</a:t>
            </a:r>
          </a:p>
        </p:txBody>
      </p:sp>
      <p:sp>
        <p:nvSpPr>
          <p:cNvPr id="137230" name="Rectangle 53"/>
          <p:cNvSpPr>
            <a:spLocks noChangeArrowheads="1"/>
          </p:cNvSpPr>
          <p:nvPr/>
        </p:nvSpPr>
        <p:spPr bwMode="auto">
          <a:xfrm>
            <a:off x="6372225" y="3284538"/>
            <a:ext cx="749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 b="1"/>
              <a:t>77,57 </a:t>
            </a:r>
          </a:p>
        </p:txBody>
      </p:sp>
      <p:pic>
        <p:nvPicPr>
          <p:cNvPr id="137231" name="Рисунок 3" descr="Логотип КрасГМУ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42988" y="2133600"/>
            <a:ext cx="576262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7232" name="Рисунок 3" descr="Логотип КрасГМУ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92725" y="3141663"/>
            <a:ext cx="576263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7233" name="Text Box 33"/>
          <p:cNvSpPr txBox="1">
            <a:spLocks noChangeArrowheads="1"/>
          </p:cNvSpPr>
          <p:nvPr/>
        </p:nvSpPr>
        <p:spPr bwMode="auto">
          <a:xfrm>
            <a:off x="6372225" y="2565400"/>
            <a:ext cx="180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latin typeface="Times New Roman" pitchFamily="18" charset="0"/>
              </a:rPr>
              <a:t>Средний балл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938462"/>
          </a:xfrm>
        </p:spPr>
        <p:txBody>
          <a:bodyPr/>
          <a:lstStyle/>
          <a:p>
            <a:r>
              <a:rPr lang="ru-RU" b="1" smtClean="0">
                <a:solidFill>
                  <a:schemeClr val="tx1"/>
                </a:solidFill>
                <a:latin typeface="Times New Roman" pitchFamily="18" charset="0"/>
              </a:rPr>
              <a:t>Всего зачислено на программы ВПО– 998, из них:</a:t>
            </a:r>
            <a:r>
              <a:rPr lang="ru-RU" b="1" smtClean="0">
                <a:solidFill>
                  <a:schemeClr val="hlink"/>
                </a:solidFill>
                <a:latin typeface="Times New Roman" pitchFamily="18" charset="0"/>
              </a:rPr>
              <a:t/>
            </a:r>
            <a:br>
              <a:rPr lang="ru-RU" b="1" smtClean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ru-RU" b="1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ru-RU" b="1" smtClean="0">
                <a:solidFill>
                  <a:srgbClr val="990000"/>
                </a:solidFill>
                <a:latin typeface="Times New Roman" pitchFamily="18" charset="0"/>
              </a:rPr>
              <a:t>Бюджет – 395</a:t>
            </a:r>
            <a:br>
              <a:rPr lang="ru-RU" b="1" smtClean="0">
                <a:solidFill>
                  <a:srgbClr val="990000"/>
                </a:solidFill>
                <a:latin typeface="Times New Roman" pitchFamily="18" charset="0"/>
              </a:rPr>
            </a:br>
            <a:r>
              <a:rPr lang="ru-RU" b="1" smtClean="0">
                <a:solidFill>
                  <a:srgbClr val="990000"/>
                </a:solidFill>
                <a:latin typeface="Times New Roman" pitchFamily="18" charset="0"/>
              </a:rPr>
              <a:t>Внебюджет – 603</a:t>
            </a:r>
          </a:p>
        </p:txBody>
      </p:sp>
      <p:sp>
        <p:nvSpPr>
          <p:cNvPr id="138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933825"/>
            <a:ext cx="8497887" cy="25908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800" b="1" smtClean="0">
                <a:latin typeface="Times New Roman" pitchFamily="18" charset="0"/>
              </a:rPr>
              <a:t>На программы СПО зачислено 277, из них:</a:t>
            </a:r>
            <a:r>
              <a:rPr lang="ru-RU" sz="4800" b="1" smtClean="0">
                <a:solidFill>
                  <a:srgbClr val="990000"/>
                </a:solidFill>
                <a:latin typeface="Times New Roman" pitchFamily="18" charset="0"/>
              </a:rPr>
              <a:t> </a:t>
            </a:r>
          </a:p>
          <a:p>
            <a:pPr algn="ctr">
              <a:buFontTx/>
              <a:buNone/>
            </a:pPr>
            <a:r>
              <a:rPr lang="ru-RU" sz="4800" b="1" smtClean="0">
                <a:solidFill>
                  <a:srgbClr val="990000"/>
                </a:solidFill>
                <a:latin typeface="Times New Roman" pitchFamily="18" charset="0"/>
              </a:rPr>
              <a:t>бюджет -175, внебюджет - 102</a:t>
            </a:r>
          </a:p>
          <a:p>
            <a:endParaRPr lang="ru-RU" sz="4000" b="1" smtClean="0">
              <a:solidFill>
                <a:srgbClr val="990000"/>
              </a:solidFill>
              <a:latin typeface="Times New Roman" pitchFamily="18" charset="0"/>
            </a:endParaRP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35975" cy="4378325"/>
          </a:xfrm>
        </p:spPr>
        <p:txBody>
          <a:bodyPr/>
          <a:lstStyle/>
          <a:p>
            <a:r>
              <a:rPr lang="ru-RU" sz="3600" smtClean="0"/>
              <a:t>Государственное задание по выполнению контрольных цифр приёма на программы ВПО и СПО выполнено в полном объёме.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435975" cy="4017962"/>
          </a:xfrm>
        </p:spPr>
        <p:txBody>
          <a:bodyPr/>
          <a:lstStyle/>
          <a:p>
            <a:pPr eaLnBrk="1" hangingPunct="1"/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>Благодарю за внимание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424862" cy="5256213"/>
          </a:xfrm>
        </p:spPr>
        <p:txBody>
          <a:bodyPr/>
          <a:lstStyle/>
          <a:p>
            <a:pPr marL="0" indent="0">
              <a:lnSpc>
                <a:spcPct val="80000"/>
              </a:lnSpc>
            </a:pPr>
            <a:r>
              <a:rPr lang="ru-RU" sz="2400" b="1" smtClean="0">
                <a:solidFill>
                  <a:srgbClr val="A50021"/>
                </a:solidFill>
                <a:latin typeface="Times New Roman" pitchFamily="18" charset="0"/>
              </a:rPr>
              <a:t>Закон Российской Федерации</a:t>
            </a:r>
            <a:r>
              <a:rPr lang="ru-RU" sz="2400" b="1" smtClean="0">
                <a:latin typeface="Times New Roman" pitchFamily="18" charset="0"/>
              </a:rPr>
              <a:t> от 29.12.2012 </a:t>
            </a:r>
            <a:r>
              <a:rPr lang="en-US" sz="2400" b="1" smtClean="0">
                <a:latin typeface="Times New Roman" pitchFamily="18" charset="0"/>
              </a:rPr>
              <a:t>N</a:t>
            </a:r>
            <a:r>
              <a:rPr lang="ru-RU" sz="2400" b="1" smtClean="0">
                <a:latin typeface="Times New Roman" pitchFamily="18" charset="0"/>
              </a:rPr>
              <a:t> 273-ФЗ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sz="2400" b="1" smtClean="0">
                <a:latin typeface="Times New Roman" pitchFamily="18" charset="0"/>
              </a:rPr>
              <a:t>«Об образовании в Российской Федерации»;</a:t>
            </a:r>
          </a:p>
          <a:p>
            <a:pPr marL="0" indent="0">
              <a:lnSpc>
                <a:spcPct val="80000"/>
              </a:lnSpc>
            </a:pPr>
            <a:r>
              <a:rPr lang="ru-RU" sz="2400" b="1" smtClean="0">
                <a:solidFill>
                  <a:srgbClr val="A50021"/>
                </a:solidFill>
                <a:latin typeface="Times New Roman" pitchFamily="18" charset="0"/>
              </a:rPr>
              <a:t>Приказ Министерства образования и науки РФ</a:t>
            </a:r>
            <a:r>
              <a:rPr lang="ru-RU" sz="2400" b="1" smtClean="0">
                <a:latin typeface="Times New Roman" pitchFamily="18" charset="0"/>
              </a:rPr>
              <a:t> от 09.01.2014 № 3 «Об утверждении Порядка приема на обучение по образовательным программам высшего образования – программам бакалавриата, программам специалитета, программам магистратуры на 2014/2015 учебный год»;</a:t>
            </a:r>
          </a:p>
          <a:p>
            <a:pPr marL="0" indent="0">
              <a:lnSpc>
                <a:spcPct val="80000"/>
              </a:lnSpc>
            </a:pPr>
            <a:r>
              <a:rPr lang="ru-RU" sz="2400" b="1" smtClean="0">
                <a:solidFill>
                  <a:srgbClr val="A50021"/>
                </a:solidFill>
                <a:latin typeface="Times New Roman" pitchFamily="18" charset="0"/>
              </a:rPr>
              <a:t>Приказ Министерства образования и науки РФ</a:t>
            </a:r>
            <a:r>
              <a:rPr lang="ru-RU" sz="2400" b="1" smtClean="0">
                <a:latin typeface="Times New Roman" pitchFamily="18" charset="0"/>
              </a:rPr>
              <a:t> от 09.01.2014 № 1 «Об утверждении перечня вступительных испытаний при приеме на обучение по образовательным программам высшего образования – программам бакалавриата и программам специалитета»;</a:t>
            </a:r>
          </a:p>
          <a:p>
            <a:pPr marL="0" indent="0">
              <a:lnSpc>
                <a:spcPct val="80000"/>
              </a:lnSpc>
            </a:pPr>
            <a:r>
              <a:rPr lang="ru-RU" sz="2400" b="1" smtClean="0">
                <a:latin typeface="Times New Roman" pitchFamily="18" charset="0"/>
              </a:rPr>
              <a:t>Действующие в 2014 году </a:t>
            </a:r>
            <a:r>
              <a:rPr lang="ru-RU" sz="2400" b="1" smtClean="0">
                <a:solidFill>
                  <a:srgbClr val="A50021"/>
                </a:solidFill>
                <a:latin typeface="Times New Roman" pitchFamily="18" charset="0"/>
              </a:rPr>
              <a:t>правила приёма граждан</a:t>
            </a:r>
            <a:r>
              <a:rPr lang="ru-RU" sz="2400" b="1" smtClean="0">
                <a:latin typeface="Times New Roman" pitchFamily="18" charset="0"/>
              </a:rPr>
              <a:t> в Университет на программы ВПО и СПО; </a:t>
            </a:r>
          </a:p>
          <a:p>
            <a:pPr marL="0" indent="0">
              <a:lnSpc>
                <a:spcPct val="80000"/>
              </a:lnSpc>
            </a:pPr>
            <a:r>
              <a:rPr lang="ru-RU" sz="2400" b="1" smtClean="0">
                <a:solidFill>
                  <a:srgbClr val="A50021"/>
                </a:solidFill>
                <a:latin typeface="Times New Roman" pitchFamily="18" charset="0"/>
              </a:rPr>
              <a:t>Устав</a:t>
            </a:r>
            <a:r>
              <a:rPr lang="ru-RU" sz="2400" b="1" smtClean="0">
                <a:latin typeface="Times New Roman" pitchFamily="18" charset="0"/>
              </a:rPr>
              <a:t> ГБОУ ВПО КрасГМУ им. проф. В.Ф. Войно-Ясенецкого Минздрава России.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4213" y="188913"/>
            <a:ext cx="8001000" cy="8366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НОРМАТИВНЫЕ ПРАВОВЫЕ и ОРГАНИЗАЦИОННЫЕ ДОКУМЕНТЫ, РЕГЛАМЕНТИРУЮЩИЕ ПОРЯДОК ПРИЕМА В 2014 ГОДУ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83" name="Group 55"/>
          <p:cNvGraphicFramePr>
            <a:graphicFrameLocks noGrp="1"/>
          </p:cNvGraphicFramePr>
          <p:nvPr>
            <p:ph idx="1"/>
          </p:nvPr>
        </p:nvGraphicFramePr>
        <p:xfrm>
          <a:off x="468313" y="1268413"/>
          <a:ext cx="8229600" cy="5133977"/>
        </p:xfrm>
        <a:graphic>
          <a:graphicData uri="http://schemas.openxmlformats.org/drawingml/2006/table">
            <a:tbl>
              <a:tblPr/>
              <a:tblGrid>
                <a:gridCol w="2743200"/>
                <a:gridCol w="2811462"/>
                <a:gridCol w="2674938"/>
              </a:tblGrid>
              <a:tr h="75565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</a:rPr>
                        <a:t>Наименование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</a:rPr>
                        <a:t>и код специальности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КЦП для обучения за счет ассигнований федерального бюджета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1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Из них целевой прием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31.05.01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Лечебное дело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31.05.02 Педиатрия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31.05.03 Стоматология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30.05.03 Медицинская кибернетика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85" name="Text Box 63"/>
          <p:cNvSpPr txBox="1">
            <a:spLocks noChangeArrowheads="1"/>
          </p:cNvSpPr>
          <p:nvPr/>
        </p:nvSpPr>
        <p:spPr bwMode="auto">
          <a:xfrm>
            <a:off x="611188" y="188913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Контрольные цифры приема граждан по образовательным программам ВО в 2014 году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5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>
                <a:latin typeface="Times New Roman" pitchFamily="18" charset="0"/>
              </a:rPr>
              <a:t>Контрольные цифры приема граждан по образовательным программам СПО в 2014 году</a:t>
            </a:r>
          </a:p>
        </p:txBody>
      </p:sp>
      <p:graphicFrame>
        <p:nvGraphicFramePr>
          <p:cNvPr id="23601" name="Group 4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62950" cy="4732020"/>
        </p:xfrm>
        <a:graphic>
          <a:graphicData uri="http://schemas.openxmlformats.org/drawingml/2006/table">
            <a:tbl>
              <a:tblPr/>
              <a:tblGrid>
                <a:gridCol w="1658938"/>
                <a:gridCol w="1106487"/>
                <a:gridCol w="1520825"/>
                <a:gridCol w="1104900"/>
                <a:gridCol w="1519238"/>
                <a:gridCol w="1452562"/>
              </a:tblGrid>
              <a:tr h="449263">
                <a:tc rowSpan="3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код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специальности</a:t>
                      </a:r>
                    </a:p>
                  </a:txBody>
                  <a:tcPr marL="67525" marR="675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КЦП для обучения за счет ассигнований федерального бюджета</a:t>
                      </a:r>
                    </a:p>
                  </a:txBody>
                  <a:tcPr marL="67525" marR="675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433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образовательная база приема (образование)</a:t>
                      </a:r>
                    </a:p>
                  </a:txBody>
                  <a:tcPr marL="67525" marR="675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по очной форме обучения</a:t>
                      </a:r>
                    </a:p>
                  </a:txBody>
                  <a:tcPr marL="67525" marR="675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3505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основное общее</a:t>
                      </a:r>
                    </a:p>
                  </a:txBody>
                  <a:tcPr marL="67525" marR="675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среднее (полное) общее</a:t>
                      </a:r>
                    </a:p>
                  </a:txBody>
                  <a:tcPr marL="67525" marR="675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базе основного общего образования</a:t>
                      </a:r>
                    </a:p>
                  </a:txBody>
                  <a:tcPr marL="67525" marR="675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базе среднего (полного) общего образования</a:t>
                      </a:r>
                    </a:p>
                  </a:txBody>
                  <a:tcPr marL="67525" marR="675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Фармация</a:t>
                      </a:r>
                    </a:p>
                  </a:txBody>
                  <a:tcPr marL="67525" marR="675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33.02.01</a:t>
                      </a:r>
                    </a:p>
                  </a:txBody>
                  <a:tcPr marL="67525" marR="675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7525" marR="675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67525" marR="675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7525" marR="675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67525" marR="675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Сестринское дело</a:t>
                      </a:r>
                    </a:p>
                  </a:txBody>
                  <a:tcPr marL="67525" marR="675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34.02.01</a:t>
                      </a:r>
                    </a:p>
                  </a:txBody>
                  <a:tcPr marL="67525" marR="675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7525" marR="675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7525" marR="675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7525" marR="675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7525" marR="675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Лабораторная диагностика</a:t>
                      </a:r>
                    </a:p>
                  </a:txBody>
                  <a:tcPr marL="67525" marR="675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31.02.03</a:t>
                      </a:r>
                    </a:p>
                  </a:txBody>
                  <a:tcPr marL="67525" marR="675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7525" marR="675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7525" marR="675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7525" marR="675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7525" marR="675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67525" marR="675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525" marR="675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</a:t>
                      </a:r>
                    </a:p>
                  </a:txBody>
                  <a:tcPr marL="67525" marR="675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</a:t>
                      </a:r>
                    </a:p>
                  </a:txBody>
                  <a:tcPr marL="67525" marR="6752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2339975" y="2205038"/>
          <a:ext cx="18669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name="Диаграмма" r:id="rId3" imgW="6096000" imgH="4619625" progId="MSGraph.Chart.8">
                  <p:embed followColorScheme="full"/>
                </p:oleObj>
              </mc:Choice>
              <mc:Fallback>
                <p:oleObj name="Диаграмма" r:id="rId3" imgW="6096000" imgH="4619625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2205038"/>
                        <a:ext cx="1866900" cy="142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9" name="Text Box 4"/>
          <p:cNvSpPr txBox="1">
            <a:spLocks noChangeArrowheads="1"/>
          </p:cNvSpPr>
          <p:nvPr/>
        </p:nvSpPr>
        <p:spPr bwMode="auto">
          <a:xfrm>
            <a:off x="2555875" y="1268413"/>
            <a:ext cx="1368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Лечебное дело</a:t>
            </a:r>
            <a:r>
              <a:rPr lang="ru-RU"/>
              <a:t> </a:t>
            </a:r>
          </a:p>
        </p:txBody>
      </p:sp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4356100" y="2133600"/>
          <a:ext cx="1943100" cy="143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Диаграмма" r:id="rId5" imgW="6096000" imgH="3286125" progId="MSGraph.Chart.8">
                  <p:embed followColorScheme="full"/>
                </p:oleObj>
              </mc:Choice>
              <mc:Fallback>
                <p:oleObj name="Диаграмма" r:id="rId5" imgW="6096000" imgH="3286125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2133600"/>
                        <a:ext cx="1943100" cy="1438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0" name="Text Box 6"/>
          <p:cNvSpPr txBox="1">
            <a:spLocks noChangeArrowheads="1"/>
          </p:cNvSpPr>
          <p:nvPr/>
        </p:nvSpPr>
        <p:spPr bwMode="auto">
          <a:xfrm>
            <a:off x="4427538" y="1341438"/>
            <a:ext cx="1871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Педиатрия</a:t>
            </a:r>
            <a:r>
              <a:rPr lang="ru-RU"/>
              <a:t> </a:t>
            </a:r>
          </a:p>
        </p:txBody>
      </p:sp>
      <p:graphicFrame>
        <p:nvGraphicFramePr>
          <p:cNvPr id="1028" name="Object 7"/>
          <p:cNvGraphicFramePr>
            <a:graphicFrameLocks noChangeAspect="1"/>
          </p:cNvGraphicFramePr>
          <p:nvPr/>
        </p:nvGraphicFramePr>
        <p:xfrm>
          <a:off x="6654800" y="2057400"/>
          <a:ext cx="2044700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Диаграмма" r:id="rId7" imgW="6391275" imgH="4648200" progId="MSGraph.Chart.8">
                  <p:embed followColorScheme="full"/>
                </p:oleObj>
              </mc:Choice>
              <mc:Fallback>
                <p:oleObj name="Диаграмма" r:id="rId7" imgW="6391275" imgH="4648200" progId="MSGraph.Chart.8">
                  <p:embed followColorScheme="full"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4800" y="2057400"/>
                        <a:ext cx="2044700" cy="148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1" name="Text Box 8"/>
          <p:cNvSpPr txBox="1">
            <a:spLocks noChangeArrowheads="1"/>
          </p:cNvSpPr>
          <p:nvPr/>
        </p:nvSpPr>
        <p:spPr bwMode="auto">
          <a:xfrm>
            <a:off x="6732588" y="1341438"/>
            <a:ext cx="2232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Стоматология</a:t>
            </a:r>
            <a:r>
              <a:rPr lang="ru-RU"/>
              <a:t> </a:t>
            </a:r>
          </a:p>
        </p:txBody>
      </p:sp>
      <p:sp>
        <p:nvSpPr>
          <p:cNvPr id="1112" name="Text Box 10"/>
          <p:cNvSpPr txBox="1">
            <a:spLocks noChangeArrowheads="1"/>
          </p:cNvSpPr>
          <p:nvPr/>
        </p:nvSpPr>
        <p:spPr bwMode="auto">
          <a:xfrm>
            <a:off x="323850" y="3716338"/>
            <a:ext cx="19796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Клиническая психология (о)</a:t>
            </a:r>
          </a:p>
        </p:txBody>
      </p:sp>
      <p:graphicFrame>
        <p:nvGraphicFramePr>
          <p:cNvPr id="1029" name="Object 13"/>
          <p:cNvGraphicFramePr>
            <a:graphicFrameLocks noChangeAspect="1"/>
          </p:cNvGraphicFramePr>
          <p:nvPr/>
        </p:nvGraphicFramePr>
        <p:xfrm>
          <a:off x="179388" y="2349500"/>
          <a:ext cx="1916112" cy="129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Диаграмма" r:id="rId9" imgW="6257925" imgH="4219575" progId="MSGraph.Chart.8">
                  <p:embed followColorScheme="full"/>
                </p:oleObj>
              </mc:Choice>
              <mc:Fallback>
                <p:oleObj name="Диаграмма" r:id="rId9" imgW="6257925" imgH="4219575" progId="MSGraph.Chart.8">
                  <p:embed followColorScheme="full"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349500"/>
                        <a:ext cx="1916112" cy="1290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3" name="Line 15"/>
          <p:cNvSpPr>
            <a:spLocks noChangeShapeType="1"/>
          </p:cNvSpPr>
          <p:nvPr/>
        </p:nvSpPr>
        <p:spPr bwMode="auto">
          <a:xfrm>
            <a:off x="179388" y="3716338"/>
            <a:ext cx="8713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030" name="Object 19"/>
          <p:cNvGraphicFramePr>
            <a:graphicFrameLocks noChangeAspect="1"/>
          </p:cNvGraphicFramePr>
          <p:nvPr/>
        </p:nvGraphicFramePr>
        <p:xfrm>
          <a:off x="2339975" y="4365625"/>
          <a:ext cx="20447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" name="Диаграмма" r:id="rId11" imgW="6391275" imgH="4762500" progId="MSGraph.Chart.8">
                  <p:embed followColorScheme="full"/>
                </p:oleObj>
              </mc:Choice>
              <mc:Fallback>
                <p:oleObj name="Диаграмма" r:id="rId11" imgW="6391275" imgH="4762500" progId="MSGraph.Chart.8">
                  <p:embed followColorScheme="full"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4365625"/>
                        <a:ext cx="2044700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4" name="Text Box 23"/>
          <p:cNvSpPr txBox="1">
            <a:spLocks noChangeArrowheads="1"/>
          </p:cNvSpPr>
          <p:nvPr/>
        </p:nvSpPr>
        <p:spPr bwMode="auto">
          <a:xfrm>
            <a:off x="2051050" y="3789363"/>
            <a:ext cx="2555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    </a:t>
            </a:r>
            <a:r>
              <a:rPr lang="ru-RU" sz="1600" b="1"/>
              <a:t>Фармация (0)</a:t>
            </a:r>
          </a:p>
        </p:txBody>
      </p:sp>
      <p:sp>
        <p:nvSpPr>
          <p:cNvPr id="1115" name="Rectangle 28"/>
          <p:cNvSpPr>
            <a:spLocks noChangeArrowheads="1"/>
          </p:cNvSpPr>
          <p:nvPr/>
        </p:nvSpPr>
        <p:spPr bwMode="auto">
          <a:xfrm>
            <a:off x="3635375" y="40767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/>
              <a:t>186</a:t>
            </a:r>
          </a:p>
        </p:txBody>
      </p:sp>
      <p:sp>
        <p:nvSpPr>
          <p:cNvPr id="1116" name="Rectangle 33"/>
          <p:cNvSpPr>
            <a:spLocks noChangeArrowheads="1"/>
          </p:cNvSpPr>
          <p:nvPr/>
        </p:nvSpPr>
        <p:spPr bwMode="auto">
          <a:xfrm>
            <a:off x="6804025" y="1989138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/>
              <a:t>347</a:t>
            </a:r>
          </a:p>
        </p:txBody>
      </p:sp>
      <p:sp>
        <p:nvSpPr>
          <p:cNvPr id="1117" name="Rectangle 34"/>
          <p:cNvSpPr>
            <a:spLocks noChangeArrowheads="1"/>
          </p:cNvSpPr>
          <p:nvPr/>
        </p:nvSpPr>
        <p:spPr bwMode="auto">
          <a:xfrm>
            <a:off x="7380288" y="1844675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/>
              <a:t>379</a:t>
            </a:r>
          </a:p>
        </p:txBody>
      </p:sp>
      <p:sp>
        <p:nvSpPr>
          <p:cNvPr id="1118" name="Rectangle 35"/>
          <p:cNvSpPr>
            <a:spLocks noChangeArrowheads="1"/>
          </p:cNvSpPr>
          <p:nvPr/>
        </p:nvSpPr>
        <p:spPr bwMode="auto">
          <a:xfrm>
            <a:off x="4500563" y="21336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/>
              <a:t>704</a:t>
            </a:r>
          </a:p>
        </p:txBody>
      </p:sp>
      <p:sp>
        <p:nvSpPr>
          <p:cNvPr id="1119" name="Rectangle 36"/>
          <p:cNvSpPr>
            <a:spLocks noChangeArrowheads="1"/>
          </p:cNvSpPr>
          <p:nvPr/>
        </p:nvSpPr>
        <p:spPr bwMode="auto">
          <a:xfrm>
            <a:off x="5003800" y="1989138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/>
              <a:t>832 </a:t>
            </a:r>
          </a:p>
        </p:txBody>
      </p:sp>
      <p:sp>
        <p:nvSpPr>
          <p:cNvPr id="1120" name="Rectangle 39"/>
          <p:cNvSpPr>
            <a:spLocks noChangeArrowheads="1"/>
          </p:cNvSpPr>
          <p:nvPr/>
        </p:nvSpPr>
        <p:spPr bwMode="auto">
          <a:xfrm>
            <a:off x="179388" y="2636838"/>
            <a:ext cx="720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/>
              <a:t>2747</a:t>
            </a:r>
          </a:p>
        </p:txBody>
      </p:sp>
      <p:sp>
        <p:nvSpPr>
          <p:cNvPr id="1121" name="Rectangle 40"/>
          <p:cNvSpPr>
            <a:spLocks noChangeArrowheads="1"/>
          </p:cNvSpPr>
          <p:nvPr/>
        </p:nvSpPr>
        <p:spPr bwMode="auto">
          <a:xfrm>
            <a:off x="611188" y="2276475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/>
              <a:t>3109</a:t>
            </a:r>
          </a:p>
        </p:txBody>
      </p:sp>
      <p:sp>
        <p:nvSpPr>
          <p:cNvPr id="1122" name="Text Box 41"/>
          <p:cNvSpPr txBox="1">
            <a:spLocks noChangeArrowheads="1"/>
          </p:cNvSpPr>
          <p:nvPr/>
        </p:nvSpPr>
        <p:spPr bwMode="auto">
          <a:xfrm>
            <a:off x="2771775" y="5876925"/>
            <a:ext cx="4321175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300" b="1"/>
              <a:t>Подано заявлений в 2012 г.</a:t>
            </a:r>
          </a:p>
          <a:p>
            <a:pPr>
              <a:spcBef>
                <a:spcPct val="50000"/>
              </a:spcBef>
            </a:pPr>
            <a:r>
              <a:rPr lang="ru-RU" sz="1300" b="1"/>
              <a:t>Подано заявлений в </a:t>
            </a:r>
            <a:r>
              <a:rPr lang="en-US" sz="1300" b="1"/>
              <a:t>201</a:t>
            </a:r>
            <a:r>
              <a:rPr lang="ru-RU" sz="1300" b="1"/>
              <a:t>3 г.</a:t>
            </a:r>
          </a:p>
          <a:p>
            <a:pPr>
              <a:spcBef>
                <a:spcPct val="50000"/>
              </a:spcBef>
            </a:pPr>
            <a:r>
              <a:rPr lang="ru-RU" sz="1300" b="1"/>
              <a:t>Подано заявлений в </a:t>
            </a:r>
            <a:r>
              <a:rPr lang="en-US" sz="1300" b="1"/>
              <a:t>201</a:t>
            </a:r>
            <a:r>
              <a:rPr lang="ru-RU" sz="1300" b="1"/>
              <a:t>4 г.</a:t>
            </a:r>
          </a:p>
          <a:p>
            <a:pPr>
              <a:spcBef>
                <a:spcPct val="50000"/>
              </a:spcBef>
            </a:pPr>
            <a:endParaRPr lang="ru-RU" sz="1300" b="1"/>
          </a:p>
        </p:txBody>
      </p:sp>
      <p:sp>
        <p:nvSpPr>
          <p:cNvPr id="1123" name="Rectangle 42"/>
          <p:cNvSpPr>
            <a:spLocks noChangeArrowheads="1"/>
          </p:cNvSpPr>
          <p:nvPr/>
        </p:nvSpPr>
        <p:spPr bwMode="auto">
          <a:xfrm>
            <a:off x="2627313" y="5949950"/>
            <a:ext cx="144462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4" name="Rectangle 43"/>
          <p:cNvSpPr>
            <a:spLocks noChangeArrowheads="1"/>
          </p:cNvSpPr>
          <p:nvPr/>
        </p:nvSpPr>
        <p:spPr bwMode="auto">
          <a:xfrm>
            <a:off x="2627313" y="6524625"/>
            <a:ext cx="144462" cy="144463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5" name="Rectangle 44"/>
          <p:cNvSpPr>
            <a:spLocks noChangeArrowheads="1"/>
          </p:cNvSpPr>
          <p:nvPr/>
        </p:nvSpPr>
        <p:spPr bwMode="auto">
          <a:xfrm>
            <a:off x="2627313" y="6237288"/>
            <a:ext cx="144462" cy="144462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" name="Rectangle 45"/>
          <p:cNvSpPr>
            <a:spLocks noChangeArrowheads="1"/>
          </p:cNvSpPr>
          <p:nvPr/>
        </p:nvSpPr>
        <p:spPr bwMode="auto">
          <a:xfrm>
            <a:off x="3059113" y="42926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/>
              <a:t>109</a:t>
            </a:r>
          </a:p>
        </p:txBody>
      </p:sp>
      <p:sp>
        <p:nvSpPr>
          <p:cNvPr id="1127" name="Rectangle 47"/>
          <p:cNvSpPr>
            <a:spLocks noChangeArrowheads="1"/>
          </p:cNvSpPr>
          <p:nvPr/>
        </p:nvSpPr>
        <p:spPr bwMode="auto">
          <a:xfrm>
            <a:off x="1331913" y="2133600"/>
            <a:ext cx="741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/>
              <a:t>3233</a:t>
            </a:r>
          </a:p>
        </p:txBody>
      </p:sp>
      <p:sp>
        <p:nvSpPr>
          <p:cNvPr id="1128" name="Rectangle 48"/>
          <p:cNvSpPr>
            <a:spLocks noChangeArrowheads="1"/>
          </p:cNvSpPr>
          <p:nvPr/>
        </p:nvSpPr>
        <p:spPr bwMode="auto">
          <a:xfrm>
            <a:off x="3419475" y="2133600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/>
              <a:t>1301</a:t>
            </a:r>
          </a:p>
        </p:txBody>
      </p:sp>
      <p:sp>
        <p:nvSpPr>
          <p:cNvPr id="1129" name="Rectangle 49"/>
          <p:cNvSpPr>
            <a:spLocks noChangeArrowheads="1"/>
          </p:cNvSpPr>
          <p:nvPr/>
        </p:nvSpPr>
        <p:spPr bwMode="auto">
          <a:xfrm>
            <a:off x="5508625" y="1844675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/>
              <a:t>881</a:t>
            </a:r>
          </a:p>
        </p:txBody>
      </p:sp>
      <p:sp>
        <p:nvSpPr>
          <p:cNvPr id="1130" name="Rectangle 50"/>
          <p:cNvSpPr>
            <a:spLocks noChangeArrowheads="1"/>
          </p:cNvSpPr>
          <p:nvPr/>
        </p:nvSpPr>
        <p:spPr bwMode="auto">
          <a:xfrm>
            <a:off x="7956550" y="2060575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/>
              <a:t>297</a:t>
            </a:r>
          </a:p>
        </p:txBody>
      </p:sp>
      <p:sp>
        <p:nvSpPr>
          <p:cNvPr id="1131" name="Rectangle 53"/>
          <p:cNvSpPr>
            <a:spLocks noChangeArrowheads="1"/>
          </p:cNvSpPr>
          <p:nvPr/>
        </p:nvSpPr>
        <p:spPr bwMode="auto">
          <a:xfrm>
            <a:off x="2700338" y="45085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/>
              <a:t>119 </a:t>
            </a:r>
          </a:p>
        </p:txBody>
      </p:sp>
      <p:sp>
        <p:nvSpPr>
          <p:cNvPr id="1132" name="Rectangle 33"/>
          <p:cNvSpPr>
            <a:spLocks noChangeArrowheads="1"/>
          </p:cNvSpPr>
          <p:nvPr/>
        </p:nvSpPr>
        <p:spPr bwMode="auto">
          <a:xfrm>
            <a:off x="539750" y="4221163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/>
              <a:t>197</a:t>
            </a:r>
            <a:endParaRPr lang="ru-RU"/>
          </a:p>
        </p:txBody>
      </p:sp>
      <p:graphicFrame>
        <p:nvGraphicFramePr>
          <p:cNvPr id="1066" name="Object 42"/>
          <p:cNvGraphicFramePr>
            <a:graphicFrameLocks noChangeAspect="1"/>
          </p:cNvGraphicFramePr>
          <p:nvPr/>
        </p:nvGraphicFramePr>
        <p:xfrm>
          <a:off x="323850" y="4508500"/>
          <a:ext cx="1916113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Диаграмма" r:id="rId13" imgW="6257925" imgH="4219575" progId="MSGraph.Chart.8">
                  <p:embed followColorScheme="full"/>
                </p:oleObj>
              </mc:Choice>
              <mc:Fallback>
                <p:oleObj name="Диаграмма" r:id="rId13" imgW="6257925" imgH="4219575" progId="MSGraph.Chart.8">
                  <p:embed followColorScheme="full"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4508500"/>
                        <a:ext cx="1916113" cy="1368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3" name="Rectangle 33"/>
          <p:cNvSpPr>
            <a:spLocks noChangeArrowheads="1"/>
          </p:cNvSpPr>
          <p:nvPr/>
        </p:nvSpPr>
        <p:spPr bwMode="auto">
          <a:xfrm>
            <a:off x="1619250" y="4437063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/>
              <a:t>152</a:t>
            </a:r>
            <a:r>
              <a:rPr lang="ru-RU"/>
              <a:t> </a:t>
            </a:r>
          </a:p>
        </p:txBody>
      </p:sp>
      <p:graphicFrame>
        <p:nvGraphicFramePr>
          <p:cNvPr id="1067" name="Object 43"/>
          <p:cNvGraphicFramePr>
            <a:graphicFrameLocks noChangeAspect="1"/>
          </p:cNvGraphicFramePr>
          <p:nvPr/>
        </p:nvGraphicFramePr>
        <p:xfrm>
          <a:off x="6588125" y="4292600"/>
          <a:ext cx="2192338" cy="163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Диаграмма" r:id="rId15" imgW="6391275" imgH="4762500" progId="MSGraph.Chart.8">
                  <p:embed followColorScheme="full"/>
                </p:oleObj>
              </mc:Choice>
              <mc:Fallback>
                <p:oleObj name="Диаграмма" r:id="rId15" imgW="6391275" imgH="4762500" progId="MSGraph.Chart.8">
                  <p:embed followColorScheme="full"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4292600"/>
                        <a:ext cx="2192338" cy="163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4" name="Text Box 23"/>
          <p:cNvSpPr txBox="1">
            <a:spLocks noChangeArrowheads="1"/>
          </p:cNvSpPr>
          <p:nvPr/>
        </p:nvSpPr>
        <p:spPr bwMode="auto">
          <a:xfrm>
            <a:off x="6732588" y="3716338"/>
            <a:ext cx="20002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Медицинская кибернетика</a:t>
            </a:r>
          </a:p>
        </p:txBody>
      </p:sp>
      <p:sp>
        <p:nvSpPr>
          <p:cNvPr id="1135" name="Rectangle 45"/>
          <p:cNvSpPr>
            <a:spLocks noChangeArrowheads="1"/>
          </p:cNvSpPr>
          <p:nvPr/>
        </p:nvSpPr>
        <p:spPr bwMode="auto">
          <a:xfrm>
            <a:off x="7956550" y="4221163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/>
              <a:t>257</a:t>
            </a:r>
          </a:p>
        </p:txBody>
      </p:sp>
      <p:sp>
        <p:nvSpPr>
          <p:cNvPr id="1136" name="Rectangle 45"/>
          <p:cNvSpPr>
            <a:spLocks noChangeArrowheads="1"/>
          </p:cNvSpPr>
          <p:nvPr/>
        </p:nvSpPr>
        <p:spPr bwMode="auto">
          <a:xfrm>
            <a:off x="7380288" y="486886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/>
              <a:t>85</a:t>
            </a:r>
          </a:p>
        </p:txBody>
      </p:sp>
      <p:sp>
        <p:nvSpPr>
          <p:cNvPr id="1137" name="Rectangle 33"/>
          <p:cNvSpPr>
            <a:spLocks noChangeArrowheads="1"/>
          </p:cNvSpPr>
          <p:nvPr/>
        </p:nvSpPr>
        <p:spPr bwMode="auto">
          <a:xfrm>
            <a:off x="1116013" y="4365625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 </a:t>
            </a:r>
            <a:r>
              <a:rPr lang="ru-RU" b="1"/>
              <a:t>150</a:t>
            </a:r>
          </a:p>
        </p:txBody>
      </p:sp>
      <p:sp>
        <p:nvSpPr>
          <p:cNvPr id="1138" name="Rectangle 33"/>
          <p:cNvSpPr>
            <a:spLocks noChangeArrowheads="1"/>
          </p:cNvSpPr>
          <p:nvPr/>
        </p:nvSpPr>
        <p:spPr bwMode="auto">
          <a:xfrm>
            <a:off x="6804025" y="47244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/>
              <a:t>116</a:t>
            </a:r>
            <a:endParaRPr lang="ru-RU"/>
          </a:p>
        </p:txBody>
      </p:sp>
      <p:graphicFrame>
        <p:nvGraphicFramePr>
          <p:cNvPr id="1108" name="Object 84"/>
          <p:cNvGraphicFramePr>
            <a:graphicFrameLocks noChangeAspect="1"/>
          </p:cNvGraphicFramePr>
          <p:nvPr/>
        </p:nvGraphicFramePr>
        <p:xfrm>
          <a:off x="4356100" y="4292600"/>
          <a:ext cx="2192338" cy="163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name="Диаграмма" r:id="rId17" imgW="6391275" imgH="4762500" progId="MSGraph.Chart.8">
                  <p:embed followColorScheme="full"/>
                </p:oleObj>
              </mc:Choice>
              <mc:Fallback>
                <p:oleObj name="Диаграмма" r:id="rId17" imgW="6391275" imgH="4762500" progId="MSGraph.Chart.8">
                  <p:embed followColorScheme="full"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4292600"/>
                        <a:ext cx="2192338" cy="163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9" name="Text Box 23"/>
          <p:cNvSpPr txBox="1">
            <a:spLocks noChangeArrowheads="1"/>
          </p:cNvSpPr>
          <p:nvPr/>
        </p:nvSpPr>
        <p:spPr bwMode="auto">
          <a:xfrm>
            <a:off x="4643438" y="3789363"/>
            <a:ext cx="2000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Фармация (3)</a:t>
            </a:r>
          </a:p>
        </p:txBody>
      </p:sp>
      <p:sp>
        <p:nvSpPr>
          <p:cNvPr id="1140" name="Rectangle 45"/>
          <p:cNvSpPr>
            <a:spLocks noChangeArrowheads="1"/>
          </p:cNvSpPr>
          <p:nvPr/>
        </p:nvSpPr>
        <p:spPr bwMode="auto">
          <a:xfrm>
            <a:off x="5795963" y="4292600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/>
              <a:t>65 </a:t>
            </a:r>
          </a:p>
        </p:txBody>
      </p:sp>
      <p:sp>
        <p:nvSpPr>
          <p:cNvPr id="1141" name="Rectangle 45"/>
          <p:cNvSpPr>
            <a:spLocks noChangeArrowheads="1"/>
          </p:cNvSpPr>
          <p:nvPr/>
        </p:nvSpPr>
        <p:spPr bwMode="auto">
          <a:xfrm>
            <a:off x="5148263" y="40767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/>
              <a:t>82</a:t>
            </a:r>
          </a:p>
        </p:txBody>
      </p:sp>
      <p:sp>
        <p:nvSpPr>
          <p:cNvPr id="1142" name="Text Box 14"/>
          <p:cNvSpPr txBox="1">
            <a:spLocks noChangeArrowheads="1"/>
          </p:cNvSpPr>
          <p:nvPr/>
        </p:nvSpPr>
        <p:spPr bwMode="auto">
          <a:xfrm>
            <a:off x="0" y="1268413"/>
            <a:ext cx="241141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Общее количество поданных заявлений</a:t>
            </a:r>
          </a:p>
        </p:txBody>
      </p:sp>
      <p:sp>
        <p:nvSpPr>
          <p:cNvPr id="1143" name="Rectangle 48"/>
          <p:cNvSpPr>
            <a:spLocks noChangeArrowheads="1"/>
          </p:cNvSpPr>
          <p:nvPr/>
        </p:nvSpPr>
        <p:spPr bwMode="auto">
          <a:xfrm>
            <a:off x="2843213" y="2060575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/>
              <a:t>1351</a:t>
            </a:r>
          </a:p>
        </p:txBody>
      </p:sp>
      <p:sp>
        <p:nvSpPr>
          <p:cNvPr id="1144" name="Rectangle 48"/>
          <p:cNvSpPr>
            <a:spLocks noChangeArrowheads="1"/>
          </p:cNvSpPr>
          <p:nvPr/>
        </p:nvSpPr>
        <p:spPr bwMode="auto">
          <a:xfrm>
            <a:off x="2339975" y="2492375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/>
              <a:t>1150</a:t>
            </a:r>
          </a:p>
        </p:txBody>
      </p:sp>
      <p:sp>
        <p:nvSpPr>
          <p:cNvPr id="1145" name="Rectangle 2"/>
          <p:cNvSpPr>
            <a:spLocks noChangeArrowheads="1"/>
          </p:cNvSpPr>
          <p:nvPr/>
        </p:nvSpPr>
        <p:spPr bwMode="auto">
          <a:xfrm>
            <a:off x="179388" y="0"/>
            <a:ext cx="8964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>
                <a:solidFill>
                  <a:schemeClr val="tx2"/>
                </a:solidFill>
              </a:rPr>
              <a:t>Количество поданных заявлений по программам высшего образования в 2012-2014 гг.</a:t>
            </a:r>
          </a:p>
        </p:txBody>
      </p:sp>
      <p:sp>
        <p:nvSpPr>
          <p:cNvPr id="1146" name="Rectangle 45"/>
          <p:cNvSpPr>
            <a:spLocks noChangeArrowheads="1"/>
          </p:cNvSpPr>
          <p:nvPr/>
        </p:nvSpPr>
        <p:spPr bwMode="auto">
          <a:xfrm>
            <a:off x="4643438" y="4149725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/>
              <a:t>75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213" name="Object 19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403350" y="1700213"/>
          <a:ext cx="3024188" cy="225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58" name="Диаграмма" r:id="rId3" imgW="6391275" imgH="4762500" progId="MSGraph.Chart.8">
                  <p:embed followColorScheme="full"/>
                </p:oleObj>
              </mc:Choice>
              <mc:Fallback>
                <p:oleObj name="Диаграмма" r:id="rId3" imgW="6391275" imgH="4762500" progId="MSGraph.Chart.8">
                  <p:embed followColorScheme="full"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700213"/>
                        <a:ext cx="3024188" cy="2255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7" name="Object 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708400" y="4652963"/>
          <a:ext cx="238760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59" name="Диаграмма" r:id="rId5" imgW="6391275" imgH="4762500" progId="MSGraph.Chart.8">
                  <p:embed followColorScheme="full"/>
                </p:oleObj>
              </mc:Choice>
              <mc:Fallback>
                <p:oleObj name="Диаграмма" r:id="rId5" imgW="6391275" imgH="4762500" progId="MSGraph.Chart.8">
                  <p:embed followColorScheme="full"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4652963"/>
                        <a:ext cx="2387600" cy="177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258" name="Text Box 23"/>
          <p:cNvSpPr txBox="1">
            <a:spLocks noChangeArrowheads="1"/>
          </p:cNvSpPr>
          <p:nvPr/>
        </p:nvSpPr>
        <p:spPr bwMode="auto">
          <a:xfrm>
            <a:off x="1403350" y="1268413"/>
            <a:ext cx="2305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/>
              <a:t>Социальная работа (о)</a:t>
            </a:r>
          </a:p>
        </p:txBody>
      </p:sp>
      <p:sp>
        <p:nvSpPr>
          <p:cNvPr id="94259" name="Rectangle 45"/>
          <p:cNvSpPr>
            <a:spLocks noChangeArrowheads="1"/>
          </p:cNvSpPr>
          <p:nvPr/>
        </p:nvSpPr>
        <p:spPr bwMode="auto">
          <a:xfrm>
            <a:off x="5219700" y="5373688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/>
              <a:t>16 </a:t>
            </a:r>
          </a:p>
        </p:txBody>
      </p:sp>
      <p:sp>
        <p:nvSpPr>
          <p:cNvPr id="94260" name="Rectangle 45"/>
          <p:cNvSpPr>
            <a:spLocks noChangeArrowheads="1"/>
          </p:cNvSpPr>
          <p:nvPr/>
        </p:nvSpPr>
        <p:spPr bwMode="auto">
          <a:xfrm>
            <a:off x="5867400" y="1989138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/>
              <a:t>17 </a:t>
            </a:r>
          </a:p>
        </p:txBody>
      </p:sp>
      <p:sp>
        <p:nvSpPr>
          <p:cNvPr id="94261" name="Rectangle 45"/>
          <p:cNvSpPr>
            <a:spLocks noChangeArrowheads="1"/>
          </p:cNvSpPr>
          <p:nvPr/>
        </p:nvSpPr>
        <p:spPr bwMode="auto">
          <a:xfrm>
            <a:off x="5148263" y="4581525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/>
              <a:t>18</a:t>
            </a:r>
          </a:p>
          <a:p>
            <a:r>
              <a:rPr lang="ru-RU" b="1"/>
              <a:t> </a:t>
            </a:r>
          </a:p>
        </p:txBody>
      </p:sp>
      <p:sp>
        <p:nvSpPr>
          <p:cNvPr id="94262" name="Rectangle 45"/>
          <p:cNvSpPr>
            <a:spLocks noChangeArrowheads="1"/>
          </p:cNvSpPr>
          <p:nvPr/>
        </p:nvSpPr>
        <p:spPr bwMode="auto">
          <a:xfrm>
            <a:off x="6659563" y="1700213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/>
              <a:t>21 </a:t>
            </a:r>
          </a:p>
        </p:txBody>
      </p:sp>
      <p:sp>
        <p:nvSpPr>
          <p:cNvPr id="94263" name="Text Box 23"/>
          <p:cNvSpPr txBox="1">
            <a:spLocks noChangeArrowheads="1"/>
          </p:cNvSpPr>
          <p:nvPr/>
        </p:nvSpPr>
        <p:spPr bwMode="auto">
          <a:xfrm>
            <a:off x="5651500" y="1268413"/>
            <a:ext cx="2305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/>
              <a:t>Социальная работа (з)</a:t>
            </a:r>
          </a:p>
        </p:txBody>
      </p:sp>
      <p:sp>
        <p:nvSpPr>
          <p:cNvPr id="94264" name="Rectangle 45"/>
          <p:cNvSpPr>
            <a:spLocks noChangeArrowheads="1"/>
          </p:cNvSpPr>
          <p:nvPr/>
        </p:nvSpPr>
        <p:spPr bwMode="auto">
          <a:xfrm>
            <a:off x="2124075" y="1628775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/>
              <a:t>22 </a:t>
            </a:r>
          </a:p>
        </p:txBody>
      </p:sp>
      <p:sp>
        <p:nvSpPr>
          <p:cNvPr id="94265" name="Rectangle 45"/>
          <p:cNvSpPr>
            <a:spLocks noChangeArrowheads="1"/>
          </p:cNvSpPr>
          <p:nvPr/>
        </p:nvSpPr>
        <p:spPr bwMode="auto">
          <a:xfrm>
            <a:off x="2700338" y="198913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/>
              <a:t>14</a:t>
            </a:r>
          </a:p>
        </p:txBody>
      </p:sp>
      <p:sp>
        <p:nvSpPr>
          <p:cNvPr id="94266" name="Text Box 41"/>
          <p:cNvSpPr txBox="1">
            <a:spLocks noChangeArrowheads="1"/>
          </p:cNvSpPr>
          <p:nvPr/>
        </p:nvSpPr>
        <p:spPr bwMode="auto">
          <a:xfrm>
            <a:off x="6624638" y="5734050"/>
            <a:ext cx="2519362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300" b="1"/>
              <a:t>Подано заявлений в 2012 г.</a:t>
            </a:r>
          </a:p>
          <a:p>
            <a:pPr>
              <a:spcBef>
                <a:spcPct val="50000"/>
              </a:spcBef>
            </a:pPr>
            <a:r>
              <a:rPr lang="ru-RU" sz="1300" b="1"/>
              <a:t>Подано заявлений в </a:t>
            </a:r>
            <a:r>
              <a:rPr lang="en-US" sz="1300" b="1"/>
              <a:t>201</a:t>
            </a:r>
            <a:r>
              <a:rPr lang="ru-RU" sz="1300" b="1"/>
              <a:t>3 г. </a:t>
            </a:r>
          </a:p>
          <a:p>
            <a:pPr>
              <a:spcBef>
                <a:spcPct val="50000"/>
              </a:spcBef>
            </a:pPr>
            <a:r>
              <a:rPr lang="ru-RU" sz="1300" b="1"/>
              <a:t>Подано заявлений в </a:t>
            </a:r>
            <a:r>
              <a:rPr lang="en-US" sz="1300" b="1"/>
              <a:t>201</a:t>
            </a:r>
            <a:r>
              <a:rPr lang="ru-RU" sz="1300" b="1"/>
              <a:t>4 г.</a:t>
            </a:r>
          </a:p>
          <a:p>
            <a:pPr>
              <a:spcBef>
                <a:spcPct val="50000"/>
              </a:spcBef>
            </a:pPr>
            <a:endParaRPr lang="ru-RU" sz="1300" b="1"/>
          </a:p>
        </p:txBody>
      </p:sp>
      <p:sp>
        <p:nvSpPr>
          <p:cNvPr id="94267" name="Rectangle 43"/>
          <p:cNvSpPr>
            <a:spLocks noChangeArrowheads="1"/>
          </p:cNvSpPr>
          <p:nvPr/>
        </p:nvSpPr>
        <p:spPr bwMode="auto">
          <a:xfrm>
            <a:off x="6443663" y="6381750"/>
            <a:ext cx="144462" cy="144463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4268" name="Rectangle 44"/>
          <p:cNvSpPr>
            <a:spLocks noChangeArrowheads="1"/>
          </p:cNvSpPr>
          <p:nvPr/>
        </p:nvSpPr>
        <p:spPr bwMode="auto">
          <a:xfrm>
            <a:off x="6443663" y="6092825"/>
            <a:ext cx="144462" cy="144463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94238" name="Object 30"/>
          <p:cNvGraphicFramePr>
            <a:graphicFrameLocks noChangeAspect="1"/>
          </p:cNvGraphicFramePr>
          <p:nvPr/>
        </p:nvGraphicFramePr>
        <p:xfrm>
          <a:off x="5364163" y="1844675"/>
          <a:ext cx="2879725" cy="214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60" name="Диаграмма" r:id="rId7" imgW="6391275" imgH="4762500" progId="MSGraph.Chart.8">
                  <p:embed followColorScheme="full"/>
                </p:oleObj>
              </mc:Choice>
              <mc:Fallback>
                <p:oleObj name="Диаграмма" r:id="rId7" imgW="6391275" imgH="4762500" progId="MSGraph.Chart.8">
                  <p:embed followColorScheme="full"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1844675"/>
                        <a:ext cx="2879725" cy="2147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269" name="Text Box 23"/>
          <p:cNvSpPr txBox="1">
            <a:spLocks noChangeArrowheads="1"/>
          </p:cNvSpPr>
          <p:nvPr/>
        </p:nvSpPr>
        <p:spPr bwMode="auto">
          <a:xfrm>
            <a:off x="1763713" y="4005263"/>
            <a:ext cx="1439862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/>
              <a:t>Менеджмент (бакалавриат)</a:t>
            </a:r>
          </a:p>
          <a:p>
            <a:pPr>
              <a:spcBef>
                <a:spcPct val="50000"/>
              </a:spcBef>
            </a:pPr>
            <a:endParaRPr lang="ru-RU" sz="1400" b="1"/>
          </a:p>
        </p:txBody>
      </p:sp>
      <p:sp>
        <p:nvSpPr>
          <p:cNvPr id="9427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539750" y="188913"/>
            <a:ext cx="8229600" cy="792162"/>
          </a:xfrm>
        </p:spPr>
        <p:txBody>
          <a:bodyPr/>
          <a:lstStyle/>
          <a:p>
            <a:pPr eaLnBrk="1" hangingPunct="1"/>
            <a:r>
              <a:rPr lang="ru-RU" sz="2200" smtClean="0"/>
              <a:t>Количество поданных заявлений по программам высшего образования в 2012-2014 гг.</a:t>
            </a:r>
          </a:p>
        </p:txBody>
      </p:sp>
      <p:sp>
        <p:nvSpPr>
          <p:cNvPr id="94271" name="Rectangle 45"/>
          <p:cNvSpPr>
            <a:spLocks noChangeArrowheads="1"/>
          </p:cNvSpPr>
          <p:nvPr/>
        </p:nvSpPr>
        <p:spPr bwMode="auto">
          <a:xfrm>
            <a:off x="3348038" y="1557338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/>
              <a:t>22 </a:t>
            </a:r>
          </a:p>
        </p:txBody>
      </p:sp>
      <p:sp>
        <p:nvSpPr>
          <p:cNvPr id="94272" name="Rectangle 45"/>
          <p:cNvSpPr>
            <a:spLocks noChangeArrowheads="1"/>
          </p:cNvSpPr>
          <p:nvPr/>
        </p:nvSpPr>
        <p:spPr bwMode="auto">
          <a:xfrm>
            <a:off x="7235825" y="1844675"/>
            <a:ext cx="501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/>
              <a:t>20 </a:t>
            </a:r>
          </a:p>
        </p:txBody>
      </p:sp>
      <p:graphicFrame>
        <p:nvGraphicFramePr>
          <p:cNvPr id="94257" name="Object 49"/>
          <p:cNvGraphicFramePr>
            <a:graphicFrameLocks noChangeAspect="1"/>
          </p:cNvGraphicFramePr>
          <p:nvPr/>
        </p:nvGraphicFramePr>
        <p:xfrm>
          <a:off x="1187450" y="4724400"/>
          <a:ext cx="238760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61" name="Диаграмма" r:id="rId9" imgW="6391275" imgH="4762500" progId="MSGraph.Chart.8">
                  <p:embed followColorScheme="full"/>
                </p:oleObj>
              </mc:Choice>
              <mc:Fallback>
                <p:oleObj name="Диаграмма" r:id="rId9" imgW="6391275" imgH="4762500" progId="MSGraph.Chart.8">
                  <p:embed followColorScheme="full"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4724400"/>
                        <a:ext cx="2387600" cy="177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273" name="Rectangle 45"/>
          <p:cNvSpPr>
            <a:spLocks noChangeArrowheads="1"/>
          </p:cNvSpPr>
          <p:nvPr/>
        </p:nvSpPr>
        <p:spPr bwMode="auto">
          <a:xfrm>
            <a:off x="2339975" y="5445125"/>
            <a:ext cx="5016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/>
              <a:t>15 </a:t>
            </a:r>
          </a:p>
        </p:txBody>
      </p:sp>
      <p:sp>
        <p:nvSpPr>
          <p:cNvPr id="94274" name="Text Box 23"/>
          <p:cNvSpPr txBox="1">
            <a:spLocks noChangeArrowheads="1"/>
          </p:cNvSpPr>
          <p:nvPr/>
        </p:nvSpPr>
        <p:spPr bwMode="auto">
          <a:xfrm>
            <a:off x="4427538" y="4076700"/>
            <a:ext cx="1655762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/>
              <a:t>Менеджмент (магистратура)</a:t>
            </a:r>
          </a:p>
          <a:p>
            <a:pPr>
              <a:spcBef>
                <a:spcPct val="50000"/>
              </a:spcBef>
            </a:pPr>
            <a:endParaRPr lang="ru-RU" sz="1400" b="1"/>
          </a:p>
        </p:txBody>
      </p:sp>
      <p:sp>
        <p:nvSpPr>
          <p:cNvPr id="94275" name="Rectangle 42"/>
          <p:cNvSpPr>
            <a:spLocks noChangeArrowheads="1"/>
          </p:cNvSpPr>
          <p:nvPr/>
        </p:nvSpPr>
        <p:spPr bwMode="auto">
          <a:xfrm>
            <a:off x="6443663" y="5805488"/>
            <a:ext cx="144462" cy="1444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z="2200" smtClean="0"/>
              <a:t>Количество поданных заявлений по программам среднего профессионального образования в 2012-2014 гг.</a:t>
            </a:r>
          </a:p>
        </p:txBody>
      </p:sp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3635375" y="3141663"/>
          <a:ext cx="2430463" cy="225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9" name="Диаграмма" r:id="rId3" imgW="6076950" imgH="4619625" progId="MSGraph.Chart.8">
                  <p:embed followColorScheme="full"/>
                </p:oleObj>
              </mc:Choice>
              <mc:Fallback>
                <p:oleObj name="Диаграмма" r:id="rId3" imgW="6076950" imgH="4619625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3141663"/>
                        <a:ext cx="2430463" cy="2251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00" name="Text Box 4"/>
          <p:cNvSpPr txBox="1">
            <a:spLocks noChangeArrowheads="1"/>
          </p:cNvSpPr>
          <p:nvPr/>
        </p:nvSpPr>
        <p:spPr bwMode="auto">
          <a:xfrm>
            <a:off x="3851275" y="2205038"/>
            <a:ext cx="2016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на бюджетной основе</a:t>
            </a:r>
            <a:endParaRPr lang="ru-RU"/>
          </a:p>
        </p:txBody>
      </p:sp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6372225" y="3357563"/>
          <a:ext cx="2771775" cy="205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0" name="Диаграмма" r:id="rId5" imgW="6096000" imgH="3305175" progId="MSGraph.Chart.8">
                  <p:embed followColorScheme="full"/>
                </p:oleObj>
              </mc:Choice>
              <mc:Fallback>
                <p:oleObj name="Диаграмма" r:id="rId5" imgW="6096000" imgH="3305175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3357563"/>
                        <a:ext cx="2771775" cy="2052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01" name="Text Box 6"/>
          <p:cNvSpPr txBox="1">
            <a:spLocks noChangeArrowheads="1"/>
          </p:cNvSpPr>
          <p:nvPr/>
        </p:nvSpPr>
        <p:spPr bwMode="auto">
          <a:xfrm>
            <a:off x="6732588" y="2060575"/>
            <a:ext cx="216058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на внебюджетной основе</a:t>
            </a:r>
            <a:endParaRPr lang="ru-RU"/>
          </a:p>
        </p:txBody>
      </p:sp>
      <p:graphicFrame>
        <p:nvGraphicFramePr>
          <p:cNvPr id="63498" name="Object 13"/>
          <p:cNvGraphicFramePr>
            <a:graphicFrameLocks noChangeAspect="1"/>
          </p:cNvGraphicFramePr>
          <p:nvPr/>
        </p:nvGraphicFramePr>
        <p:xfrm>
          <a:off x="179388" y="2924175"/>
          <a:ext cx="2809875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1" name="Диаграмма" r:id="rId7" imgW="6257925" imgH="4219575" progId="MSGraph.Chart.8">
                  <p:embed followColorScheme="full"/>
                </p:oleObj>
              </mc:Choice>
              <mc:Fallback>
                <p:oleObj name="Диаграмма" r:id="rId7" imgW="6257925" imgH="4219575" progId="MSGraph.Chart.8">
                  <p:embed followColorScheme="full"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924175"/>
                        <a:ext cx="2809875" cy="2479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395288" y="2060575"/>
            <a:ext cx="24114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Всего</a:t>
            </a:r>
          </a:p>
        </p:txBody>
      </p:sp>
      <p:sp>
        <p:nvSpPr>
          <p:cNvPr id="63503" name="Rectangle 35"/>
          <p:cNvSpPr>
            <a:spLocks noChangeArrowheads="1"/>
          </p:cNvSpPr>
          <p:nvPr/>
        </p:nvSpPr>
        <p:spPr bwMode="auto">
          <a:xfrm>
            <a:off x="7956550" y="3284538"/>
            <a:ext cx="522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 b="1"/>
              <a:t>188</a:t>
            </a:r>
          </a:p>
        </p:txBody>
      </p:sp>
      <p:sp>
        <p:nvSpPr>
          <p:cNvPr id="63504" name="Rectangle 36"/>
          <p:cNvSpPr>
            <a:spLocks noChangeArrowheads="1"/>
          </p:cNvSpPr>
          <p:nvPr/>
        </p:nvSpPr>
        <p:spPr bwMode="auto">
          <a:xfrm>
            <a:off x="6877050" y="3860800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 b="1"/>
              <a:t>99</a:t>
            </a:r>
          </a:p>
        </p:txBody>
      </p:sp>
      <p:sp>
        <p:nvSpPr>
          <p:cNvPr id="63505" name="Rectangle 37"/>
          <p:cNvSpPr>
            <a:spLocks noChangeArrowheads="1"/>
          </p:cNvSpPr>
          <p:nvPr/>
        </p:nvSpPr>
        <p:spPr bwMode="auto">
          <a:xfrm>
            <a:off x="4716463" y="3933825"/>
            <a:ext cx="522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 b="1"/>
              <a:t>747</a:t>
            </a:r>
          </a:p>
        </p:txBody>
      </p:sp>
      <p:sp>
        <p:nvSpPr>
          <p:cNvPr id="63506" name="Rectangle 38"/>
          <p:cNvSpPr>
            <a:spLocks noChangeArrowheads="1"/>
          </p:cNvSpPr>
          <p:nvPr/>
        </p:nvSpPr>
        <p:spPr bwMode="auto">
          <a:xfrm>
            <a:off x="4140200" y="2997200"/>
            <a:ext cx="522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 b="1"/>
              <a:t>802</a:t>
            </a:r>
          </a:p>
        </p:txBody>
      </p:sp>
      <p:sp>
        <p:nvSpPr>
          <p:cNvPr id="63507" name="Rectangle 39"/>
          <p:cNvSpPr>
            <a:spLocks noChangeArrowheads="1"/>
          </p:cNvSpPr>
          <p:nvPr/>
        </p:nvSpPr>
        <p:spPr bwMode="auto">
          <a:xfrm>
            <a:off x="1908175" y="2636838"/>
            <a:ext cx="754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600" b="1"/>
              <a:t>930</a:t>
            </a:r>
          </a:p>
        </p:txBody>
      </p:sp>
      <p:sp>
        <p:nvSpPr>
          <p:cNvPr id="63508" name="Rectangle 40"/>
          <p:cNvSpPr>
            <a:spLocks noChangeArrowheads="1"/>
          </p:cNvSpPr>
          <p:nvPr/>
        </p:nvSpPr>
        <p:spPr bwMode="auto">
          <a:xfrm>
            <a:off x="684213" y="2924175"/>
            <a:ext cx="522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 b="1"/>
              <a:t>901</a:t>
            </a:r>
          </a:p>
        </p:txBody>
      </p:sp>
      <p:sp>
        <p:nvSpPr>
          <p:cNvPr id="63509" name="Text Box 41"/>
          <p:cNvSpPr txBox="1">
            <a:spLocks noChangeArrowheads="1"/>
          </p:cNvSpPr>
          <p:nvPr/>
        </p:nvSpPr>
        <p:spPr bwMode="auto">
          <a:xfrm>
            <a:off x="3059113" y="5661025"/>
            <a:ext cx="4321175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300" b="1"/>
              <a:t>Подано заявлений в 2012 г.</a:t>
            </a:r>
          </a:p>
          <a:p>
            <a:pPr>
              <a:spcBef>
                <a:spcPct val="50000"/>
              </a:spcBef>
            </a:pPr>
            <a:r>
              <a:rPr lang="ru-RU" sz="1300" b="1"/>
              <a:t>Подано заявлений в 2013 г.</a:t>
            </a:r>
          </a:p>
          <a:p>
            <a:pPr>
              <a:spcBef>
                <a:spcPct val="50000"/>
              </a:spcBef>
            </a:pPr>
            <a:r>
              <a:rPr lang="ru-RU" sz="1300" b="1"/>
              <a:t>Подано заявлений в </a:t>
            </a:r>
            <a:r>
              <a:rPr lang="en-US" sz="1300" b="1"/>
              <a:t>201</a:t>
            </a:r>
            <a:r>
              <a:rPr lang="ru-RU" sz="1300" b="1"/>
              <a:t>4 г.</a:t>
            </a:r>
          </a:p>
        </p:txBody>
      </p:sp>
      <p:sp>
        <p:nvSpPr>
          <p:cNvPr id="63510" name="Rectangle 42"/>
          <p:cNvSpPr>
            <a:spLocks noChangeArrowheads="1"/>
          </p:cNvSpPr>
          <p:nvPr/>
        </p:nvSpPr>
        <p:spPr bwMode="auto">
          <a:xfrm>
            <a:off x="2843213" y="5734050"/>
            <a:ext cx="144462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511" name="Rectangle 43"/>
          <p:cNvSpPr>
            <a:spLocks noChangeArrowheads="1"/>
          </p:cNvSpPr>
          <p:nvPr/>
        </p:nvSpPr>
        <p:spPr bwMode="auto">
          <a:xfrm>
            <a:off x="2843213" y="6381750"/>
            <a:ext cx="144462" cy="144463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512" name="Rectangle 44"/>
          <p:cNvSpPr>
            <a:spLocks noChangeArrowheads="1"/>
          </p:cNvSpPr>
          <p:nvPr/>
        </p:nvSpPr>
        <p:spPr bwMode="auto">
          <a:xfrm>
            <a:off x="2843213" y="6092825"/>
            <a:ext cx="144462" cy="144463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513" name="Rectangle 47"/>
          <p:cNvSpPr>
            <a:spLocks noChangeArrowheads="1"/>
          </p:cNvSpPr>
          <p:nvPr/>
        </p:nvSpPr>
        <p:spPr bwMode="auto">
          <a:xfrm>
            <a:off x="1258888" y="2997200"/>
            <a:ext cx="576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600" b="1"/>
              <a:t>815</a:t>
            </a:r>
          </a:p>
        </p:txBody>
      </p:sp>
      <p:sp>
        <p:nvSpPr>
          <p:cNvPr id="63514" name="Rectangle 48"/>
          <p:cNvSpPr>
            <a:spLocks noChangeArrowheads="1"/>
          </p:cNvSpPr>
          <p:nvPr/>
        </p:nvSpPr>
        <p:spPr bwMode="auto">
          <a:xfrm>
            <a:off x="5219700" y="4076700"/>
            <a:ext cx="522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 b="1"/>
              <a:t>742</a:t>
            </a:r>
          </a:p>
        </p:txBody>
      </p:sp>
      <p:sp>
        <p:nvSpPr>
          <p:cNvPr id="63515" name="Rectangle 49"/>
          <p:cNvSpPr>
            <a:spLocks noChangeArrowheads="1"/>
          </p:cNvSpPr>
          <p:nvPr/>
        </p:nvSpPr>
        <p:spPr bwMode="auto">
          <a:xfrm>
            <a:off x="7451725" y="4005263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600" b="1"/>
              <a:t>68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9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ru-RU" sz="2400" b="1" smtClean="0"/>
              <a:t>Общий конкурс на места за счет ассигнований федерального бюджета по специальностям ВПО</a:t>
            </a:r>
            <a:r>
              <a:rPr lang="ru-RU" sz="3200" b="1" smtClean="0"/>
              <a:t> </a:t>
            </a:r>
          </a:p>
        </p:txBody>
      </p:sp>
      <p:graphicFrame>
        <p:nvGraphicFramePr>
          <p:cNvPr id="113668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539750" y="4448175"/>
          <a:ext cx="3168650" cy="240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97" name="Диаграмма" r:id="rId3" imgW="6086475" imgH="4629150" progId="MSGraph.Chart.8">
                  <p:embed followColorScheme="full"/>
                </p:oleObj>
              </mc:Choice>
              <mc:Fallback>
                <p:oleObj name="Диаграмма" r:id="rId3" imgW="6086475" imgH="462915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448175"/>
                        <a:ext cx="3168650" cy="2409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72" name="Object 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787900" y="1916113"/>
          <a:ext cx="2874963" cy="218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98" name="Диаграмма" r:id="rId5" imgW="6086475" imgH="4629150" progId="MSGraph.Chart.8">
                  <p:embed followColorScheme="full"/>
                </p:oleObj>
              </mc:Choice>
              <mc:Fallback>
                <p:oleObj name="Диаграмма" r:id="rId5" imgW="6086475" imgH="4629150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1916113"/>
                        <a:ext cx="2874963" cy="2185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698" name="Text Box 4"/>
          <p:cNvSpPr txBox="1">
            <a:spLocks noChangeArrowheads="1"/>
          </p:cNvSpPr>
          <p:nvPr/>
        </p:nvSpPr>
        <p:spPr bwMode="auto">
          <a:xfrm>
            <a:off x="971550" y="1268413"/>
            <a:ext cx="2017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Лечебное дело</a:t>
            </a:r>
            <a:r>
              <a:rPr lang="ru-RU"/>
              <a:t> </a:t>
            </a:r>
          </a:p>
        </p:txBody>
      </p:sp>
      <p:sp>
        <p:nvSpPr>
          <p:cNvPr id="113699" name="Text Box 6"/>
          <p:cNvSpPr txBox="1">
            <a:spLocks noChangeArrowheads="1"/>
          </p:cNvSpPr>
          <p:nvPr/>
        </p:nvSpPr>
        <p:spPr bwMode="auto">
          <a:xfrm>
            <a:off x="5508625" y="1268413"/>
            <a:ext cx="1871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Педиатрия</a:t>
            </a:r>
            <a:r>
              <a:rPr lang="ru-RU"/>
              <a:t> </a:t>
            </a:r>
          </a:p>
        </p:txBody>
      </p:sp>
      <p:sp>
        <p:nvSpPr>
          <p:cNvPr id="113700" name="Text Box 8"/>
          <p:cNvSpPr txBox="1">
            <a:spLocks noChangeArrowheads="1"/>
          </p:cNvSpPr>
          <p:nvPr/>
        </p:nvSpPr>
        <p:spPr bwMode="auto">
          <a:xfrm>
            <a:off x="900113" y="4005263"/>
            <a:ext cx="2232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Стоматология</a:t>
            </a:r>
            <a:r>
              <a:rPr lang="ru-RU"/>
              <a:t> </a:t>
            </a:r>
          </a:p>
        </p:txBody>
      </p:sp>
      <p:sp>
        <p:nvSpPr>
          <p:cNvPr id="113701" name="Text Box 41"/>
          <p:cNvSpPr txBox="1">
            <a:spLocks noChangeArrowheads="1"/>
          </p:cNvSpPr>
          <p:nvPr/>
        </p:nvSpPr>
        <p:spPr bwMode="auto">
          <a:xfrm>
            <a:off x="7235825" y="5013325"/>
            <a:ext cx="1692275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300" b="1"/>
              <a:t>Конкурс в 2012 г.</a:t>
            </a:r>
          </a:p>
          <a:p>
            <a:pPr>
              <a:spcBef>
                <a:spcPct val="50000"/>
              </a:spcBef>
            </a:pPr>
            <a:r>
              <a:rPr lang="ru-RU" sz="1300" b="1"/>
              <a:t>Конкурс в </a:t>
            </a:r>
            <a:r>
              <a:rPr lang="en-US" sz="1300" b="1"/>
              <a:t>201</a:t>
            </a:r>
            <a:r>
              <a:rPr lang="ru-RU" sz="1300" b="1"/>
              <a:t>3 г.</a:t>
            </a:r>
          </a:p>
          <a:p>
            <a:pPr>
              <a:spcBef>
                <a:spcPct val="50000"/>
              </a:spcBef>
            </a:pPr>
            <a:r>
              <a:rPr lang="ru-RU" sz="1300" b="1"/>
              <a:t>Конкурс в </a:t>
            </a:r>
            <a:r>
              <a:rPr lang="en-US" sz="1300" b="1"/>
              <a:t>201</a:t>
            </a:r>
            <a:r>
              <a:rPr lang="ru-RU" sz="1300" b="1"/>
              <a:t>4 г.</a:t>
            </a:r>
          </a:p>
        </p:txBody>
      </p:sp>
      <p:sp>
        <p:nvSpPr>
          <p:cNvPr id="113702" name="Rectangle 32"/>
          <p:cNvSpPr>
            <a:spLocks noChangeArrowheads="1"/>
          </p:cNvSpPr>
          <p:nvPr/>
        </p:nvSpPr>
        <p:spPr bwMode="auto">
          <a:xfrm>
            <a:off x="2484438" y="1989138"/>
            <a:ext cx="5286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b="1"/>
              <a:t>5,42</a:t>
            </a:r>
          </a:p>
        </p:txBody>
      </p:sp>
      <p:sp>
        <p:nvSpPr>
          <p:cNvPr id="113703" name="Rectangle 32"/>
          <p:cNvSpPr>
            <a:spLocks noChangeArrowheads="1"/>
          </p:cNvSpPr>
          <p:nvPr/>
        </p:nvSpPr>
        <p:spPr bwMode="auto">
          <a:xfrm>
            <a:off x="1187450" y="1916113"/>
            <a:ext cx="430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b="1"/>
              <a:t>5,8</a:t>
            </a:r>
          </a:p>
        </p:txBody>
      </p:sp>
      <p:sp>
        <p:nvSpPr>
          <p:cNvPr id="113704" name="Rectangle 32"/>
          <p:cNvSpPr>
            <a:spLocks noChangeArrowheads="1"/>
          </p:cNvSpPr>
          <p:nvPr/>
        </p:nvSpPr>
        <p:spPr bwMode="auto">
          <a:xfrm>
            <a:off x="1835150" y="1700213"/>
            <a:ext cx="5286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 b="1"/>
              <a:t>6,85</a:t>
            </a:r>
          </a:p>
          <a:p>
            <a:endParaRPr lang="ru-RU" sz="1400" b="1"/>
          </a:p>
        </p:txBody>
      </p:sp>
      <p:sp>
        <p:nvSpPr>
          <p:cNvPr id="113705" name="Rectangle 32"/>
          <p:cNvSpPr>
            <a:spLocks noChangeArrowheads="1"/>
          </p:cNvSpPr>
          <p:nvPr/>
        </p:nvSpPr>
        <p:spPr bwMode="auto">
          <a:xfrm>
            <a:off x="6588125" y="1773238"/>
            <a:ext cx="528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b="1"/>
              <a:t>7,34</a:t>
            </a:r>
          </a:p>
        </p:txBody>
      </p:sp>
      <p:sp>
        <p:nvSpPr>
          <p:cNvPr id="113706" name="Rectangle 32"/>
          <p:cNvSpPr>
            <a:spLocks noChangeArrowheads="1"/>
          </p:cNvSpPr>
          <p:nvPr/>
        </p:nvSpPr>
        <p:spPr bwMode="auto">
          <a:xfrm>
            <a:off x="5435600" y="2133600"/>
            <a:ext cx="430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b="1"/>
              <a:t>5,8</a:t>
            </a:r>
          </a:p>
        </p:txBody>
      </p:sp>
      <p:sp>
        <p:nvSpPr>
          <p:cNvPr id="113707" name="Rectangle 32"/>
          <p:cNvSpPr>
            <a:spLocks noChangeArrowheads="1"/>
          </p:cNvSpPr>
          <p:nvPr/>
        </p:nvSpPr>
        <p:spPr bwMode="auto">
          <a:xfrm>
            <a:off x="5940425" y="1916113"/>
            <a:ext cx="5286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b="1"/>
              <a:t>6,93</a:t>
            </a:r>
          </a:p>
          <a:p>
            <a:endParaRPr lang="ru-RU" sz="1400" b="1"/>
          </a:p>
        </p:txBody>
      </p:sp>
      <p:sp>
        <p:nvSpPr>
          <p:cNvPr id="113708" name="Rectangle 32"/>
          <p:cNvSpPr>
            <a:spLocks noChangeArrowheads="1"/>
          </p:cNvSpPr>
          <p:nvPr/>
        </p:nvSpPr>
        <p:spPr bwMode="auto">
          <a:xfrm>
            <a:off x="1258888" y="4508500"/>
            <a:ext cx="381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b="1"/>
              <a:t>17</a:t>
            </a:r>
          </a:p>
          <a:p>
            <a:endParaRPr lang="ru-RU" sz="1400" b="1"/>
          </a:p>
        </p:txBody>
      </p:sp>
      <p:sp>
        <p:nvSpPr>
          <p:cNvPr id="113709" name="Rectangle 32"/>
          <p:cNvSpPr>
            <a:spLocks noChangeArrowheads="1"/>
          </p:cNvSpPr>
          <p:nvPr/>
        </p:nvSpPr>
        <p:spPr bwMode="auto">
          <a:xfrm>
            <a:off x="1835150" y="4365625"/>
            <a:ext cx="627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b="1"/>
              <a:t>18,95</a:t>
            </a:r>
          </a:p>
        </p:txBody>
      </p:sp>
      <p:sp>
        <p:nvSpPr>
          <p:cNvPr id="113710" name="Rectangle 32"/>
          <p:cNvSpPr>
            <a:spLocks noChangeArrowheads="1"/>
          </p:cNvSpPr>
          <p:nvPr/>
        </p:nvSpPr>
        <p:spPr bwMode="auto">
          <a:xfrm>
            <a:off x="2555875" y="4724400"/>
            <a:ext cx="6270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b="1"/>
              <a:t>14,85</a:t>
            </a:r>
          </a:p>
          <a:p>
            <a:endParaRPr lang="ru-RU" sz="1400" b="1"/>
          </a:p>
        </p:txBody>
      </p:sp>
      <p:sp>
        <p:nvSpPr>
          <p:cNvPr id="113711" name="Rectangle 42"/>
          <p:cNvSpPr>
            <a:spLocks noChangeArrowheads="1"/>
          </p:cNvSpPr>
          <p:nvPr/>
        </p:nvSpPr>
        <p:spPr bwMode="auto">
          <a:xfrm>
            <a:off x="7092950" y="5084763"/>
            <a:ext cx="144463" cy="1444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712" name="Rectangle 44"/>
          <p:cNvSpPr>
            <a:spLocks noChangeArrowheads="1"/>
          </p:cNvSpPr>
          <p:nvPr/>
        </p:nvSpPr>
        <p:spPr bwMode="auto">
          <a:xfrm>
            <a:off x="7092950" y="5373688"/>
            <a:ext cx="144463" cy="144462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713" name="Rectangle 43"/>
          <p:cNvSpPr>
            <a:spLocks noChangeArrowheads="1"/>
          </p:cNvSpPr>
          <p:nvPr/>
        </p:nvSpPr>
        <p:spPr bwMode="auto">
          <a:xfrm>
            <a:off x="7092950" y="5661025"/>
            <a:ext cx="144463" cy="144463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13695" name="Object 31"/>
          <p:cNvGraphicFramePr>
            <a:graphicFrameLocks noChangeAspect="1"/>
          </p:cNvGraphicFramePr>
          <p:nvPr/>
        </p:nvGraphicFramePr>
        <p:xfrm>
          <a:off x="611188" y="1916113"/>
          <a:ext cx="2874962" cy="218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99" name="Диаграмма" r:id="rId7" imgW="6086475" imgH="4629150" progId="MSGraph.Chart.8">
                  <p:embed followColorScheme="full"/>
                </p:oleObj>
              </mc:Choice>
              <mc:Fallback>
                <p:oleObj name="Диаграмма" r:id="rId7" imgW="6086475" imgH="4629150" progId="MSGraph.Chart.8">
                  <p:embed followColorScheme="full"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916113"/>
                        <a:ext cx="2874962" cy="2185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96" name="Object 32"/>
          <p:cNvGraphicFramePr>
            <a:graphicFrameLocks noChangeAspect="1"/>
          </p:cNvGraphicFramePr>
          <p:nvPr/>
        </p:nvGraphicFramePr>
        <p:xfrm>
          <a:off x="3779838" y="4508500"/>
          <a:ext cx="2874962" cy="218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00" name="Диаграмма" r:id="rId9" imgW="6086475" imgH="4629150" progId="MSGraph.Chart.8">
                  <p:embed followColorScheme="full"/>
                </p:oleObj>
              </mc:Choice>
              <mc:Fallback>
                <p:oleObj name="Диаграмма" r:id="rId9" imgW="6086475" imgH="4629150" progId="MSGraph.Chart.8">
                  <p:embed followColorScheme="full"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4508500"/>
                        <a:ext cx="2874962" cy="2185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714" name="Rectangle 32"/>
          <p:cNvSpPr>
            <a:spLocks noChangeArrowheads="1"/>
          </p:cNvSpPr>
          <p:nvPr/>
        </p:nvSpPr>
        <p:spPr bwMode="auto">
          <a:xfrm>
            <a:off x="5508625" y="5113338"/>
            <a:ext cx="627063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 b="1"/>
              <a:t>17,13</a:t>
            </a:r>
          </a:p>
        </p:txBody>
      </p:sp>
      <p:sp>
        <p:nvSpPr>
          <p:cNvPr id="113715" name="Text Box 6"/>
          <p:cNvSpPr txBox="1">
            <a:spLocks noChangeArrowheads="1"/>
          </p:cNvSpPr>
          <p:nvPr/>
        </p:nvSpPr>
        <p:spPr bwMode="auto">
          <a:xfrm>
            <a:off x="4211638" y="4221163"/>
            <a:ext cx="33131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Медицинская кибернетика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90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z="2400" b="1" smtClean="0"/>
              <a:t>Общий конкурс на места за счет ассигнований федерального бюджета по специальностям СПО</a:t>
            </a:r>
            <a:r>
              <a:rPr lang="ru-RU" sz="2800" b="1" smtClean="0"/>
              <a:t> </a:t>
            </a:r>
          </a:p>
        </p:txBody>
      </p:sp>
      <p:sp>
        <p:nvSpPr>
          <p:cNvPr id="69691" name="Text Box 12"/>
          <p:cNvSpPr txBox="1">
            <a:spLocks noChangeArrowheads="1"/>
          </p:cNvSpPr>
          <p:nvPr/>
        </p:nvSpPr>
        <p:spPr bwMode="auto">
          <a:xfrm>
            <a:off x="1042988" y="2205038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Фармация</a:t>
            </a:r>
          </a:p>
        </p:txBody>
      </p:sp>
      <p:sp>
        <p:nvSpPr>
          <p:cNvPr id="69692" name="Text Box 14"/>
          <p:cNvSpPr txBox="1">
            <a:spLocks noChangeArrowheads="1"/>
          </p:cNvSpPr>
          <p:nvPr/>
        </p:nvSpPr>
        <p:spPr bwMode="auto">
          <a:xfrm>
            <a:off x="6372225" y="2060575"/>
            <a:ext cx="2232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Лабораторная диагностика</a:t>
            </a:r>
          </a:p>
        </p:txBody>
      </p:sp>
      <p:sp>
        <p:nvSpPr>
          <p:cNvPr id="69693" name="Rectangle 19"/>
          <p:cNvSpPr>
            <a:spLocks noChangeArrowheads="1"/>
          </p:cNvSpPr>
          <p:nvPr/>
        </p:nvSpPr>
        <p:spPr bwMode="auto">
          <a:xfrm>
            <a:off x="900113" y="2781300"/>
            <a:ext cx="430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b="1"/>
              <a:t>4,2</a:t>
            </a:r>
          </a:p>
        </p:txBody>
      </p:sp>
      <p:sp>
        <p:nvSpPr>
          <p:cNvPr id="69694" name="Rectangle 42"/>
          <p:cNvSpPr>
            <a:spLocks noChangeArrowheads="1"/>
          </p:cNvSpPr>
          <p:nvPr/>
        </p:nvSpPr>
        <p:spPr bwMode="auto">
          <a:xfrm>
            <a:off x="611188" y="5157788"/>
            <a:ext cx="577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/>
              <a:t>2012</a:t>
            </a:r>
          </a:p>
        </p:txBody>
      </p:sp>
      <p:sp>
        <p:nvSpPr>
          <p:cNvPr id="69695" name="Text Box 14"/>
          <p:cNvSpPr txBox="1">
            <a:spLocks noChangeArrowheads="1"/>
          </p:cNvSpPr>
          <p:nvPr/>
        </p:nvSpPr>
        <p:spPr bwMode="auto">
          <a:xfrm>
            <a:off x="3492500" y="2060575"/>
            <a:ext cx="2232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Сестринское дело</a:t>
            </a:r>
          </a:p>
        </p:txBody>
      </p:sp>
      <p:sp>
        <p:nvSpPr>
          <p:cNvPr id="69696" name="Rectangle 43"/>
          <p:cNvSpPr>
            <a:spLocks noChangeArrowheads="1"/>
          </p:cNvSpPr>
          <p:nvPr/>
        </p:nvSpPr>
        <p:spPr bwMode="auto">
          <a:xfrm>
            <a:off x="3203575" y="5084763"/>
            <a:ext cx="982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/>
              <a:t>9 классов</a:t>
            </a:r>
          </a:p>
        </p:txBody>
      </p:sp>
      <p:sp>
        <p:nvSpPr>
          <p:cNvPr id="69697" name="Rectangle 24"/>
          <p:cNvSpPr>
            <a:spLocks noChangeArrowheads="1"/>
          </p:cNvSpPr>
          <p:nvPr/>
        </p:nvSpPr>
        <p:spPr bwMode="auto">
          <a:xfrm>
            <a:off x="3851275" y="2708275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 b="1"/>
              <a:t>5,8</a:t>
            </a:r>
          </a:p>
        </p:txBody>
      </p:sp>
      <p:sp>
        <p:nvSpPr>
          <p:cNvPr id="69698" name="Rectangle 19"/>
          <p:cNvSpPr>
            <a:spLocks noChangeArrowheads="1"/>
          </p:cNvSpPr>
          <p:nvPr/>
        </p:nvSpPr>
        <p:spPr bwMode="auto">
          <a:xfrm>
            <a:off x="2124075" y="3213100"/>
            <a:ext cx="528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 b="1"/>
              <a:t>3,1</a:t>
            </a:r>
          </a:p>
        </p:txBody>
      </p:sp>
      <p:sp>
        <p:nvSpPr>
          <p:cNvPr id="69699" name="Rectangle 35"/>
          <p:cNvSpPr>
            <a:spLocks noChangeArrowheads="1"/>
          </p:cNvSpPr>
          <p:nvPr/>
        </p:nvSpPr>
        <p:spPr bwMode="auto">
          <a:xfrm>
            <a:off x="1258888" y="5157788"/>
            <a:ext cx="577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/>
              <a:t>2013</a:t>
            </a:r>
          </a:p>
        </p:txBody>
      </p:sp>
      <p:sp>
        <p:nvSpPr>
          <p:cNvPr id="69700" name="Rectangle 24"/>
          <p:cNvSpPr>
            <a:spLocks noChangeArrowheads="1"/>
          </p:cNvSpPr>
          <p:nvPr/>
        </p:nvSpPr>
        <p:spPr bwMode="auto">
          <a:xfrm>
            <a:off x="4500563" y="3213100"/>
            <a:ext cx="5032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 b="1"/>
              <a:t>3,9</a:t>
            </a:r>
          </a:p>
        </p:txBody>
      </p:sp>
      <p:sp>
        <p:nvSpPr>
          <p:cNvPr id="69701" name="Rectangle 35"/>
          <p:cNvSpPr>
            <a:spLocks noChangeArrowheads="1"/>
          </p:cNvSpPr>
          <p:nvPr/>
        </p:nvSpPr>
        <p:spPr bwMode="auto">
          <a:xfrm>
            <a:off x="4284663" y="5084763"/>
            <a:ext cx="1081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/>
              <a:t>11 классов</a:t>
            </a:r>
          </a:p>
        </p:txBody>
      </p:sp>
      <p:sp>
        <p:nvSpPr>
          <p:cNvPr id="69702" name="Rectangle 24"/>
          <p:cNvSpPr>
            <a:spLocks noChangeArrowheads="1"/>
          </p:cNvSpPr>
          <p:nvPr/>
        </p:nvSpPr>
        <p:spPr bwMode="auto">
          <a:xfrm>
            <a:off x="7235825" y="2708275"/>
            <a:ext cx="576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 b="1"/>
              <a:t>5,7</a:t>
            </a:r>
          </a:p>
        </p:txBody>
      </p:sp>
      <p:graphicFrame>
        <p:nvGraphicFramePr>
          <p:cNvPr id="69683" name="Object 3"/>
          <p:cNvGraphicFramePr>
            <a:graphicFrameLocks noChangeAspect="1"/>
          </p:cNvGraphicFramePr>
          <p:nvPr/>
        </p:nvGraphicFramePr>
        <p:xfrm>
          <a:off x="250825" y="2997200"/>
          <a:ext cx="2876550" cy="218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90" name="Диаграмма" r:id="rId3" imgW="6086475" imgH="4629150" progId="MSGraph.Chart.8">
                  <p:embed followColorScheme="full"/>
                </p:oleObj>
              </mc:Choice>
              <mc:Fallback>
                <p:oleObj name="Диаграмма" r:id="rId3" imgW="6086475" imgH="462915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997200"/>
                        <a:ext cx="2876550" cy="218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703" name="Rectangle 19"/>
          <p:cNvSpPr>
            <a:spLocks noChangeArrowheads="1"/>
          </p:cNvSpPr>
          <p:nvPr/>
        </p:nvSpPr>
        <p:spPr bwMode="auto">
          <a:xfrm>
            <a:off x="1692275" y="2997200"/>
            <a:ext cx="430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b="1"/>
              <a:t>3,4</a:t>
            </a:r>
          </a:p>
        </p:txBody>
      </p:sp>
      <p:sp>
        <p:nvSpPr>
          <p:cNvPr id="69704" name="Rectangle 35"/>
          <p:cNvSpPr>
            <a:spLocks noChangeArrowheads="1"/>
          </p:cNvSpPr>
          <p:nvPr/>
        </p:nvSpPr>
        <p:spPr bwMode="auto">
          <a:xfrm>
            <a:off x="1979613" y="5157788"/>
            <a:ext cx="577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/>
              <a:t>2014</a:t>
            </a:r>
          </a:p>
        </p:txBody>
      </p:sp>
      <p:graphicFrame>
        <p:nvGraphicFramePr>
          <p:cNvPr id="69686" name="Object 54"/>
          <p:cNvGraphicFramePr>
            <a:graphicFrameLocks noChangeAspect="1"/>
          </p:cNvGraphicFramePr>
          <p:nvPr/>
        </p:nvGraphicFramePr>
        <p:xfrm>
          <a:off x="3132138" y="2924175"/>
          <a:ext cx="2876550" cy="218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91" name="Диаграмма" r:id="rId5" imgW="6086475" imgH="4629150" progId="MSGraph.Chart.8">
                  <p:embed followColorScheme="full"/>
                </p:oleObj>
              </mc:Choice>
              <mc:Fallback>
                <p:oleObj name="Диаграмма" r:id="rId5" imgW="6086475" imgH="4629150" progId="MSGraph.Chart.8">
                  <p:embed followColorScheme="full"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2924175"/>
                        <a:ext cx="2876550" cy="218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89" name="Object 57"/>
          <p:cNvGraphicFramePr>
            <a:graphicFrameLocks noChangeAspect="1"/>
          </p:cNvGraphicFramePr>
          <p:nvPr/>
        </p:nvGraphicFramePr>
        <p:xfrm>
          <a:off x="6011863" y="2924175"/>
          <a:ext cx="2876550" cy="218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92" name="Диаграмма" r:id="rId7" imgW="6086475" imgH="4629150" progId="MSGraph.Chart.8">
                  <p:embed followColorScheme="full"/>
                </p:oleObj>
              </mc:Choice>
              <mc:Fallback>
                <p:oleObj name="Диаграмма" r:id="rId7" imgW="6086475" imgH="4629150" progId="MSGraph.Chart.8">
                  <p:embed followColorScheme="full"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2924175"/>
                        <a:ext cx="2876550" cy="218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705" name="Rectangle 24"/>
          <p:cNvSpPr>
            <a:spLocks noChangeArrowheads="1"/>
          </p:cNvSpPr>
          <p:nvPr/>
        </p:nvSpPr>
        <p:spPr bwMode="auto">
          <a:xfrm>
            <a:off x="6516688" y="3141663"/>
            <a:ext cx="5032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 b="1"/>
              <a:t>4,0</a:t>
            </a:r>
          </a:p>
        </p:txBody>
      </p:sp>
      <p:sp>
        <p:nvSpPr>
          <p:cNvPr id="69706" name="Rectangle 43"/>
          <p:cNvSpPr>
            <a:spLocks noChangeArrowheads="1"/>
          </p:cNvSpPr>
          <p:nvPr/>
        </p:nvSpPr>
        <p:spPr bwMode="auto">
          <a:xfrm>
            <a:off x="6084888" y="5084763"/>
            <a:ext cx="9826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/>
              <a:t>9 классов</a:t>
            </a:r>
          </a:p>
        </p:txBody>
      </p:sp>
      <p:sp>
        <p:nvSpPr>
          <p:cNvPr id="69707" name="Rectangle 35"/>
          <p:cNvSpPr>
            <a:spLocks noChangeArrowheads="1"/>
          </p:cNvSpPr>
          <p:nvPr/>
        </p:nvSpPr>
        <p:spPr bwMode="auto">
          <a:xfrm>
            <a:off x="7164388" y="5084763"/>
            <a:ext cx="1081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/>
              <a:t>11 классов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3853</TotalTime>
  <Words>932</Words>
  <Application>Microsoft Office PowerPoint</Application>
  <PresentationFormat>Экран (4:3)</PresentationFormat>
  <Paragraphs>327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Оформление по умолчанию</vt:lpstr>
      <vt:lpstr>Диаграмма</vt:lpstr>
      <vt:lpstr>Презентация PowerPoint</vt:lpstr>
      <vt:lpstr>Презентация PowerPoint</vt:lpstr>
      <vt:lpstr>Презентация PowerPoint</vt:lpstr>
      <vt:lpstr>Контрольные цифры приема граждан по образовательным программам СПО в 2014 году</vt:lpstr>
      <vt:lpstr>Презентация PowerPoint</vt:lpstr>
      <vt:lpstr>Количество поданных заявлений по программам высшего образования в 2012-2014 гг.</vt:lpstr>
      <vt:lpstr>Количество поданных заявлений по программам среднего профессионального образования в 2012-2014 гг.</vt:lpstr>
      <vt:lpstr>Общий конкурс на места за счет ассигнований федерального бюджета по специальностям ВПО </vt:lpstr>
      <vt:lpstr>Общий конкурс на места за счет ассигнований федерального бюджета по специальностям СПО </vt:lpstr>
      <vt:lpstr>Презентация PowerPoint</vt:lpstr>
      <vt:lpstr>Презентация PowerPoint</vt:lpstr>
      <vt:lpstr>Количество иностранных граждан, зачисленных на программы высшего образования в 2014 г.</vt:lpstr>
      <vt:lpstr>Общие сведения о результатах приёма  на ОП ВО и СПО в 2014 году</vt:lpstr>
      <vt:lpstr>Проходной балл в медицинских вузах в 2014 г. </vt:lpstr>
      <vt:lpstr>Средний балл зачисленных по общему конкурсу</vt:lpstr>
      <vt:lpstr>Специальность Медицинская кибернетика</vt:lpstr>
      <vt:lpstr>Всего зачислено на программы ВПО– 998, из них:  Бюджет – 395 Внебюджет – 603</vt:lpstr>
      <vt:lpstr>Государственное задание по выполнению контрольных цифр приёма на программы ВПО и СПО выполнено в полном объёме.</vt:lpstr>
      <vt:lpstr>  Благодарю за внимание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в 2006-ом и 2007-ом годах</dc:title>
  <dc:creator>Vaulin</dc:creator>
  <cp:lastModifiedBy>Зал ученого совета</cp:lastModifiedBy>
  <cp:revision>186</cp:revision>
  <dcterms:created xsi:type="dcterms:W3CDTF">2007-08-02T05:19:52Z</dcterms:created>
  <dcterms:modified xsi:type="dcterms:W3CDTF">2014-09-17T03:39:17Z</dcterms:modified>
</cp:coreProperties>
</file>