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99" r:id="rId4"/>
    <p:sldId id="300" r:id="rId5"/>
    <p:sldId id="301" r:id="rId6"/>
    <p:sldId id="258" r:id="rId7"/>
    <p:sldId id="303" r:id="rId8"/>
    <p:sldId id="302" r:id="rId9"/>
    <p:sldId id="259" r:id="rId10"/>
    <p:sldId id="304" r:id="rId11"/>
    <p:sldId id="306" r:id="rId12"/>
    <p:sldId id="307" r:id="rId13"/>
    <p:sldId id="309" r:id="rId14"/>
    <p:sldId id="310" r:id="rId15"/>
    <p:sldId id="308" r:id="rId16"/>
    <p:sldId id="298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9" autoAdjust="0"/>
  </p:normalViewPr>
  <p:slideViewPr>
    <p:cSldViewPr>
      <p:cViewPr>
        <p:scale>
          <a:sx n="118" d="100"/>
          <a:sy n="118" d="100"/>
        </p:scale>
        <p:origin x="-143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62C3-FF3C-45A8-A1CE-8821DE0AABB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1167-63CB-4447-88BC-28609F5BF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BBE4-73D4-4CB6-A783-2E07AE94A5E7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019B-AB05-41A9-943B-590382A6C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019B-AB05-41A9-943B-590382A6C20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dept&amp;id=156&amp;cat=folder&amp;fid=372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sgmu.ru/index.php?page%5bcommon%5d=content&amp;id=11359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dept&amp;id=156&amp;cat=folder&amp;fid=28202" TargetMode="External"/><Relationship Id="rId2" Type="http://schemas.openxmlformats.org/officeDocument/2006/relationships/hyperlink" Target="https://krasgmu.ru/index.php?page%5bcommon%5d=dept&amp;id=156&amp;cat=folder&amp;fid=278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sgmu.ru/index.php?page%5bcommon%5d=dept&amp;id=156&amp;cat=folder&amp;fid=37266" TargetMode="External"/><Relationship Id="rId5" Type="http://schemas.openxmlformats.org/officeDocument/2006/relationships/hyperlink" Target="https://krasgmu.ru/index.php?page%5borg%5d=pve&amp;cat=ord&amp;mode=umkd" TargetMode="External"/><Relationship Id="rId4" Type="http://schemas.openxmlformats.org/officeDocument/2006/relationships/hyperlink" Target="https://krasgmu.ru/index.php?page%5bcommon%5d=dept&amp;id=156&amp;cat=folder&amp;fid=281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dept&amp;id=156&amp;cat=folder&amp;fid=3726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kachenkowso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content&amp;id=1136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org%5d=pve&amp;cat=ord&amp;mode=umk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do.krasgmu.ru/ordtestanswer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08912" cy="2592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подготовка документов и методических </a:t>
            </a:r>
            <a:r>
              <a:rPr lang="ru-RU" sz="4000" b="1" dirty="0">
                <a:solidFill>
                  <a:schemeClr val="tx1"/>
                </a:solidFill>
              </a:rPr>
              <a:t>материалов для </a:t>
            </a:r>
            <a:r>
              <a:rPr lang="ru-RU" sz="4000" b="1" dirty="0" err="1" smtClean="0">
                <a:solidFill>
                  <a:schemeClr val="tx1"/>
                </a:solidFill>
              </a:rPr>
              <a:t>аккредитационной</a:t>
            </a:r>
            <a:r>
              <a:rPr lang="ru-RU" sz="4000" b="1" dirty="0" smtClean="0">
                <a:solidFill>
                  <a:schemeClr val="tx1"/>
                </a:solidFill>
              </a:rPr>
              <a:t> экспертизы программ ординатуры в 2019 г.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Институт последипломного образования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188640"/>
            <a:ext cx="7992888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ФГБОУ ВО </a:t>
            </a:r>
            <a:r>
              <a:rPr lang="ru-RU" sz="2400" b="1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им. проф. В.Ф. </a:t>
            </a:r>
            <a:r>
              <a:rPr lang="ru-RU" sz="2400" b="1" dirty="0" err="1" smtClean="0">
                <a:solidFill>
                  <a:schemeClr val="tx1"/>
                </a:solidFill>
              </a:rPr>
              <a:t>Войно-Ясенецкого</a:t>
            </a:r>
            <a:r>
              <a:rPr lang="ru-RU" sz="2400" b="1" dirty="0" smtClean="0">
                <a:solidFill>
                  <a:schemeClr val="tx1"/>
                </a:solidFill>
              </a:rPr>
              <a:t> Минздрава России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Справка о наличии и </a:t>
            </a:r>
            <a:r>
              <a:rPr lang="ru-RU" sz="2400" b="1" dirty="0" smtClean="0">
                <a:solidFill>
                  <a:prstClr val="black"/>
                </a:solidFill>
              </a:rPr>
              <a:t>содержании УМКД </a:t>
            </a:r>
            <a:r>
              <a:rPr lang="ru-RU" sz="2400" b="1" u="sng" dirty="0" smtClean="0">
                <a:solidFill>
                  <a:srgbClr val="FF0000"/>
                </a:solidFill>
              </a:rPr>
              <a:t>22.11.2018г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перейти по данной ссылке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https://krasgmu.ru/index.php?page[common]=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dept&amp;id=156&amp;cat=folder&amp;fid=37270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572847" cy="533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Справка о наличии и </a:t>
            </a:r>
            <a:r>
              <a:rPr lang="ru-RU" sz="2400" b="1" dirty="0" smtClean="0">
                <a:solidFill>
                  <a:prstClr val="black"/>
                </a:solidFill>
              </a:rPr>
              <a:t>содержании УМКД </a:t>
            </a:r>
            <a:r>
              <a:rPr lang="ru-RU" sz="2400" b="1" u="sng" dirty="0" smtClean="0">
                <a:solidFill>
                  <a:srgbClr val="FF0000"/>
                </a:solidFill>
              </a:rPr>
              <a:t>22.11.2018г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960148" cy="268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17" y="1599635"/>
            <a:ext cx="5883960" cy="22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13178"/>
            <a:ext cx="676062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316" y="5891759"/>
            <a:ext cx="8609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 СМК Учебно-методические комплекс к основной профессиональной образовательной программе высшего образования – программе подготовки кадров высшей квалификации в </a:t>
            </a:r>
            <a:r>
              <a:rPr lang="ru-RU" sz="1400" dirty="0" smtClean="0"/>
              <a:t>ординатуре </a:t>
            </a: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://krasgmu.ru/index.php?page[common]=</a:t>
            </a:r>
            <a:r>
              <a:rPr lang="en-US" sz="1400" dirty="0" smtClean="0">
                <a:hlinkClick r:id="rId6"/>
              </a:rPr>
              <a:t>content&amp;id=113594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20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Справка о наличии и </a:t>
            </a:r>
            <a:r>
              <a:rPr lang="ru-RU" sz="2400" b="1" dirty="0" smtClean="0">
                <a:solidFill>
                  <a:prstClr val="black"/>
                </a:solidFill>
              </a:rPr>
              <a:t>содержании УМКД </a:t>
            </a:r>
            <a:r>
              <a:rPr lang="ru-RU" sz="2400" b="1" u="sng" dirty="0" smtClean="0">
                <a:solidFill>
                  <a:srgbClr val="FF0000"/>
                </a:solidFill>
              </a:rPr>
              <a:t>22.11.2018г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787" y="4388450"/>
            <a:ext cx="8609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Программы практик </a:t>
            </a:r>
            <a:r>
              <a:rPr lang="ru-RU" b="1" dirty="0" smtClean="0">
                <a:solidFill>
                  <a:srgbClr val="FF0000"/>
                </a:solidFill>
              </a:rPr>
              <a:t>п. 1 и п. 2 в формате ссылок </a:t>
            </a:r>
            <a:r>
              <a:rPr lang="ru-RU" dirty="0" smtClean="0"/>
              <a:t>на расположение в электронном модуле УМКД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Сборники </a:t>
            </a:r>
            <a:r>
              <a:rPr lang="ru-RU" b="1" dirty="0" smtClean="0">
                <a:solidFill>
                  <a:srgbClr val="FF0000"/>
                </a:solidFill>
              </a:rPr>
              <a:t>п.3 </a:t>
            </a:r>
            <a:r>
              <a:rPr lang="ru-RU" b="1" dirty="0">
                <a:solidFill>
                  <a:srgbClr val="FF0000"/>
                </a:solidFill>
              </a:rPr>
              <a:t>и п</a:t>
            </a:r>
            <a:r>
              <a:rPr lang="ru-RU" b="1" dirty="0" smtClean="0">
                <a:solidFill>
                  <a:srgbClr val="FF0000"/>
                </a:solidFill>
              </a:rPr>
              <a:t>. 4 </a:t>
            </a:r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PDF формате </a:t>
            </a:r>
            <a:r>
              <a:rPr lang="ru-RU" dirty="0"/>
              <a:t>после того как пройдут проверку эксперта и </a:t>
            </a:r>
            <a:r>
              <a:rPr lang="ru-RU" dirty="0" smtClean="0"/>
              <a:t>будут изданы </a:t>
            </a:r>
            <a:r>
              <a:rPr lang="ru-RU" dirty="0"/>
              <a:t>типографским </a:t>
            </a:r>
            <a:r>
              <a:rPr lang="ru-RU" dirty="0" smtClean="0"/>
              <a:t>способом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Сборники </a:t>
            </a:r>
            <a:r>
              <a:rPr lang="ru-RU" b="1" dirty="0" smtClean="0">
                <a:solidFill>
                  <a:srgbClr val="FF0000"/>
                </a:solidFill>
              </a:rPr>
              <a:t>п. 5, 6, 7 </a:t>
            </a:r>
            <a:r>
              <a:rPr lang="ru-RU" dirty="0" smtClean="0"/>
              <a:t>размещаются в </a:t>
            </a:r>
            <a:r>
              <a:rPr lang="ru-RU" b="1" dirty="0" smtClean="0">
                <a:solidFill>
                  <a:srgbClr val="FF0000"/>
                </a:solidFill>
              </a:rPr>
              <a:t>формате </a:t>
            </a:r>
            <a:r>
              <a:rPr lang="en-US" b="1" dirty="0" smtClean="0">
                <a:solidFill>
                  <a:srgbClr val="FF0000"/>
                </a:solidFill>
              </a:rPr>
              <a:t>Word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6" y="404665"/>
            <a:ext cx="7200800" cy="398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Справка о наличии и </a:t>
            </a:r>
            <a:r>
              <a:rPr lang="ru-RU" sz="2400" b="1" dirty="0" smtClean="0">
                <a:solidFill>
                  <a:prstClr val="black"/>
                </a:solidFill>
              </a:rPr>
              <a:t>содержании УМКД </a:t>
            </a:r>
            <a:r>
              <a:rPr lang="ru-RU" sz="2400" b="1" u="sng" dirty="0" smtClean="0">
                <a:solidFill>
                  <a:srgbClr val="FF0000"/>
                </a:solidFill>
              </a:rPr>
              <a:t>22.11.2018г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8106"/>
            <a:ext cx="7488832" cy="53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Программы практик п. 1 и п. 2 в формате ссылок на расположение в электронном модуле УМКД</a:t>
            </a:r>
          </a:p>
        </p:txBody>
      </p:sp>
    </p:spTree>
    <p:extLst>
      <p:ext uri="{BB962C8B-B14F-4D97-AF65-F5344CB8AC3E}">
        <p14:creationId xmlns:p14="http://schemas.microsoft.com/office/powerpoint/2010/main" val="23777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Справка о наличии и </a:t>
            </a:r>
            <a:r>
              <a:rPr lang="ru-RU" sz="2400" b="1" dirty="0" smtClean="0">
                <a:solidFill>
                  <a:prstClr val="black"/>
                </a:solidFill>
              </a:rPr>
              <a:t>содержании УМКД </a:t>
            </a:r>
            <a:r>
              <a:rPr lang="ru-RU" sz="2400" b="1" u="sng" dirty="0" smtClean="0">
                <a:solidFill>
                  <a:srgbClr val="FF0000"/>
                </a:solidFill>
              </a:rPr>
              <a:t>22.11.2018г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Программы практик п. 1 и п. 2 в формате ссылок на расположение в электронном модуле </a:t>
            </a:r>
            <a:r>
              <a:rPr lang="ru-RU" b="1" dirty="0" smtClean="0">
                <a:solidFill>
                  <a:srgbClr val="FF0000"/>
                </a:solidFill>
              </a:rPr>
              <a:t>УМКД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(кнопки помощники </a:t>
            </a:r>
            <a:r>
              <a:rPr lang="en-US" b="1" dirty="0" smtClean="0">
                <a:solidFill>
                  <a:srgbClr val="FF0000"/>
                </a:solidFill>
              </a:rPr>
              <a:t>ctrl</a:t>
            </a:r>
            <a:r>
              <a:rPr lang="ru-RU" b="1" dirty="0" smtClean="0">
                <a:solidFill>
                  <a:srgbClr val="FF0000"/>
                </a:solidFill>
              </a:rPr>
              <a:t>+С копировать, </a:t>
            </a:r>
            <a:r>
              <a:rPr lang="en-US" b="1" dirty="0" err="1" smtClean="0">
                <a:solidFill>
                  <a:srgbClr val="FF0000"/>
                </a:solidFill>
              </a:rPr>
              <a:t>ctrl+V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вставить 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94" y="1556792"/>
            <a:ext cx="6264696" cy="48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Обращаю Ваше внимание!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11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 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50" y="476672"/>
            <a:ext cx="9001050" cy="5400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Нормативная база: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1. ФГОС ВО (2014) по специальности ординатуры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dept&amp;id=156&amp;cat=folder&amp;fid=27855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2. Учебный план специальности ординатуры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3"/>
              </a:rPr>
              <a:t>https://krasgmu.ru/index.php?page[common]=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dept&amp;id=156&amp;cat=folder&amp;fid=28202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3. ОПОП по специальностям ординатуры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4"/>
              </a:rPr>
              <a:t>https://krasgmu.ru/index.php?page[common]=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dept&amp;id=156&amp;cat=folder&amp;fid=28188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4. Электронный модуль рабочих программ по специальностям ординатуры в соответствии с УП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5"/>
              </a:rPr>
              <a:t>https://krasgmu.ru/index.php?page[org]=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pve&amp;cat=ord&amp;mode=umkd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5. Формы документов для подготовки к </a:t>
            </a:r>
            <a:r>
              <a:rPr lang="ru-RU" sz="2400" b="1" dirty="0" err="1" smtClean="0">
                <a:solidFill>
                  <a:prstClr val="black"/>
                </a:solidFill>
              </a:rPr>
              <a:t>аккредитационной</a:t>
            </a:r>
            <a:r>
              <a:rPr lang="ru-RU" sz="2400" b="1" dirty="0" smtClean="0">
                <a:solidFill>
                  <a:prstClr val="black"/>
                </a:solidFill>
              </a:rPr>
              <a:t> экспертизе 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  <a:hlinkClick r:id="rId6"/>
              </a:rPr>
              <a:t>https://krasgmu.ru/index.php?page[common]=</a:t>
            </a:r>
            <a:r>
              <a:rPr lang="en-US" sz="1600" dirty="0" smtClean="0">
                <a:solidFill>
                  <a:prstClr val="black"/>
                </a:solidFill>
                <a:hlinkClick r:id="rId6"/>
              </a:rPr>
              <a:t>dept&amp;id=156&amp;cat=folder&amp;fid=37266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endParaRPr lang="ru-RU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Шаг 1: </a:t>
            </a:r>
            <a:r>
              <a:rPr lang="ru-RU" sz="2400" b="1" u="sng" dirty="0" smtClean="0">
                <a:solidFill>
                  <a:schemeClr val="tx1"/>
                </a:solidFill>
              </a:rPr>
              <a:t>открыть</a:t>
            </a:r>
            <a:r>
              <a:rPr lang="ru-RU" sz="2400" dirty="0" smtClean="0">
                <a:solidFill>
                  <a:schemeClr val="tx1"/>
                </a:solidFill>
              </a:rPr>
              <a:t> сайт </a:t>
            </a:r>
            <a:r>
              <a:rPr lang="ru-RU" sz="2400" dirty="0" err="1" smtClean="0">
                <a:solidFill>
                  <a:schemeClr val="tx1"/>
                </a:solidFill>
              </a:rPr>
              <a:t>КрасГМУ</a:t>
            </a:r>
            <a:r>
              <a:rPr lang="en-US" sz="2400" dirty="0" smtClean="0">
                <a:solidFill>
                  <a:schemeClr val="tx1"/>
                </a:solidFill>
              </a:rPr>
              <a:t> http</a:t>
            </a:r>
            <a:r>
              <a:rPr lang="en-US" sz="2400" dirty="0">
                <a:solidFill>
                  <a:schemeClr val="tx1"/>
                </a:solidFill>
              </a:rPr>
              <a:t>://</a:t>
            </a:r>
            <a:r>
              <a:rPr lang="en-US" sz="2400" dirty="0" smtClean="0">
                <a:solidFill>
                  <a:schemeClr val="tx1"/>
                </a:solidFill>
              </a:rPr>
              <a:t>krasgmu.ru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Шаг 2: </a:t>
            </a:r>
            <a:r>
              <a:rPr lang="ru-RU" sz="2400" b="1" u="sng" dirty="0" smtClean="0">
                <a:solidFill>
                  <a:schemeClr val="tx1"/>
                </a:solidFill>
              </a:rPr>
              <a:t>авторизоваться</a:t>
            </a:r>
            <a:r>
              <a:rPr lang="ru-RU" sz="2400" dirty="0" smtClean="0">
                <a:solidFill>
                  <a:schemeClr val="tx1"/>
                </a:solidFill>
              </a:rPr>
              <a:t> (на главной странице сайта </a:t>
            </a:r>
            <a:r>
              <a:rPr lang="ru-RU" sz="2400" dirty="0" err="1" smtClean="0">
                <a:solidFill>
                  <a:schemeClr val="tx1"/>
                </a:solidFill>
              </a:rPr>
              <a:t>КрасГМУ</a:t>
            </a:r>
            <a:r>
              <a:rPr lang="ru-RU" sz="2400" dirty="0" smtClean="0">
                <a:solidFill>
                  <a:schemeClr val="tx1"/>
                </a:solidFill>
              </a:rPr>
              <a:t> необходимо ввести логин и пароль)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Шаг3: </a:t>
            </a:r>
            <a:r>
              <a:rPr lang="ru-RU" sz="2400" dirty="0" smtClean="0">
                <a:solidFill>
                  <a:schemeClr val="tx1"/>
                </a:solidFill>
              </a:rPr>
              <a:t>перейти по данной ссылке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://krasgmu.ru/index.php?page[common]=dept&amp;id=156&amp;cat=folder&amp;fid=37266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9467"/>
            <a:ext cx="8006342" cy="44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1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64488" cy="5184576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Сроки предоставления справок в соответствии с распоряжением декана ИПО № 41-18 от 08.11.2018г.: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Приложение 2 «Справка о кадровом обеспечении ООП ВО»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01.12.2018г</a:t>
            </a:r>
            <a:r>
              <a:rPr lang="ru-RU" sz="2400" b="1" dirty="0" smtClean="0">
                <a:solidFill>
                  <a:srgbClr val="FF0000"/>
                </a:solidFill>
              </a:rPr>
              <a:t>.;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2.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Приложение </a:t>
            </a:r>
            <a:r>
              <a:rPr lang="ru-RU" sz="2400" b="1" dirty="0">
                <a:solidFill>
                  <a:prstClr val="black"/>
                </a:solidFill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</a:rPr>
              <a:t> «Справка о содержании фонда оценочных средств» (готовые сборники тестовых заданий и ситуационных задач) </a:t>
            </a:r>
            <a:r>
              <a:rPr lang="ru-RU" sz="3600" b="1" u="sng" dirty="0" smtClean="0">
                <a:solidFill>
                  <a:srgbClr val="FF0000"/>
                </a:solidFill>
              </a:rPr>
              <a:t>22.12.2018г.;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Приложение 4 «Справка </a:t>
            </a:r>
            <a:r>
              <a:rPr lang="ru-RU" sz="2400" b="1" dirty="0">
                <a:solidFill>
                  <a:schemeClr val="tx1"/>
                </a:solidFill>
              </a:rPr>
              <a:t>о наличии и содержании учебно-методического комплекса </a:t>
            </a:r>
            <a:r>
              <a:rPr lang="ru-RU" sz="2400" b="1" dirty="0" smtClean="0">
                <a:solidFill>
                  <a:schemeClr val="tx1"/>
                </a:solidFill>
              </a:rPr>
              <a:t>дисциплины» </a:t>
            </a:r>
            <a:r>
              <a:rPr lang="ru-RU" sz="3600" b="1" u="sng" dirty="0" smtClean="0">
                <a:solidFill>
                  <a:srgbClr val="FF0000"/>
                </a:solidFill>
              </a:rPr>
              <a:t>22.11.2018г</a:t>
            </a:r>
            <a:r>
              <a:rPr lang="ru-RU" sz="3600" b="1" u="sng" dirty="0">
                <a:solidFill>
                  <a:srgbClr val="FF0000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Все справки предоставляются в электронном виде, формат </a:t>
            </a:r>
            <a:r>
              <a:rPr lang="en-US" sz="2400" dirty="0" smtClean="0">
                <a:solidFill>
                  <a:schemeClr val="tx1"/>
                </a:solidFill>
              </a:rPr>
              <a:t>Word</a:t>
            </a:r>
            <a:r>
              <a:rPr lang="ru-RU" sz="2400" dirty="0" smtClean="0">
                <a:solidFill>
                  <a:schemeClr val="tx1"/>
                </a:solidFill>
              </a:rPr>
              <a:t> на электронную почту </a:t>
            </a:r>
            <a:r>
              <a:rPr lang="en-US" sz="2400" dirty="0">
                <a:hlinkClick r:id="rId2"/>
              </a:rPr>
              <a:t>tkachenkowso@mail.ru</a:t>
            </a:r>
            <a:r>
              <a:rPr lang="ru-RU" sz="2400" dirty="0" smtClean="0">
                <a:solidFill>
                  <a:schemeClr val="tx1"/>
                </a:solidFill>
              </a:rPr>
              <a:t> (Ткаченко О.В.)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832"/>
            <a:ext cx="8712968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Справка </a:t>
            </a:r>
            <a:r>
              <a:rPr lang="ru-RU" sz="2400" b="1" dirty="0">
                <a:solidFill>
                  <a:prstClr val="black"/>
                </a:solidFill>
              </a:rPr>
              <a:t>о кадровом обеспечении ООП </a:t>
            </a:r>
            <a:r>
              <a:rPr lang="ru-RU" sz="2400" b="1" dirty="0" smtClean="0">
                <a:solidFill>
                  <a:prstClr val="black"/>
                </a:solidFill>
              </a:rPr>
              <a:t>ВО 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3600" b="1" u="sng" dirty="0">
                <a:solidFill>
                  <a:srgbClr val="FF0000"/>
                </a:solidFill>
              </a:rPr>
              <a:t>01.12.2018г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Шаблон данной справки подготовлен отдельно для каждой специальности в соответствии с расписание 2017/2018 </a:t>
            </a:r>
            <a:r>
              <a:rPr lang="ru-RU" sz="2400" b="1" dirty="0" err="1" smtClean="0">
                <a:solidFill>
                  <a:schemeClr val="tx1"/>
                </a:solidFill>
              </a:rPr>
              <a:t>уч.г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8121576" cy="47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8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584176"/>
          </a:xfrm>
        </p:spPr>
        <p:txBody>
          <a:bodyPr>
            <a:noAutofit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Пример </a:t>
            </a:r>
            <a:r>
              <a:rPr lang="ru-RU" b="1" u="sng" dirty="0" smtClean="0">
                <a:solidFill>
                  <a:schemeClr val="tx1"/>
                </a:solidFill>
              </a:rPr>
              <a:t>заполнения справка </a:t>
            </a:r>
            <a:r>
              <a:rPr lang="ru-RU" b="1" u="sng" dirty="0">
                <a:solidFill>
                  <a:schemeClr val="tx1"/>
                </a:solidFill>
              </a:rPr>
              <a:t>о кадровом обеспечении ООП ВО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94564" cy="47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Справка </a:t>
            </a:r>
            <a:r>
              <a:rPr lang="ru-RU" sz="2400" b="1" dirty="0">
                <a:solidFill>
                  <a:prstClr val="black"/>
                </a:solidFill>
              </a:rPr>
              <a:t>о содержании фонда оценочных </a:t>
            </a:r>
            <a:r>
              <a:rPr lang="ru-RU" sz="2400" b="1" dirty="0" smtClean="0">
                <a:solidFill>
                  <a:prstClr val="black"/>
                </a:solidFill>
              </a:rPr>
              <a:t>средств </a:t>
            </a:r>
            <a:r>
              <a:rPr lang="ru-RU" sz="2400" b="1" u="sng" dirty="0" smtClean="0">
                <a:solidFill>
                  <a:srgbClr val="FF0000"/>
                </a:solidFill>
              </a:rPr>
              <a:t>22.12.2018г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перейти по данной ссылке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https://krasgmu.ru/index.php?page[common]=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content&amp;id=113605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7516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5934"/>
            <a:ext cx="6502493" cy="30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832"/>
            <a:ext cx="8712968" cy="16479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Справка </a:t>
            </a:r>
            <a:r>
              <a:rPr lang="ru-RU" sz="2400" b="1" dirty="0">
                <a:solidFill>
                  <a:prstClr val="black"/>
                </a:solidFill>
              </a:rPr>
              <a:t>о содержании фонда оценочных </a:t>
            </a:r>
            <a:r>
              <a:rPr lang="ru-RU" sz="2400" b="1" dirty="0" smtClean="0">
                <a:solidFill>
                  <a:prstClr val="black"/>
                </a:solidFill>
              </a:rPr>
              <a:t>средств 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22.12.2018г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перейти по данной ссылке </a:t>
            </a:r>
            <a:r>
              <a:rPr lang="en-US" sz="16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://krasgmu.ru/index.php?page[org]=pve&amp;cat=ord&amp;mode=umkd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0" y="1751847"/>
            <a:ext cx="8915836" cy="383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789913" cy="151216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Тестовые задания </a:t>
            </a:r>
            <a:r>
              <a:rPr lang="ru-RU" sz="2800" b="1" dirty="0" smtClean="0">
                <a:solidFill>
                  <a:schemeClr val="tx1"/>
                </a:solidFill>
              </a:rPr>
              <a:t>по специальностям ординатуры с учетом разделов, которые указаны на сайте ЦДО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1800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1800" b="1" dirty="0" smtClean="0">
                <a:solidFill>
                  <a:schemeClr val="tx1"/>
                </a:solidFill>
                <a:hlinkClick r:id="rId2"/>
              </a:rPr>
              <a:t>cdo.krasgmu.ru/ordtestanswer.php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b="1" u="sng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8" y="1828812"/>
            <a:ext cx="5605158" cy="41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73" y="1556792"/>
            <a:ext cx="2597227" cy="49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1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277</Words>
  <Application>Microsoft Office PowerPoint</Application>
  <PresentationFormat>Экран (4:3)</PresentationFormat>
  <Paragraphs>40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Институт последипломного образования</vt:lpstr>
      <vt:lpstr>Нормативная база: 1. ФГОС ВО (2014) по специальности ординатуры https://krasgmu.ru/index.php?page[common]=dept&amp;id=156&amp;cat=folder&amp;fid=27855 2. Учебный план специальности ординатуры https://krasgmu.ru/index.php?page[common]=dept&amp;id=156&amp;cat=folder&amp;fid=28202  3. ОПОП по специальностям ординатуры https://krasgmu.ru/index.php?page[common]=dept&amp;id=156&amp;cat=folder&amp;fid=28188  4. Электронный модуль рабочих программ по специальностям ординатуры в соответствии с УП https://krasgmu.ru/index.php?page[org]=pve&amp;cat=ord&amp;mode=umkd  5. Формы документов для подготовки к аккредитационной экспертизе  https://krasgmu.ru/index.php?page[common]=dept&amp;id=156&amp;cat=folder&amp;fid=37266 </vt:lpstr>
      <vt:lpstr>Шаг 1: открыть сайт КрасГМУ http://krasgmu.ru Шаг 2: авторизоваться (на главной странице сайта КрасГМУ необходимо ввести логин и пароль)  Шаг3: перейти по данной ссылке https://krasgmu.ru/index.php?page[common]=dept&amp;id=156&amp;cat=folder&amp;fid=37266</vt:lpstr>
      <vt:lpstr>Сроки предоставления справок в соответствии с распоряжением декана ИПО № 41-18 от 08.11.2018г.:  1. Приложение 2 «Справка о кадровом обеспечении ООП ВО»  01.12.2018г.; 2. Приложение 3 «Справка о содержании фонда оценочных средств» (готовые сборники тестовых заданий и ситуационных задач) 22.12.2018г.;   3. Приложение 4 «Справка о наличии и содержании учебно-методического комплекса дисциплины» 22.11.2018г.  Все справки предоставляются в электронном виде, формат Word на электронную почту tkachenkowso@mail.ru (Ткаченко О.В.)</vt:lpstr>
      <vt:lpstr>Справка о кадровом обеспечении ООП ВО  01.12.2018г. Шаблон данной справки подготовлен отдельно для каждой специальности в соответствии с расписание 2017/2018 уч.г.</vt:lpstr>
      <vt:lpstr>Пример заполнения справка о кадровом обеспечении ООП ВО </vt:lpstr>
      <vt:lpstr>Справка о содержании фонда оценочных средств 22.12.2018г. перейти по данной ссылке https://krasgmu.ru/index.php?page[common]=content&amp;id=113605</vt:lpstr>
      <vt:lpstr>Справка о содержании фонда оценочных средств  22.12.2018г. перейти по данной ссылке https://krasgmu.ru/index.php?page[org]=pve&amp;cat=ord&amp;mode=umkd</vt:lpstr>
      <vt:lpstr>Тестовые задания по специальностям ординатуры с учетом разделов, которые указаны на сайте ЦДО https://cdo.krasgmu.ru/ordtestanswer.php </vt:lpstr>
      <vt:lpstr>Справка о наличии и содержании УМКД 22.11.2018г. перейти по данной ссылке https://krasgmu.ru/index.php?page[common]=dept&amp;id=156&amp;cat=folder&amp;fid=37270 </vt:lpstr>
      <vt:lpstr>Справка о наличии и содержании УМКД 22.11.2018г.</vt:lpstr>
      <vt:lpstr>Справка о наличии и содержании УМКД 22.11.2018г.</vt:lpstr>
      <vt:lpstr>Справка о наличии и содержании УМКД 22.11.2018г.</vt:lpstr>
      <vt:lpstr>Справка о наличии и содержании УМКД 22.11.2018г.</vt:lpstr>
      <vt:lpstr>Обращаю Ваше внимание!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работы с электронным модулем</dc:title>
  <dc:creator>Оксана</dc:creator>
  <cp:lastModifiedBy>ТкаченкоОВ</cp:lastModifiedBy>
  <cp:revision>75</cp:revision>
  <cp:lastPrinted>2015-11-09T06:33:18Z</cp:lastPrinted>
  <dcterms:created xsi:type="dcterms:W3CDTF">2015-11-08T08:52:23Z</dcterms:created>
  <dcterms:modified xsi:type="dcterms:W3CDTF">2018-11-16T04:20:56Z</dcterms:modified>
</cp:coreProperties>
</file>