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23" r:id="rId2"/>
    <p:sldId id="301" r:id="rId3"/>
    <p:sldId id="299" r:id="rId4"/>
    <p:sldId id="302" r:id="rId5"/>
    <p:sldId id="303" r:id="rId6"/>
    <p:sldId id="304" r:id="rId7"/>
    <p:sldId id="309" r:id="rId8"/>
    <p:sldId id="310" r:id="rId9"/>
    <p:sldId id="312" r:id="rId10"/>
    <p:sldId id="313" r:id="rId11"/>
    <p:sldId id="305" r:id="rId12"/>
    <p:sldId id="306" r:id="rId13"/>
    <p:sldId id="314" r:id="rId14"/>
    <p:sldId id="315" r:id="rId15"/>
    <p:sldId id="316" r:id="rId16"/>
    <p:sldId id="308" r:id="rId17"/>
    <p:sldId id="307" r:id="rId18"/>
    <p:sldId id="318" r:id="rId19"/>
    <p:sldId id="319" r:id="rId20"/>
    <p:sldId id="317" r:id="rId21"/>
    <p:sldId id="311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1792" autoAdjust="0"/>
  </p:normalViewPr>
  <p:slideViewPr>
    <p:cSldViewPr>
      <p:cViewPr varScale="1">
        <p:scale>
          <a:sx n="99" d="100"/>
          <a:sy n="99" d="100"/>
        </p:scale>
        <p:origin x="96" y="18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CCE4-5055-46E4-AE08-B49D6FC98E84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3851-1C33-44AC-A01F-E7F1DC79E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736D-FEE1-4702-A8F8-174A59AB67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1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Колосовидная повязка была удалена, и пациенту проведена дальнейшая репозиция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Хорошо видно анатомию хряща. Головки бедренных костей, </a:t>
            </a:r>
            <a:r>
              <a:rPr lang="ru-RU" b="0" dirty="0" err="1"/>
              <a:t>трехлучевые</a:t>
            </a:r>
            <a:r>
              <a:rPr lang="ru-RU" b="0" dirty="0"/>
              <a:t> хрящи и лобковый симфиз дают </a:t>
            </a:r>
            <a:r>
              <a:rPr lang="ru-RU" b="0" dirty="0" err="1"/>
              <a:t>гиперинтенсивный</a:t>
            </a:r>
            <a:r>
              <a:rPr lang="ru-RU" b="0" baseline="0" dirty="0"/>
              <a:t> сигнал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6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295" y="450125"/>
            <a:ext cx="1560504" cy="11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00048"/>
            <a:ext cx="6215106" cy="2338255"/>
          </a:xfrm>
        </p:spPr>
        <p:txBody>
          <a:bodyPr>
            <a:normAutofit/>
          </a:bodyPr>
          <a:lstStyle/>
          <a:p>
            <a:r>
              <a:rPr lang="ru-RU" sz="2800" b="1" dirty="0"/>
              <a:t>Дисплазия тазобедренного сустава (Врожденный вывих бедра): дети</a:t>
            </a:r>
            <a:br>
              <a:rPr lang="ru-RU" sz="3000" dirty="0"/>
            </a:br>
            <a:r>
              <a:rPr lang="ru-RU" sz="3000" dirty="0"/>
              <a:t>Часть 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286130"/>
            <a:ext cx="4554149" cy="1314450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Выполнила: </a:t>
            </a:r>
          </a:p>
          <a:p>
            <a:pPr algn="r">
              <a:lnSpc>
                <a:spcPct val="11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Ординатор кафедры лучевой диагностики ИПО</a:t>
            </a:r>
          </a:p>
          <a:p>
            <a:pPr algn="r"/>
            <a:r>
              <a:rPr lang="ru-RU" altLang="ru-RU" b="1" dirty="0" err="1">
                <a:solidFill>
                  <a:schemeClr val="tx1"/>
                </a:solidFill>
              </a:rPr>
              <a:t>Мокрецова</a:t>
            </a:r>
            <a:r>
              <a:rPr lang="ru-RU" altLang="ru-RU" b="1" dirty="0">
                <a:solidFill>
                  <a:schemeClr val="tx1"/>
                </a:solidFill>
              </a:rPr>
              <a:t> Мария Юрьевна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"/>
            <a:ext cx="6858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ФГБОУ ВО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им. проф. В.Ф. Войно-Ясенецкого Минздрава РФ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Кафедра лучевой диагностики ИПО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61166" y="4843465"/>
            <a:ext cx="192882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ru-RU" altLang="ru-RU" dirty="0">
                <a:latin typeface="Corbel" pitchFamily="34" charset="0"/>
              </a:rPr>
              <a:t>Красноярск, 202</a:t>
            </a:r>
            <a:r>
              <a:rPr lang="en-US" altLang="ru-RU" dirty="0">
                <a:latin typeface="Corbel" pitchFamily="34" charset="0"/>
              </a:rPr>
              <a:t>3</a:t>
            </a:r>
            <a:endParaRPr lang="ru-RU" altLang="ru-RU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2932070"/>
            <a:ext cx="1571601" cy="22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62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ru-RU" dirty="0"/>
              <a:t>КТ после открытой репозиции левого бедра, аксиальный срез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2341" y="1779662"/>
            <a:ext cx="47855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4828" y="2139702"/>
            <a:ext cx="4038600" cy="1857388"/>
          </a:xfrm>
        </p:spPr>
        <p:txBody>
          <a:bodyPr>
            <a:normAutofit/>
          </a:bodyPr>
          <a:lstStyle/>
          <a:p>
            <a:r>
              <a:rPr lang="ru-RU" dirty="0" err="1"/>
              <a:t>Метафиз</a:t>
            </a:r>
            <a:r>
              <a:rPr lang="ru-RU" dirty="0"/>
              <a:t> левой бедренной кости не совмещен с вертлужной впадиной,</a:t>
            </a:r>
          </a:p>
          <a:p>
            <a:r>
              <a:rPr lang="ru-RU" dirty="0"/>
              <a:t>Головка бедренной кости смещена кзади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Магнитно-резонансная томография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МРТ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/>
              <a:t>Преимущества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000" dirty="0"/>
              <a:t>Недостатки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Возможность различать типы мягких тканей (хрящи, связки, жир, мышцы, жидкость)</a:t>
            </a:r>
          </a:p>
          <a:p>
            <a:r>
              <a:rPr lang="ru-RU" sz="2200" dirty="0"/>
              <a:t>Отсутствие ионизирующего излучения</a:t>
            </a:r>
          </a:p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Занимает больше времени</a:t>
            </a:r>
          </a:p>
          <a:p>
            <a:r>
              <a:rPr lang="ru-RU" sz="2200" dirty="0"/>
              <a:t>Может требоваться </a:t>
            </a:r>
            <a:r>
              <a:rPr lang="ru-RU" sz="2200" dirty="0" err="1"/>
              <a:t>седация</a:t>
            </a:r>
            <a:r>
              <a:rPr lang="ru-RU" sz="2200" dirty="0"/>
              <a:t> у новорожденных</a:t>
            </a:r>
          </a:p>
          <a:p>
            <a:r>
              <a:rPr lang="ru-RU" sz="2200" dirty="0"/>
              <a:t>Высокая стоимость</a:t>
            </a:r>
          </a:p>
          <a:p>
            <a:r>
              <a:rPr lang="ru-RU" sz="2200" dirty="0"/>
              <a:t>Ограниченная доступность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/>
          <p:cNvSpPr>
            <a:spLocks noGrp="1"/>
          </p:cNvSpPr>
          <p:nvPr>
            <p:ph type="body" idx="1"/>
          </p:nvPr>
        </p:nvSpPr>
        <p:spPr>
          <a:xfrm>
            <a:off x="4786314" y="3000378"/>
            <a:ext cx="3857652" cy="1785950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Тот же пациент</a:t>
            </a:r>
          </a:p>
          <a:p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МРТ таза в режиме </a:t>
            </a:r>
            <a:r>
              <a:rPr lang="ru-RU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жироподавления</a:t>
            </a: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аксиальный срез  </a:t>
            </a:r>
          </a:p>
          <a:p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 головки бедра в суставе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86314" y="571486"/>
            <a:ext cx="3857652" cy="19288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Т1-взвешенное изображение МРТ таза, фронтальный срез</a:t>
            </a:r>
          </a:p>
          <a:p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Состояние после репозиции левого бедра. Определяется повышенное количество жировой ткани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"/>
            <a:ext cx="4040188" cy="295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8" y="2803052"/>
            <a:ext cx="4041775" cy="234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22697"/>
          </a:xfrm>
        </p:spPr>
        <p:txBody>
          <a:bodyPr>
            <a:normAutofit/>
          </a:bodyPr>
          <a:lstStyle/>
          <a:p>
            <a:r>
              <a:rPr lang="ru-RU" dirty="0"/>
              <a:t>Режимы МРТ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7"/>
            <a:ext cx="5643602" cy="421482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Подтверждение репозиции бедра после операции</a:t>
            </a:r>
          </a:p>
          <a:p>
            <a:pPr algn="just"/>
            <a:r>
              <a:rPr lang="ru-RU" sz="2400" dirty="0"/>
              <a:t>Выявление препятствий для концентрической репозиции</a:t>
            </a:r>
          </a:p>
          <a:p>
            <a:r>
              <a:rPr lang="ru-RU" sz="2400" dirty="0"/>
              <a:t>Выявление асептического некроза</a:t>
            </a:r>
          </a:p>
          <a:p>
            <a:r>
              <a:rPr lang="ru-RU" sz="2400" dirty="0"/>
              <a:t>Оценка анатомии костей</a:t>
            </a:r>
          </a:p>
          <a:p>
            <a:r>
              <a:rPr lang="ru-RU" sz="2400" dirty="0"/>
              <a:t>Выявление отека хряща и костного мозга </a:t>
            </a:r>
          </a:p>
          <a:p>
            <a:r>
              <a:rPr lang="ru-RU" sz="2400" dirty="0"/>
              <a:t>Перфузия головки бедренной кости</a:t>
            </a:r>
          </a:p>
          <a:p>
            <a:pPr>
              <a:buNone/>
            </a:pPr>
            <a:r>
              <a:rPr lang="ru-RU" sz="2400" dirty="0"/>
              <a:t>	(предупреждение </a:t>
            </a:r>
            <a:r>
              <a:rPr lang="ru-RU" sz="2400" dirty="0" err="1"/>
              <a:t>аваскулярного</a:t>
            </a:r>
            <a:r>
              <a:rPr lang="ru-RU" sz="2400" dirty="0"/>
              <a:t> некроза)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072198" y="1071553"/>
            <a:ext cx="500066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43704" y="1500180"/>
            <a:ext cx="158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Т1- и Т2-</a:t>
            </a:r>
          </a:p>
          <a:p>
            <a:r>
              <a:rPr lang="ru-RU" dirty="0"/>
              <a:t>взвешенные</a:t>
            </a:r>
          </a:p>
          <a:p>
            <a:r>
              <a:rPr lang="ru-RU" dirty="0"/>
              <a:t>изображения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86248" y="300037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43702" y="278606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Т1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57818" y="357188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3702" y="3214693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Т2 с </a:t>
            </a:r>
            <a:r>
              <a:rPr lang="ru-RU" dirty="0" err="1"/>
              <a:t>жироподавлением</a:t>
            </a:r>
            <a:r>
              <a:rPr lang="ru-RU" dirty="0"/>
              <a:t>, </a:t>
            </a:r>
            <a:r>
              <a:rPr lang="en-US" dirty="0"/>
              <a:t>FSEIR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14942" y="4357701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43703" y="4143387"/>
            <a:ext cx="250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Т1 и SPGR с контрастом (</a:t>
            </a:r>
            <a:r>
              <a:rPr lang="ru-RU" dirty="0" err="1"/>
              <a:t>хелат</a:t>
            </a:r>
            <a:r>
              <a:rPr lang="ru-RU" dirty="0"/>
              <a:t> гадолиния)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Срезы МРТ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Фронтальные</a:t>
            </a:r>
            <a:r>
              <a:rPr lang="ru-RU" sz="2400" dirty="0"/>
              <a:t>: детализация крыши вертлужной впадины и вертлужной губы.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Сагиттальные</a:t>
            </a:r>
            <a:r>
              <a:rPr lang="ru-RU" sz="2400" dirty="0"/>
              <a:t>: степень покрытия вертлужной впадиной головки бедренной кости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Аксиальные</a:t>
            </a:r>
            <a:r>
              <a:rPr lang="ru-RU" sz="2400" dirty="0"/>
              <a:t>: подтверждение  послеоперационной репозиции бедра и измерение </a:t>
            </a:r>
            <a:r>
              <a:rPr lang="ru-RU" sz="2400" dirty="0" err="1"/>
              <a:t>антеверсии</a:t>
            </a:r>
            <a:r>
              <a:rPr lang="ru-RU" sz="2400" dirty="0"/>
              <a:t> бедренной кости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Лечение дисплазии тазобедренного сустава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Чем раньше будет вправлен сустав, тем лучше!</a:t>
            </a:r>
          </a:p>
          <a:p>
            <a:r>
              <a:rPr lang="ru-RU" dirty="0">
                <a:solidFill>
                  <a:schemeClr val="tx1"/>
                </a:solidFill>
              </a:rPr>
              <a:t>В идеале – до 18 месяцев, но вплоть до 4 лет результаты хорошие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6"/>
            <a:ext cx="8229600" cy="800100"/>
          </a:xfrm>
        </p:spPr>
        <p:txBody>
          <a:bodyPr/>
          <a:lstStyle/>
          <a:p>
            <a:r>
              <a:rPr lang="ru-RU" dirty="0"/>
              <a:t>Дети до 6 месяцев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86177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Подвывих</a:t>
            </a:r>
            <a:r>
              <a:rPr lang="ru-RU" sz="2400" dirty="0"/>
              <a:t> при рождении часто </a:t>
            </a:r>
            <a:r>
              <a:rPr lang="ru-RU" sz="2400" dirty="0">
                <a:solidFill>
                  <a:srgbClr val="C00000"/>
                </a:solidFill>
              </a:rPr>
              <a:t>проходит спонтанно </a:t>
            </a:r>
            <a:r>
              <a:rPr lang="ru-RU" sz="2400" dirty="0"/>
              <a:t>и требует наблюдения в течение нескольких недель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Вывих</a:t>
            </a:r>
            <a:r>
              <a:rPr lang="ru-RU" sz="2400" dirty="0"/>
              <a:t> при рождении или </a:t>
            </a:r>
            <a:r>
              <a:rPr lang="ru-RU" sz="2400" dirty="0">
                <a:solidFill>
                  <a:srgbClr val="C00000"/>
                </a:solidFill>
              </a:rPr>
              <a:t>дисплазия</a:t>
            </a:r>
            <a:r>
              <a:rPr lang="ru-RU" sz="2400" dirty="0"/>
              <a:t> в возрасте 3-6 недель и старше </a:t>
            </a:r>
            <a:r>
              <a:rPr lang="ru-RU" sz="2400" dirty="0">
                <a:solidFill>
                  <a:srgbClr val="C00000"/>
                </a:solidFill>
              </a:rPr>
              <a:t>требуют лечения</a:t>
            </a:r>
          </a:p>
          <a:p>
            <a:r>
              <a:rPr lang="ru-RU" sz="2400" dirty="0"/>
              <a:t>У детей до 6 месяцев используют </a:t>
            </a:r>
            <a:r>
              <a:rPr lang="ru-RU" sz="2400" dirty="0">
                <a:solidFill>
                  <a:srgbClr val="C00000"/>
                </a:solidFill>
              </a:rPr>
              <a:t>ортезы</a:t>
            </a:r>
            <a:r>
              <a:rPr lang="ru-RU" sz="2400" dirty="0"/>
              <a:t> (стремена Павлика), предотвращающие приведение в суставе, в большинстве случаев успешно</a:t>
            </a:r>
          </a:p>
          <a:p>
            <a:r>
              <a:rPr lang="ru-RU" sz="2400" dirty="0"/>
              <a:t>В ином случае необходимо закрытое или открытое </a:t>
            </a:r>
            <a:r>
              <a:rPr lang="ru-RU" sz="2400" dirty="0">
                <a:solidFill>
                  <a:srgbClr val="C00000"/>
                </a:solidFill>
              </a:rPr>
              <a:t>вправление сустава </a:t>
            </a:r>
            <a:r>
              <a:rPr lang="ru-RU" sz="2400" dirty="0"/>
              <a:t>с наложением колосовидной повязки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Дети старше 6 месяцев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87068"/>
            <a:ext cx="8435280" cy="324383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Большинство вывихов </a:t>
            </a:r>
            <a:r>
              <a:rPr lang="ru-RU" sz="2400" dirty="0">
                <a:solidFill>
                  <a:srgbClr val="C00000"/>
                </a:solidFill>
              </a:rPr>
              <a:t>не вправляются вручную</a:t>
            </a:r>
          </a:p>
          <a:p>
            <a:r>
              <a:rPr lang="ru-RU" sz="2400" dirty="0"/>
              <a:t>Перед репозицией возможно </a:t>
            </a:r>
            <a:r>
              <a:rPr lang="ru-RU" sz="2400" dirty="0">
                <a:solidFill>
                  <a:srgbClr val="C00000"/>
                </a:solidFill>
              </a:rPr>
              <a:t>вытяжение </a:t>
            </a:r>
            <a:r>
              <a:rPr lang="ru-RU" sz="2400" dirty="0"/>
              <a:t>для расправления сокращенных мягких тканей</a:t>
            </a:r>
          </a:p>
          <a:p>
            <a:r>
              <a:rPr lang="ru-RU" sz="2400" dirty="0"/>
              <a:t>При стойком подвывихе может понадобиться </a:t>
            </a:r>
            <a:r>
              <a:rPr lang="ru-RU" sz="2400" dirty="0">
                <a:solidFill>
                  <a:srgbClr val="C00000"/>
                </a:solidFill>
              </a:rPr>
              <a:t>оперативное вмешательство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под наркозом</a:t>
            </a:r>
          </a:p>
          <a:p>
            <a:r>
              <a:rPr lang="ru-RU" sz="2400" dirty="0"/>
              <a:t>Лечение занимает </a:t>
            </a:r>
            <a:r>
              <a:rPr lang="ru-RU" sz="2400" dirty="0">
                <a:solidFill>
                  <a:srgbClr val="C00000"/>
                </a:solidFill>
              </a:rPr>
              <a:t>больше времени</a:t>
            </a:r>
          </a:p>
          <a:p>
            <a:r>
              <a:rPr lang="ru-RU" sz="2400" dirty="0"/>
              <a:t>После 18 месяцев  консервативное лечение не имеет успеха,  требуется </a:t>
            </a:r>
            <a:r>
              <a:rPr lang="ru-RU" sz="2400" dirty="0">
                <a:solidFill>
                  <a:srgbClr val="C00000"/>
                </a:solidFill>
              </a:rPr>
              <a:t>открытое хирургическое вправление</a:t>
            </a:r>
          </a:p>
          <a:p>
            <a:r>
              <a:rPr lang="ru-RU" sz="2400" dirty="0"/>
              <a:t>Риск послеоперационного </a:t>
            </a:r>
            <a:r>
              <a:rPr lang="ru-RU" sz="2400" dirty="0" err="1">
                <a:solidFill>
                  <a:srgbClr val="C00000"/>
                </a:solidFill>
              </a:rPr>
              <a:t>аваскулярного</a:t>
            </a:r>
            <a:r>
              <a:rPr lang="ru-RU" sz="2400" dirty="0">
                <a:solidFill>
                  <a:srgbClr val="C00000"/>
                </a:solidFill>
              </a:rPr>
              <a:t> некроза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Оперативное 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err="1"/>
              <a:t>Деротационная</a:t>
            </a:r>
            <a:r>
              <a:rPr lang="ru-RU" sz="2400" b="1" dirty="0"/>
              <a:t> остеотомия </a:t>
            </a:r>
            <a:r>
              <a:rPr lang="ru-RU" sz="2400" dirty="0"/>
              <a:t>бедренной кости выполняется для коррекции чрезмерной </a:t>
            </a:r>
            <a:r>
              <a:rPr lang="ru-RU" sz="2400" dirty="0" err="1"/>
              <a:t>антеверсии</a:t>
            </a:r>
            <a:r>
              <a:rPr lang="ru-RU" sz="2400" dirty="0"/>
              <a:t> шейки бедренной кости и </a:t>
            </a:r>
            <a:r>
              <a:rPr lang="ru-RU" sz="2400" dirty="0" err="1"/>
              <a:t>вальгусной</a:t>
            </a:r>
            <a:r>
              <a:rPr lang="ru-RU" sz="2400" dirty="0"/>
              <a:t> деформации.</a:t>
            </a:r>
          </a:p>
          <a:p>
            <a:r>
              <a:rPr lang="ru-RU" sz="2400" b="1" dirty="0"/>
              <a:t>Остеотомия подвздошной кости </a:t>
            </a:r>
            <a:r>
              <a:rPr lang="ru-RU" sz="2400" dirty="0"/>
              <a:t>(по </a:t>
            </a:r>
            <a:r>
              <a:rPr lang="ru-RU" sz="2400" dirty="0" err="1"/>
              <a:t>Солтеру</a:t>
            </a:r>
            <a:r>
              <a:rPr lang="ru-RU" sz="2400" dirty="0"/>
              <a:t> и по </a:t>
            </a:r>
            <a:r>
              <a:rPr lang="ru-RU" sz="2400" dirty="0" err="1"/>
              <a:t>Пембертону</a:t>
            </a:r>
            <a:r>
              <a:rPr lang="ru-RU" sz="2400" dirty="0"/>
              <a:t>) направлена на достижение конгруэнтности и решает проблему недостаточного удержания головки бедренной кости в вертлужной впадине</a:t>
            </a:r>
          </a:p>
          <a:p>
            <a:r>
              <a:rPr lang="ru-RU" sz="2400" dirty="0"/>
              <a:t>Выполняют </a:t>
            </a:r>
            <a:r>
              <a:rPr lang="ru-RU" sz="2400" dirty="0">
                <a:solidFill>
                  <a:srgbClr val="C00000"/>
                </a:solidFill>
              </a:rPr>
              <a:t>после 18 месяцев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Артрография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10"/>
            <a:ext cx="8229600" cy="80010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8"/>
            <a:ext cx="9144000" cy="3500462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ru-RU" sz="2200" b="1" dirty="0"/>
              <a:t>Развивающаяся дисплазия тазобедренного сустава </a:t>
            </a:r>
            <a:r>
              <a:rPr lang="ru-RU" sz="2200" dirty="0"/>
              <a:t>– </a:t>
            </a:r>
            <a:r>
              <a:rPr lang="ru-RU" sz="2200" i="1" dirty="0">
                <a:solidFill>
                  <a:srgbClr val="C00000"/>
                </a:solidFill>
              </a:rPr>
              <a:t>спектр аномалий </a:t>
            </a:r>
            <a:r>
              <a:rPr lang="ru-RU" sz="2200" i="1" dirty="0"/>
              <a:t>от спонтанно разрешающихся легких изменений до тяжелых </a:t>
            </a:r>
            <a:r>
              <a:rPr lang="ru-RU" sz="2200" i="1" dirty="0" err="1"/>
              <a:t>инвалидизирующих</a:t>
            </a:r>
            <a:r>
              <a:rPr lang="ru-RU" sz="2200" i="1" dirty="0"/>
              <a:t> нарушений</a:t>
            </a:r>
          </a:p>
          <a:p>
            <a:pPr>
              <a:spcAft>
                <a:spcPts val="300"/>
              </a:spcAft>
            </a:pPr>
            <a:r>
              <a:rPr lang="ru-RU" sz="2200" dirty="0"/>
              <a:t>Проявляется </a:t>
            </a:r>
            <a:r>
              <a:rPr lang="ru-RU" sz="2200" dirty="0">
                <a:solidFill>
                  <a:srgbClr val="C00000"/>
                </a:solidFill>
              </a:rPr>
              <a:t>при рождении или спустя месяцы и годы</a:t>
            </a:r>
          </a:p>
          <a:p>
            <a:pPr>
              <a:spcAft>
                <a:spcPts val="300"/>
              </a:spcAft>
            </a:pPr>
            <a:r>
              <a:rPr lang="ru-RU" sz="2200" dirty="0"/>
              <a:t>Визуализация важна для диагностики и наблюдения при лечении</a:t>
            </a:r>
          </a:p>
          <a:p>
            <a:pPr>
              <a:spcAft>
                <a:spcPts val="300"/>
              </a:spcAft>
            </a:pPr>
            <a:r>
              <a:rPr lang="ru-RU" sz="2200" dirty="0"/>
              <a:t>Цель лечения – достижение </a:t>
            </a:r>
            <a:r>
              <a:rPr lang="ru-RU" sz="2200" dirty="0">
                <a:solidFill>
                  <a:srgbClr val="C00000"/>
                </a:solidFill>
              </a:rPr>
              <a:t>конгруэнтности</a:t>
            </a:r>
            <a:r>
              <a:rPr lang="ru-RU" sz="2200" dirty="0"/>
              <a:t> головки бедренной кости и вертлужной впадины и </a:t>
            </a:r>
            <a:r>
              <a:rPr lang="ru-RU" sz="2200" dirty="0">
                <a:solidFill>
                  <a:srgbClr val="C00000"/>
                </a:solidFill>
              </a:rPr>
              <a:t>уменьшение</a:t>
            </a:r>
            <a:r>
              <a:rPr lang="ru-RU" sz="2200" dirty="0"/>
              <a:t> вторичных </a:t>
            </a:r>
            <a:r>
              <a:rPr lang="ru-RU" sz="2200" dirty="0">
                <a:solidFill>
                  <a:srgbClr val="C00000"/>
                </a:solidFill>
              </a:rPr>
              <a:t>дегенеративных изменений </a:t>
            </a:r>
            <a:r>
              <a:rPr lang="ru-RU" sz="2200" dirty="0"/>
              <a:t>в более взрослом возрасте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24"/>
            <a:ext cx="8229600" cy="800100"/>
          </a:xfrm>
        </p:spPr>
        <p:txBody>
          <a:bodyPr/>
          <a:lstStyle/>
          <a:p>
            <a:r>
              <a:rPr lang="ru-RU" dirty="0"/>
              <a:t>Цель проведения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80"/>
            <a:ext cx="8501122" cy="34307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200" dirty="0"/>
              <a:t>Определение необходимости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открытой или закрытой репозиции</a:t>
            </a:r>
            <a:r>
              <a:rPr lang="ru-RU" sz="2200" dirty="0"/>
              <a:t> у младенцев и детей до 3-х лет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Показывает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положение головки бедренной кости</a:t>
            </a:r>
            <a:endParaRPr lang="ru-RU" sz="2200" dirty="0"/>
          </a:p>
          <a:p>
            <a:pPr>
              <a:spcAft>
                <a:spcPts val="600"/>
              </a:spcAft>
            </a:pPr>
            <a:r>
              <a:rPr lang="ru-RU" sz="2200" dirty="0"/>
              <a:t>Описание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деформаций и препятствий </a:t>
            </a:r>
            <a:r>
              <a:rPr lang="ru-RU" sz="2200" dirty="0"/>
              <a:t>для вправления (например, сужение капсулы, </a:t>
            </a:r>
            <a:r>
              <a:rPr lang="ru-RU" sz="2200" dirty="0" err="1"/>
              <a:t>гипетрофия</a:t>
            </a:r>
            <a:r>
              <a:rPr lang="ru-RU" sz="2200" dirty="0"/>
              <a:t> круглой связки и т.д.)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Динамический тест для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оценки</a:t>
            </a:r>
            <a:r>
              <a:rPr lang="ru-RU" sz="2200" dirty="0"/>
              <a:t> стабильности и качества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репозиции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00048"/>
            <a:ext cx="8763000" cy="802386"/>
          </a:xfrm>
        </p:spPr>
        <p:txBody>
          <a:bodyPr>
            <a:noAutofit/>
          </a:bodyPr>
          <a:lstStyle/>
          <a:p>
            <a:r>
              <a:rPr lang="ru-RU" sz="3200" dirty="0" err="1"/>
              <a:t>Артрография</a:t>
            </a:r>
            <a:r>
              <a:rPr lang="ru-RU" sz="3200" dirty="0"/>
              <a:t> у ребенка с дисплазией левого тазобедренного сустава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4429139"/>
            <a:ext cx="8358246" cy="71436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(А) – нейтральное положение, головка бедренной кости вывихнута; (Б) – отведение, бедро полностью вправлено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00180"/>
            <a:ext cx="40417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500180"/>
            <a:ext cx="4041775" cy="278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Компьютерная томография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Послеоперационное наблюдение </a:t>
            </a:r>
            <a:r>
              <a:rPr lang="ru-RU" dirty="0"/>
              <a:t>за состоянием тазобедренного сустава, если ребенку наложена колосовидная повязка;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Предоперационное планирование  </a:t>
            </a:r>
            <a:r>
              <a:rPr lang="ru-RU" dirty="0"/>
              <a:t>лечение для детей с тяжелой дисплазией тазобедренного сустава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923678"/>
            <a:ext cx="450036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707654"/>
            <a:ext cx="4038600" cy="3168353"/>
          </a:xfrm>
          <a:solidFill>
            <a:schemeClr val="accent6">
              <a:lumMod val="20000"/>
              <a:lumOff val="80000"/>
              <a:alpha val="74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ru-RU" dirty="0"/>
              <a:t>Пациент, 8 месяцев, наложена колосовидная повязка</a:t>
            </a:r>
          </a:p>
          <a:p>
            <a:r>
              <a:rPr lang="ru-RU" dirty="0"/>
              <a:t>Вертлужной впадина </a:t>
            </a:r>
            <a:r>
              <a:rPr lang="ru-RU" dirty="0" err="1"/>
              <a:t>уплощена</a:t>
            </a:r>
            <a:r>
              <a:rPr lang="ru-RU" dirty="0"/>
              <a:t> </a:t>
            </a:r>
          </a:p>
          <a:p>
            <a:r>
              <a:rPr lang="ru-RU" dirty="0"/>
              <a:t>Проксимальный эпифиз левой бедренной кости уменьшен</a:t>
            </a:r>
          </a:p>
          <a:p>
            <a:r>
              <a:rPr lang="ru-RU" dirty="0"/>
              <a:t>Из этой проекции затруднена оценка смещения головки кпереди или кзади</a:t>
            </a:r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AD3B67DC-ACC6-600E-FBF7-C8FC9D45CCCF}"/>
              </a:ext>
            </a:extLst>
          </p:cNvPr>
          <p:cNvSpPr txBox="1">
            <a:spLocks/>
          </p:cNvSpPr>
          <p:nvPr/>
        </p:nvSpPr>
        <p:spPr>
          <a:xfrm>
            <a:off x="500034" y="642924"/>
            <a:ext cx="8104414" cy="800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Дисплазия правого тазобедренного сустава, рентгенограмма таза в прямой проекции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62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положения головки бедренной кости при помощи 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Наиболее эффективна, когда головки бедренных костей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хотя бы частично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оссифицированы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dirty="0"/>
              <a:t>До </a:t>
            </a:r>
            <a:r>
              <a:rPr lang="ru-RU" sz="2400" dirty="0" err="1"/>
              <a:t>оссификации</a:t>
            </a:r>
            <a:r>
              <a:rPr lang="ru-RU" sz="2400" dirty="0"/>
              <a:t> о положении головки можно судить только по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совмещению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метафиза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с вертлужной впадиной</a:t>
            </a:r>
          </a:p>
          <a:p>
            <a:r>
              <a:rPr lang="ru-RU" sz="2400" dirty="0"/>
              <a:t>В норме при отведении бедра головка располагается 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</a:rPr>
              <a:t>в вертлужной впадине кзади от 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</a:rPr>
              <a:t>трехлучевого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</a:rPr>
              <a:t> хряща</a:t>
            </a:r>
            <a:r>
              <a:rPr lang="ru-RU" sz="2400" dirty="0"/>
              <a:t>, ось шейки направлена к </a:t>
            </a:r>
            <a:r>
              <a:rPr lang="ru-RU" sz="2400" dirty="0" err="1"/>
              <a:t>трехлучевому</a:t>
            </a:r>
            <a:r>
              <a:rPr lang="ru-RU" sz="2400" dirty="0"/>
              <a:t> хрящу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6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ru-RU" dirty="0"/>
              <a:t>КТ после репозиции левого бедра, аксиальный срез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7" y="1779662"/>
            <a:ext cx="4421283" cy="29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48242" y="1857370"/>
            <a:ext cx="4038600" cy="2876378"/>
          </a:xfrm>
        </p:spPr>
        <p:txBody>
          <a:bodyPr>
            <a:normAutofit/>
          </a:bodyPr>
          <a:lstStyle/>
          <a:p>
            <a:r>
              <a:rPr lang="ru-RU" dirty="0"/>
              <a:t>Проксимальный центр окостенения левого бедра еще отсутствует</a:t>
            </a:r>
          </a:p>
          <a:p>
            <a:r>
              <a:rPr lang="ru-RU" dirty="0"/>
              <a:t>Обе головки бедра совмещены с вертлужной впадиной =</a:t>
            </a:r>
            <a:r>
              <a:rPr lang="en-US" dirty="0"/>
              <a:t>&gt;</a:t>
            </a:r>
            <a:r>
              <a:rPr lang="ru-RU" dirty="0"/>
              <a:t> </a:t>
            </a:r>
            <a:r>
              <a:rPr lang="ru-RU" i="1" dirty="0"/>
              <a:t>успешное вправление тазобедренного сустава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3231</TotalTime>
  <Words>720</Words>
  <Application>Microsoft Office PowerPoint</Application>
  <PresentationFormat>Экран (16:9)</PresentationFormat>
  <Paragraphs>98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Corbel</vt:lpstr>
      <vt:lpstr>Georgia</vt:lpstr>
      <vt:lpstr>Trebuchet MS</vt:lpstr>
      <vt:lpstr>Wingdings 2</vt:lpstr>
      <vt:lpstr>Городская</vt:lpstr>
      <vt:lpstr>Дисплазия тазобедренного сустава (Врожденный вывих бедра): дети Часть 3</vt:lpstr>
      <vt:lpstr>Артрография</vt:lpstr>
      <vt:lpstr>Цель проведения</vt:lpstr>
      <vt:lpstr>Артрография у ребенка с дисплазией левого тазобедренного сустава</vt:lpstr>
      <vt:lpstr>Компьютерная томография</vt:lpstr>
      <vt:lpstr>Показания</vt:lpstr>
      <vt:lpstr>Презентация PowerPoint</vt:lpstr>
      <vt:lpstr>Оценка положения головки бедренной кости при помощи КТ</vt:lpstr>
      <vt:lpstr>КТ после репозиции левого бедра, аксиальный срез</vt:lpstr>
      <vt:lpstr>КТ после открытой репозиции левого бедра, аксиальный срез</vt:lpstr>
      <vt:lpstr>Магнитно-резонансная томография</vt:lpstr>
      <vt:lpstr>МРТ</vt:lpstr>
      <vt:lpstr>Презентация PowerPoint</vt:lpstr>
      <vt:lpstr>Режимы МРТ</vt:lpstr>
      <vt:lpstr>Срезы МРТ</vt:lpstr>
      <vt:lpstr>Лечение дисплазии тазобедренного сустава</vt:lpstr>
      <vt:lpstr>Дети до 6 месяцев</vt:lpstr>
      <vt:lpstr>Дети старше 6 месяцев</vt:lpstr>
      <vt:lpstr>Оперативное лечение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Дисплазия тазобедренного сустава (Врожденный вывих бедра): дети</dc:title>
  <dc:creator>Мокрецова М.Ю.</dc:creator>
  <cp:lastModifiedBy>мария мокрецова</cp:lastModifiedBy>
  <cp:revision>343</cp:revision>
  <dcterms:created xsi:type="dcterms:W3CDTF">2023-04-04T07:59:05Z</dcterms:created>
  <dcterms:modified xsi:type="dcterms:W3CDTF">2023-06-10T11:48:06Z</dcterms:modified>
</cp:coreProperties>
</file>