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5B6F9-53C2-4D4B-845C-2F0DB0F485F2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55539-2458-4B28-B8AB-C07FB1835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537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55539-2458-4B28-B8AB-C07FB1835F0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365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55539-2458-4B28-B8AB-C07FB1835F0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644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C15F-0D95-49B1-8B35-71C03B599279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08A9-E67D-44A7-8DD3-0E70BEB1F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643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C15F-0D95-49B1-8B35-71C03B599279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08A9-E67D-44A7-8DD3-0E70BEB1F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847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C15F-0D95-49B1-8B35-71C03B599279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08A9-E67D-44A7-8DD3-0E70BEB1FE7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5261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C15F-0D95-49B1-8B35-71C03B599279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08A9-E67D-44A7-8DD3-0E70BEB1F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953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C15F-0D95-49B1-8B35-71C03B599279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08A9-E67D-44A7-8DD3-0E70BEB1FE7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8444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C15F-0D95-49B1-8B35-71C03B599279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08A9-E67D-44A7-8DD3-0E70BEB1F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556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C15F-0D95-49B1-8B35-71C03B599279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08A9-E67D-44A7-8DD3-0E70BEB1F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735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C15F-0D95-49B1-8B35-71C03B599279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08A9-E67D-44A7-8DD3-0E70BEB1F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62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C15F-0D95-49B1-8B35-71C03B599279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08A9-E67D-44A7-8DD3-0E70BEB1F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395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C15F-0D95-49B1-8B35-71C03B599279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08A9-E67D-44A7-8DD3-0E70BEB1F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252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C15F-0D95-49B1-8B35-71C03B599279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08A9-E67D-44A7-8DD3-0E70BEB1F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80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C15F-0D95-49B1-8B35-71C03B599279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08A9-E67D-44A7-8DD3-0E70BEB1F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116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C15F-0D95-49B1-8B35-71C03B599279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08A9-E67D-44A7-8DD3-0E70BEB1F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11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C15F-0D95-49B1-8B35-71C03B599279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08A9-E67D-44A7-8DD3-0E70BEB1F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13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C15F-0D95-49B1-8B35-71C03B599279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08A9-E67D-44A7-8DD3-0E70BEB1F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773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C15F-0D95-49B1-8B35-71C03B599279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08A9-E67D-44A7-8DD3-0E70BEB1F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6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3C15F-0D95-49B1-8B35-71C03B599279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B5B08A9-E67D-44A7-8DD3-0E70BEB1F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66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5B2B0B-1B48-4AB4-AA06-C9E73588F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8293"/>
            <a:ext cx="12192001" cy="2035589"/>
          </a:xfrm>
        </p:spPr>
        <p:txBody>
          <a:bodyPr>
            <a:normAutofit fontScale="90000"/>
          </a:bodyPr>
          <a:lstStyle/>
          <a:p>
            <a:pPr lvl="0" algn="ctr" defTabSz="457200">
              <a:lnSpc>
                <a:spcPct val="100000"/>
              </a:lnSpc>
              <a:spcBef>
                <a:spcPts val="100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Фармацевтический колледж</a:t>
            </a:r>
            <a:b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9F787F-3C24-477F-9163-F685B1EE8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249" y="2629997"/>
            <a:ext cx="9001499" cy="1096899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Двигательная активность пожилых людей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E20C9D-1810-4079-ACF0-057B64373221}"/>
              </a:ext>
            </a:extLst>
          </p:cNvPr>
          <p:cNvSpPr txBox="1"/>
          <p:nvPr/>
        </p:nvSpPr>
        <p:spPr>
          <a:xfrm>
            <a:off x="8535871" y="5247249"/>
            <a:ext cx="36561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Группа: 209-2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Студент: Резвова А.Д.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 Битковская В.Г.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C386F-90E9-4A4C-AF5E-8CB150D69AA3}"/>
              </a:ext>
            </a:extLst>
          </p:cNvPr>
          <p:cNvSpPr txBox="1"/>
          <p:nvPr/>
        </p:nvSpPr>
        <p:spPr>
          <a:xfrm>
            <a:off x="5063503" y="6431724"/>
            <a:ext cx="2100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2020</a:t>
            </a:r>
          </a:p>
        </p:txBody>
      </p:sp>
    </p:spTree>
    <p:extLst>
      <p:ext uri="{BB962C8B-B14F-4D97-AF65-F5344CB8AC3E}">
        <p14:creationId xmlns:p14="http://schemas.microsoft.com/office/powerpoint/2010/main" val="2219917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1E96BF1-0D6D-49A5-9FAA-CC7958FB2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23" y="267286"/>
            <a:ext cx="11451100" cy="5992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противопоказаны занятия физической культурой (на время прекратить занятия):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острый период заболевания (обострение хронических заболеваний, обострение артритов, острые респираторные, кишечные инфекции и др.);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покое частота сердечных сокращений более 100 или менее 50 ударов в минуту;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тяжелых нарушениями ритма и проводимости сердца;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АД выше 220/120 или ниже 90/50 мм рт.ст.;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грубых нарушениях памяти, умственной работоспособности.</a:t>
            </a:r>
          </a:p>
          <a:p>
            <a:pPr marL="0" indent="0">
              <a:buNone/>
            </a:pP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купирования острых состояний можно постепенно возвращаться к привычной физической активности.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362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E6BAE6-0078-41F3-AB12-BA4EA0CD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10787835" cy="13208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поддержания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равновесия и силы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77D11B-E783-47B8-BA05-18415627D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656" y="1195754"/>
            <a:ext cx="10978010" cy="481591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«С ПЯТКИ НА НОСОК»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Пятку одной ноги ставим перед носком другой. Носок и пятка должны соприкасаться или почти соприкасаться.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Вытяните руки в стороны, подтяните живот, спина прямая.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точку перед собой и смотрите на нее, двигаясь по направлению к этой точке.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же образом меняйте ноги, делая шаги вперед.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 20 шагов.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B97CF3-A683-4038-B608-25602632C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604" y="3540823"/>
            <a:ext cx="3470396" cy="331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5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55D4EED-B494-4308-8420-3AEA40EA0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90" y="633046"/>
            <a:ext cx="10661226" cy="4915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БАЛАНСИРОВАНИЕ ПРИ ХОДЬБЕ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Вытяните руки в стороны, подтяните живот, спина прямая.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точку перед собой и смотрите на нее, двигаясь по направлению к этой точке.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Двигайтесь по прямой линии, поднимая одну ногу, согнутую в колене и переставляя ее вперед.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 20 шагов, меняя ноги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DA1B0C-3DCA-49E6-9637-09AC45E3D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480" y="3090125"/>
            <a:ext cx="3336388" cy="348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9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E568F73-D463-44A8-B2D8-644A7B215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386" y="576775"/>
            <a:ext cx="10379872" cy="5281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ЭСПАНДЕРОМ ИЛИ МЯЧОМ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Возьмите в руку теннисный мяч или эспандер.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Медленно сжимайте мяч в руке на 3-5 секунд.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Медленно разожмите руку.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Повторяйте по 10-15 раз каждой рукой.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7505C7-CCC7-46BC-9BB4-5D833BB2C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083" y="3217628"/>
            <a:ext cx="4739898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93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94EB7-5C80-48D6-8412-483C9DD50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315585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68965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20F0527-67CA-489C-8880-60F9D8E88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3" y="345857"/>
            <a:ext cx="11505287" cy="612528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активность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пожилом возрасте – это как раз то, что продлевает жизнь и укрепляет здоровье.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Кроме того, умеренные, но регулярные физические нагрузки способствуют нормализации обменных процессов, регулировке работы вегетативных систем органов, поддерживают нормальное соотношение всех процессов, которые происходят в коре головного мозга – возбуждение и торможение.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AB0EEE-1CDD-46D6-BD75-E0B35A107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380" y="3039585"/>
            <a:ext cx="5213929" cy="347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18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29628EF-DBFD-49CB-B8A8-4EEE9022A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371" y="675251"/>
            <a:ext cx="11041054" cy="558487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активность поддерживает хорошее кровообращение во всем организме,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уменьшает потери костной массы.</a:t>
            </a:r>
          </a:p>
          <a:p>
            <a:pPr marL="0" indent="0">
              <a:buNone/>
            </a:pP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Рациональная двигательная активность укрепляет здоровье и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продлевают жизнь. К ней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относиться: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получасовые ежедневные;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прогулки на свежем воздухе;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виды гимнастики;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водные процедуры.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CC8C60-AD4A-4FCA-BD28-B31BC5DAC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5326" y="3429000"/>
            <a:ext cx="4757979" cy="317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79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C4BB0BD-5D55-473B-893C-8FAE3149E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51" y="460717"/>
            <a:ext cx="11296357" cy="5936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активность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принесет Вам пользу, если Вы будете знать и помнить, что: </a:t>
            </a:r>
          </a:p>
          <a:p>
            <a:pPr lvl="1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активность – это не только спорт, но и любая ежедневная деятельность (ходьба, домашняя работа, танцы и др.);</a:t>
            </a:r>
          </a:p>
          <a:p>
            <a:pPr lvl="1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физическая активность была регулярной (не менее 3-5 раз в неделю) необходимо подобрать такой вид занятий, который будет приносить Вам удовольствие (например, прогулка с собакой, игра с внуками, танцы и др.); </a:t>
            </a:r>
          </a:p>
          <a:p>
            <a:pPr lvl="1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нужно ставить нереальных задач и рекордов, выбранный вид физической активности должен быть доступным для Вас; </a:t>
            </a:r>
          </a:p>
          <a:p>
            <a:pPr lvl="1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активность должна быть аэробной; </a:t>
            </a:r>
          </a:p>
          <a:p>
            <a:pPr lvl="1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лучше на свежем воздухе или в хорошо проветриваемом помещении.</a:t>
            </a:r>
          </a:p>
        </p:txBody>
      </p:sp>
    </p:spTree>
    <p:extLst>
      <p:ext uri="{BB962C8B-B14F-4D97-AF65-F5344CB8AC3E}">
        <p14:creationId xmlns:p14="http://schemas.microsoft.com/office/powerpoint/2010/main" val="2394786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90056-C592-439A-8378-6EE6B680F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0"/>
            <a:ext cx="8596668" cy="83937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занятия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A2232A50-99F0-4AA4-9758-16594A7B43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389660"/>
              </p:ext>
            </p:extLst>
          </p:nvPr>
        </p:nvGraphicFramePr>
        <p:xfrm>
          <a:off x="875564" y="839372"/>
          <a:ext cx="10440872" cy="5750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0436">
                  <a:extLst>
                    <a:ext uri="{9D8B030D-6E8A-4147-A177-3AD203B41FA5}">
                      <a16:colId xmlns:a16="http://schemas.microsoft.com/office/drawing/2014/main" val="129121127"/>
                    </a:ext>
                  </a:extLst>
                </a:gridCol>
                <a:gridCol w="5220436">
                  <a:extLst>
                    <a:ext uri="{9D8B030D-6E8A-4147-A177-3AD203B41FA5}">
                      <a16:colId xmlns:a16="http://schemas.microsoft.com/office/drawing/2014/main" val="3818939994"/>
                    </a:ext>
                  </a:extLst>
                </a:gridCol>
              </a:tblGrid>
              <a:tr h="3203114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Разминка (разогрев)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5-10 минут. Может состоять из легких потягиваний, гимнастических упражнений или физических упражнений низкой интенсивности (например, ходьбы). Это важная переходная фаза, позволяющая скелетно-мышечной, сердечнососудистой и дыхательной системам подготовится к физической нагрузке.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327577"/>
                  </a:ext>
                </a:extLst>
              </a:tr>
              <a:tr h="88761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Активная фаза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Это фаза сердечно-сосудистая или аэробная. Длится 10–60 минут.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343694"/>
                  </a:ext>
                </a:extLst>
              </a:tr>
              <a:tr h="1659444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остывания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5-10 минут. Упражнения такие же, как и при разминке. Этот период важен для предотвращения снижения давления при резком прерывании физической нагрузки.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32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25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2CA4C-C755-4FD8-AF55-3D73AAB6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0"/>
            <a:ext cx="8596668" cy="811237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5B483F-D94B-4082-AF81-17373FAFE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980" y="689317"/>
            <a:ext cx="11322408" cy="6168683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Занимайтесь физическими упражнениями с друзьями, членами семьи или единомышленниками.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Пейте достаточное количество воды после и во время занятий умеренной физической активностью во избежание обезвоживания.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разогревайте мышцы перед нагрузкой: пройдитесь, выполните несколько несложных упражнений до и после основной нагрузки.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отводить время прогулкам, упражнениям, любым видам спорта на воздухе.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Занимайтесь в удобной спортивной обуви и одежде.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забывайте о важности правильного питания.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0CC642-91FE-41E2-A13B-83FB71732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398" y="3952631"/>
            <a:ext cx="4168140" cy="277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09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7D8354-B0EA-4FF9-84AA-1957CBE02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76" y="0"/>
            <a:ext cx="10956648" cy="98473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интенсивности физической активности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6A44C6-4B16-4C7C-8E91-C1D8D0C62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84738"/>
            <a:ext cx="10896990" cy="58732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Умеренная физическая активность (150 минут в неделю)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(домой, на работу, на перерыв на обед)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саду (должна быть регулярной)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Медленная езда на велосипеде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Народные, классические или популярные танцы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йогой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Настольный парный теннис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Подъем по лестнице пешком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 (не соревновательного характера)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Уборка: мытье окон, полов и т.д.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баланс, растяжку или силовые упражнения с небольшим весом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519655-85E4-4185-A9D7-631D294CF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1896" y="3080825"/>
            <a:ext cx="3802086" cy="253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00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8F5C425-8B62-46CE-8676-DDA73426A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40" y="633047"/>
            <a:ext cx="10450211" cy="60491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Интенсивная физическая активность (75 минут в неделю)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 трусцой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Баскетбол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Футбол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Быстрая езда на велосипеде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на лыжах по ровной местности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Соревнование по плаванию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Одиночный теннис и бадминтон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Силовые упражнения с большим весом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Конный спорт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занятий интенсивной физической активностью необходимо дополнительное медицинское обследование.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213C7C-43B5-4E26-B248-1C1B9B0B3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463" y="2180592"/>
            <a:ext cx="4986997" cy="332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35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29847D9-A6CC-42CB-92B9-C75C2F5B8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73" y="182880"/>
            <a:ext cx="11690253" cy="6675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каких случаях необходимо остановить занятие (но не отказываться от ежедневных нагрузок)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у Вас появились: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головокружение;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ощущение «прилива крови» к лицу;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дискомфорт или боль в области сердца, груди;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сильное утомление;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боли в икроножных мышцах;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одышка;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координации;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посинение конечностей;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допустимых пределов частоты сердечных сокращений;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падение АД или чрезмерное повышение АД;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резкие боли в суставах / пояснице.</a:t>
            </a:r>
          </a:p>
          <a:p>
            <a:pPr marL="0" indent="0">
              <a:buNone/>
            </a:pP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повторении симптомов обратитесь к врачу для корректировки нагрузки!</a:t>
            </a:r>
          </a:p>
        </p:txBody>
      </p:sp>
    </p:spTree>
    <p:extLst>
      <p:ext uri="{BB962C8B-B14F-4D97-AF65-F5344CB8AC3E}">
        <p14:creationId xmlns:p14="http://schemas.microsoft.com/office/powerpoint/2010/main" val="73684899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150</TotalTime>
  <Words>901</Words>
  <Application>Microsoft Office PowerPoint</Application>
  <PresentationFormat>Широкоэкранный</PresentationFormat>
  <Paragraphs>98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 3</vt:lpstr>
      <vt:lpstr>Аспект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 Фармацевтический колледж </vt:lpstr>
      <vt:lpstr>Презентация PowerPoint</vt:lpstr>
      <vt:lpstr>Презентация PowerPoint</vt:lpstr>
      <vt:lpstr>Презентация PowerPoint</vt:lpstr>
      <vt:lpstr>Структура занятия</vt:lpstr>
      <vt:lpstr>Советы </vt:lpstr>
      <vt:lpstr>Варианты интенсивности физической активности</vt:lpstr>
      <vt:lpstr>Презентация PowerPoint</vt:lpstr>
      <vt:lpstr>Презентация PowerPoint</vt:lpstr>
      <vt:lpstr>Презентация PowerPoint</vt:lpstr>
      <vt:lpstr>Упражнения для поддержания равновесия и силы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 Фармацевтический колледж </dc:title>
  <dc:creator>velina-va@yandex.ru</dc:creator>
  <cp:lastModifiedBy>velina-va@yandex.ru</cp:lastModifiedBy>
  <cp:revision>14</cp:revision>
  <dcterms:created xsi:type="dcterms:W3CDTF">2020-05-30T02:52:56Z</dcterms:created>
  <dcterms:modified xsi:type="dcterms:W3CDTF">2020-05-30T05:23:39Z</dcterms:modified>
</cp:coreProperties>
</file>