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C0974-319C-4AAE-81D8-0F675C255CF1}" type="datetimeFigureOut">
              <a:rPr lang="ru-RU" smtClean="0"/>
              <a:pPr/>
              <a:t>13.06.2012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DB1B2-DC41-4351-BDD8-F04CF58F0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C0974-319C-4AAE-81D8-0F675C255CF1}" type="datetimeFigureOut">
              <a:rPr lang="ru-RU" smtClean="0"/>
              <a:pPr/>
              <a:t>13.06.2012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DB1B2-DC41-4351-BDD8-F04CF58F0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C0974-319C-4AAE-81D8-0F675C255CF1}" type="datetimeFigureOut">
              <a:rPr lang="ru-RU" smtClean="0"/>
              <a:pPr/>
              <a:t>13.06.2012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DB1B2-DC41-4351-BDD8-F04CF58F0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C0974-319C-4AAE-81D8-0F675C255CF1}" type="datetimeFigureOut">
              <a:rPr lang="ru-RU" smtClean="0"/>
              <a:pPr/>
              <a:t>13.06.2012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DB1B2-DC41-4351-BDD8-F04CF58F0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C0974-319C-4AAE-81D8-0F675C255CF1}" type="datetimeFigureOut">
              <a:rPr lang="ru-RU" smtClean="0"/>
              <a:pPr/>
              <a:t>13.06.2012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DB1B2-DC41-4351-BDD8-F04CF58F0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C0974-319C-4AAE-81D8-0F675C255CF1}" type="datetimeFigureOut">
              <a:rPr lang="ru-RU" smtClean="0"/>
              <a:pPr/>
              <a:t>13.06.2012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DB1B2-DC41-4351-BDD8-F04CF58F0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C0974-319C-4AAE-81D8-0F675C255CF1}" type="datetimeFigureOut">
              <a:rPr lang="ru-RU" smtClean="0"/>
              <a:pPr/>
              <a:t>13.06.2012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DB1B2-DC41-4351-BDD8-F04CF58F0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C0974-319C-4AAE-81D8-0F675C255CF1}" type="datetimeFigureOut">
              <a:rPr lang="ru-RU" smtClean="0"/>
              <a:pPr/>
              <a:t>13.06.2012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DB1B2-DC41-4351-BDD8-F04CF58F0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C0974-319C-4AAE-81D8-0F675C255CF1}" type="datetimeFigureOut">
              <a:rPr lang="ru-RU" smtClean="0"/>
              <a:pPr/>
              <a:t>13.06.2012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DB1B2-DC41-4351-BDD8-F04CF58F0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C0974-319C-4AAE-81D8-0F675C255CF1}" type="datetimeFigureOut">
              <a:rPr lang="ru-RU" smtClean="0"/>
              <a:pPr/>
              <a:t>13.06.2012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DB1B2-DC41-4351-BDD8-F04CF58F0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C0974-319C-4AAE-81D8-0F675C255CF1}" type="datetimeFigureOut">
              <a:rPr lang="ru-RU" smtClean="0"/>
              <a:pPr/>
              <a:t>13.06.2012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DB1B2-DC41-4351-BDD8-F04CF58F06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E5C0974-319C-4AAE-81D8-0F675C255CF1}" type="datetimeFigureOut">
              <a:rPr lang="ru-RU" smtClean="0"/>
              <a:pPr/>
              <a:t>13.06.2012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C8DB1B2-DC41-4351-BDD8-F04CF58F0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Психология социальных групп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120232"/>
          </a:xfrm>
        </p:spPr>
        <p:txBody>
          <a:bodyPr/>
          <a:lstStyle/>
          <a:p>
            <a:r>
              <a:rPr lang="ru-RU" b="1" dirty="0" smtClean="0"/>
              <a:t>ЛЕКЦИЯ № </a:t>
            </a:r>
            <a:r>
              <a:rPr lang="ru-RU" b="1" dirty="0" smtClean="0"/>
              <a:t>8</a:t>
            </a:r>
          </a:p>
          <a:p>
            <a:endParaRPr lang="ru-RU" b="1" smtClean="0"/>
          </a:p>
          <a:p>
            <a:endParaRPr lang="ru-RU" b="1" dirty="0" smtClean="0"/>
          </a:p>
          <a:p>
            <a:r>
              <a:rPr lang="ru-RU" b="1" dirty="0" smtClean="0"/>
              <a:t>Разработал преподаватель психологии </a:t>
            </a:r>
            <a:br>
              <a:rPr lang="ru-RU" b="1" dirty="0" smtClean="0"/>
            </a:br>
            <a:r>
              <a:rPr lang="ru-RU" b="1" dirty="0" err="1" smtClean="0"/>
              <a:t>Рупенко</a:t>
            </a:r>
            <a:r>
              <a:rPr lang="ru-RU" b="1" dirty="0" smtClean="0"/>
              <a:t> Анастасия Юрьевна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Вопросы для самоконтроля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Какие виды групп вы знаете?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Что такое групповая динамика? Какие процессы групповой динамики вы знаете?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Перечислите и опишите характеристики малых социальных групп.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Что такое групповая роль? Назовите основные групповые роли.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Что такое руководство? Какие стили руководства принято выделять в психологии?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Что такое лидерство? Какие виды лидерства выделяют в психологии?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1">
              <a:buNone/>
            </a:pPr>
            <a:r>
              <a:rPr lang="ru-RU" sz="2000" b="1" dirty="0" smtClean="0"/>
              <a:t>Рекомендуемая литература</a:t>
            </a:r>
            <a:endParaRPr lang="ru-RU" sz="2000" dirty="0" smtClean="0"/>
          </a:p>
          <a:p>
            <a:pPr lvl="1"/>
            <a:r>
              <a:rPr lang="ru-RU" sz="2000" dirty="0" smtClean="0"/>
              <a:t>Петрова Н.Н. Психология для медицинских специальностей: учеб. для студ. сред. мед. учеб. заведений / Н.Н. Петрова. – М.: Издательский центр «Академия», 2006</a:t>
            </a:r>
            <a:r>
              <a:rPr lang="ru-RU" sz="26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Понятие и виды групп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Групповая динамика 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Характеристики малых социальных групп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Групповая роль личности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Руководство и лидерство в малой группе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1. Понятие и виды групп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530496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Группа</a:t>
            </a:r>
            <a:r>
              <a:rPr lang="ru-RU" dirty="0" smtClean="0"/>
              <a:t> – человеческая общность, выделяемая в социальном целом на основе определенного признака. </a:t>
            </a: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475656" y="2276872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79712" y="1979548"/>
            <a:ext cx="1239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Г</a:t>
            </a:r>
            <a:r>
              <a:rPr lang="ru-RU" b="1" dirty="0" smtClean="0"/>
              <a:t>РУППА</a:t>
            </a:r>
            <a:endParaRPr lang="ru-RU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987824" y="2276872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9552" y="256490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условная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342049" y="2564904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реальная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051720" y="3068960"/>
            <a:ext cx="1848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лабораторная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139952" y="3068960"/>
            <a:ext cx="1781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естественная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915816" y="3645024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большая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759023" y="3645024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малая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355976" y="4077072"/>
            <a:ext cx="16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формальная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355976" y="4581128"/>
            <a:ext cx="1765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референтная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300192" y="4581128"/>
            <a:ext cx="2050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нереферентная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300192" y="4077072"/>
            <a:ext cx="1943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неформальная</a:t>
            </a:r>
            <a:endParaRPr lang="ru-RU" dirty="0"/>
          </a:p>
        </p:txBody>
      </p:sp>
      <p:cxnSp>
        <p:nvCxnSpPr>
          <p:cNvPr id="20" name="Прямая со стрелкой 19"/>
          <p:cNvCxnSpPr>
            <a:endCxn id="11" idx="0"/>
          </p:cNvCxnSpPr>
          <p:nvPr/>
        </p:nvCxnSpPr>
        <p:spPr>
          <a:xfrm flipH="1">
            <a:off x="2976012" y="2924944"/>
            <a:ext cx="58787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211960" y="2924944"/>
            <a:ext cx="72008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3707904" y="3429000"/>
            <a:ext cx="9361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292080" y="3429000"/>
            <a:ext cx="79208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228184" y="4077072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16" idx="3"/>
            <a:endCxn id="17" idx="1"/>
          </p:cNvCxnSpPr>
          <p:nvPr/>
        </p:nvCxnSpPr>
        <p:spPr>
          <a:xfrm>
            <a:off x="6121203" y="4765794"/>
            <a:ext cx="1789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121203" y="4293096"/>
            <a:ext cx="1789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2. Групповая динамика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Групповая динамика </a:t>
            </a:r>
            <a:r>
              <a:rPr lang="ru-RU" dirty="0" smtClean="0"/>
              <a:t>— совокупность внутригрупповых социально-психологических процессов и явлений, характеризующих весь цикл жизнедеятельности малой группы и его этапы: </a:t>
            </a:r>
            <a:r>
              <a:rPr lang="ru-RU" dirty="0" err="1" smtClean="0"/>
              <a:t>образование,функционирование</a:t>
            </a:r>
            <a:r>
              <a:rPr lang="ru-RU" dirty="0" smtClean="0"/>
              <a:t>, развитие, стагнацию, регресс, распад.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2. Групповая динамика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 </a:t>
            </a:r>
            <a:r>
              <a:rPr lang="ru-RU" b="1" dirty="0" smtClean="0"/>
              <a:t>процессам групповой динамики </a:t>
            </a:r>
            <a:r>
              <a:rPr lang="ru-RU" dirty="0" smtClean="0"/>
              <a:t>относятся </a:t>
            </a:r>
          </a:p>
          <a:p>
            <a:pPr lvl="1"/>
            <a:r>
              <a:rPr lang="ru-RU" dirty="0" smtClean="0"/>
              <a:t>руководство и лидерство; </a:t>
            </a:r>
          </a:p>
          <a:p>
            <a:pPr lvl="1"/>
            <a:r>
              <a:rPr lang="ru-RU" dirty="0" smtClean="0"/>
              <a:t>принятие групповых решений; </a:t>
            </a:r>
          </a:p>
          <a:p>
            <a:pPr lvl="1"/>
            <a:r>
              <a:rPr lang="ru-RU" dirty="0" err="1" smtClean="0"/>
              <a:t>нормообразование</a:t>
            </a:r>
            <a:r>
              <a:rPr lang="ru-RU" dirty="0" smtClean="0"/>
              <a:t>, т. е. выработка групповых мнений, правил и ценностей;</a:t>
            </a:r>
          </a:p>
          <a:p>
            <a:pPr lvl="1"/>
            <a:r>
              <a:rPr lang="ru-RU" dirty="0" smtClean="0"/>
              <a:t>формирование функционально-ролевой структуры группы; </a:t>
            </a:r>
          </a:p>
          <a:p>
            <a:pPr lvl="1"/>
            <a:r>
              <a:rPr lang="ru-RU" dirty="0" smtClean="0"/>
              <a:t>сплочение; </a:t>
            </a:r>
          </a:p>
          <a:p>
            <a:pPr lvl="1"/>
            <a:r>
              <a:rPr lang="ru-RU" dirty="0" smtClean="0"/>
              <a:t>конфликты; </a:t>
            </a:r>
          </a:p>
          <a:p>
            <a:pPr lvl="1"/>
            <a:r>
              <a:rPr lang="ru-RU" dirty="0" smtClean="0"/>
              <a:t>групповое давление и другие способы регуляции индивидуального поведения, т. е. все те процессы, которые фиксируют и обеспечивают психологические изменения, происходящие в группе за время ее существования.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Характеристики малых социальных групп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spcBef>
                <a:spcPts val="1200"/>
              </a:spcBef>
            </a:pPr>
            <a:r>
              <a:rPr lang="ru-RU" b="1" dirty="0" err="1" smtClean="0"/>
              <a:t>Гупповые</a:t>
            </a:r>
            <a:r>
              <a:rPr lang="ru-RU" b="1" dirty="0" smtClean="0"/>
              <a:t> устремления </a:t>
            </a:r>
            <a:r>
              <a:rPr lang="ru-RU" dirty="0" smtClean="0"/>
              <a:t>– цели, задачи, потребности, мотивы, лежащие в основе поведения и совместных усилий членов малой группы </a:t>
            </a:r>
          </a:p>
          <a:p>
            <a:pPr>
              <a:spcBef>
                <a:spcPts val="1200"/>
              </a:spcBef>
            </a:pPr>
            <a:r>
              <a:rPr lang="ru-RU" b="1" dirty="0" smtClean="0"/>
              <a:t>Групповое мнение </a:t>
            </a:r>
            <a:r>
              <a:rPr lang="ru-RU" dirty="0" smtClean="0"/>
              <a:t>– совокупность оценочных суждений, в которых выражается общее или преобладающее отношение ее членов к определенным фактам, событиям или явлениям, имеющим место как внутри группы, так и за ее пределами</a:t>
            </a:r>
          </a:p>
          <a:p>
            <a:pPr>
              <a:spcBef>
                <a:spcPts val="1200"/>
              </a:spcBef>
            </a:pPr>
            <a:r>
              <a:rPr lang="ru-RU" b="1" dirty="0" smtClean="0"/>
              <a:t>Групповые традиции </a:t>
            </a:r>
            <a:r>
              <a:rPr lang="ru-RU" dirty="0" smtClean="0"/>
              <a:t>– сложившиеся на основе длительного опыта совместной деятельности ее участников и прочно укоренившиеся в жизни группы нормы, правила и стереотипы поведения и действий, повседневного общения между людьми, соблюдение которых стало потребностью для каждого члена малой группы.</a:t>
            </a:r>
          </a:p>
          <a:p>
            <a:pPr>
              <a:spcBef>
                <a:spcPts val="1200"/>
              </a:spcBef>
            </a:pPr>
            <a:r>
              <a:rPr lang="ru-RU" b="1" dirty="0" smtClean="0"/>
              <a:t>Социально-психологический климат </a:t>
            </a:r>
            <a:r>
              <a:rPr lang="ru-RU" dirty="0" smtClean="0"/>
              <a:t>– качественная сторона межличностных отношений в группе, проявляющаяся в виде совокупности психологических условий, способствующих или препятствующих продуктивной совместной деятельности и всестороннему развитию людей в группе. Это своеобразный сплав эмоционального и интеллектуального – установок, отношений, настроений, чувств, мнений членов группы.</a:t>
            </a:r>
          </a:p>
          <a:p>
            <a:pPr>
              <a:spcBef>
                <a:spcPts val="1200"/>
              </a:spcBef>
            </a:pPr>
            <a:r>
              <a:rPr lang="ru-RU" b="1" dirty="0" smtClean="0"/>
              <a:t>Групповая сплоченность </a:t>
            </a:r>
            <a:r>
              <a:rPr lang="ru-RU" dirty="0" smtClean="0"/>
              <a:t>– характеристика прочности, единства и устойчивости межличностных взаимодействий и взаимоотношений в группе. Она выражается и в эмоциональной притягательности и </a:t>
            </a:r>
            <a:r>
              <a:rPr lang="ru-RU" dirty="0" err="1" smtClean="0"/>
              <a:t>взаимопривязанности</a:t>
            </a:r>
            <a:r>
              <a:rPr lang="ru-RU" dirty="0" smtClean="0"/>
              <a:t> членов группы, и в стремлении их к сохранению своего группового членства, и в единстве ценностей и целей участников группового общения.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4. Групповая роль личности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2900" dirty="0" smtClean="0"/>
              <a:t>В 1957 г. Р. </a:t>
            </a:r>
            <a:r>
              <a:rPr lang="ru-RU" sz="2900" dirty="0" err="1" smtClean="0"/>
              <a:t>Шиндлер</a:t>
            </a:r>
            <a:r>
              <a:rPr lang="ru-RU" sz="2900" dirty="0" smtClean="0"/>
              <a:t> выделил </a:t>
            </a:r>
            <a:r>
              <a:rPr lang="ru-RU" sz="2900" b="1" dirty="0" smtClean="0"/>
              <a:t>5 основных групповых ролей</a:t>
            </a:r>
            <a:r>
              <a:rPr lang="ru-RU" sz="29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ru-RU" dirty="0" smtClean="0"/>
              <a:t>1) </a:t>
            </a:r>
            <a:r>
              <a:rPr lang="ru-RU" b="1" dirty="0" smtClean="0"/>
              <a:t>лидер</a:t>
            </a:r>
            <a:r>
              <a:rPr lang="ru-RU" dirty="0" smtClean="0"/>
              <a:t> – который импонирует группе, побуждает ее к действиям, составляет программу и придает отваги;</a:t>
            </a:r>
          </a:p>
          <a:p>
            <a:pPr>
              <a:spcBef>
                <a:spcPts val="600"/>
              </a:spcBef>
            </a:pPr>
            <a:r>
              <a:rPr lang="ru-RU" dirty="0" smtClean="0"/>
              <a:t>2) </a:t>
            </a:r>
            <a:r>
              <a:rPr lang="ru-RU" b="1" dirty="0" smtClean="0"/>
              <a:t>эксперт</a:t>
            </a:r>
            <a:r>
              <a:rPr lang="ru-RU" dirty="0" smtClean="0"/>
              <a:t>, имеющий нужные группе или уважаемые ею специальные знания, навыки и способности. Поведение его рационально, самокритично, нейтрально </a:t>
            </a:r>
          </a:p>
          <a:p>
            <a:pPr>
              <a:spcBef>
                <a:spcPts val="600"/>
              </a:spcBef>
            </a:pPr>
            <a:r>
              <a:rPr lang="ru-RU" dirty="0" smtClean="0"/>
              <a:t>3) </a:t>
            </a:r>
            <a:r>
              <a:rPr lang="ru-RU" b="1" dirty="0" smtClean="0"/>
              <a:t>конформист</a:t>
            </a:r>
            <a:r>
              <a:rPr lang="ru-RU" dirty="0" smtClean="0"/>
              <a:t> – пассивный и легко приспосабливающийся член группы.</a:t>
            </a:r>
          </a:p>
          <a:p>
            <a:pPr>
              <a:spcBef>
                <a:spcPts val="600"/>
              </a:spcBef>
            </a:pPr>
            <a:r>
              <a:rPr lang="ru-RU" dirty="0" smtClean="0"/>
              <a:t>4) </a:t>
            </a:r>
            <a:r>
              <a:rPr lang="ru-RU" b="1" dirty="0" smtClean="0"/>
              <a:t>аутсайдер</a:t>
            </a:r>
            <a:r>
              <a:rPr lang="ru-RU" dirty="0" smtClean="0"/>
              <a:t> – самый «крайний» член, который отстает от группы в силу какого-то отличия или страха.</a:t>
            </a:r>
          </a:p>
          <a:p>
            <a:pPr>
              <a:spcBef>
                <a:spcPts val="600"/>
              </a:spcBef>
            </a:pPr>
            <a:r>
              <a:rPr lang="ru-RU" dirty="0" smtClean="0"/>
              <a:t>5) противник, </a:t>
            </a:r>
            <a:r>
              <a:rPr lang="ru-RU" b="1" dirty="0" smtClean="0"/>
              <a:t>оппозиционер</a:t>
            </a:r>
            <a:r>
              <a:rPr lang="ru-RU" dirty="0" smtClean="0"/>
              <a:t>, активно выступающий против лидера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1"/>
            <a:r>
              <a:rPr lang="ru-RU" sz="2500" dirty="0" smtClean="0"/>
              <a:t>Выделяются также и другие, менее распространенные групповые роли, например:</a:t>
            </a:r>
          </a:p>
          <a:p>
            <a:pPr lvl="1"/>
            <a:r>
              <a:rPr lang="ru-RU" dirty="0" smtClean="0"/>
              <a:t>6) роль </a:t>
            </a:r>
            <a:r>
              <a:rPr lang="ru-RU" u="sng" dirty="0" smtClean="0"/>
              <a:t>мученика;</a:t>
            </a:r>
            <a:endParaRPr lang="ru-RU" dirty="0" smtClean="0"/>
          </a:p>
          <a:p>
            <a:pPr lvl="1"/>
            <a:r>
              <a:rPr lang="ru-RU" dirty="0" smtClean="0"/>
              <a:t>7) </a:t>
            </a:r>
            <a:r>
              <a:rPr lang="ru-RU" u="sng" dirty="0" smtClean="0"/>
              <a:t>моралиста</a:t>
            </a:r>
            <a:r>
              <a:rPr lang="ru-RU" dirty="0" smtClean="0"/>
              <a:t>; </a:t>
            </a:r>
          </a:p>
          <a:p>
            <a:pPr lvl="1"/>
            <a:r>
              <a:rPr lang="ru-RU" dirty="0" smtClean="0"/>
              <a:t>8) </a:t>
            </a:r>
            <a:r>
              <a:rPr lang="ru-RU" u="sng" dirty="0" smtClean="0"/>
              <a:t>агрессор</a:t>
            </a:r>
            <a:r>
              <a:rPr lang="ru-RU" dirty="0" smtClean="0"/>
              <a:t>; </a:t>
            </a:r>
          </a:p>
          <a:p>
            <a:pPr lvl="1"/>
            <a:r>
              <a:rPr lang="ru-RU" dirty="0" smtClean="0"/>
              <a:t>9) </a:t>
            </a:r>
            <a:r>
              <a:rPr lang="ru-RU" u="sng" dirty="0" smtClean="0"/>
              <a:t>шут</a:t>
            </a:r>
            <a:r>
              <a:rPr lang="ru-RU" dirty="0" smtClean="0"/>
              <a:t>; </a:t>
            </a:r>
          </a:p>
          <a:p>
            <a:pPr lvl="1"/>
            <a:r>
              <a:rPr lang="ru-RU" dirty="0" smtClean="0"/>
              <a:t>10) </a:t>
            </a:r>
            <a:r>
              <a:rPr lang="ru-RU" u="sng" dirty="0" smtClean="0"/>
              <a:t>провокатор</a:t>
            </a:r>
            <a:r>
              <a:rPr lang="ru-RU" dirty="0" smtClean="0"/>
              <a:t>; </a:t>
            </a:r>
          </a:p>
          <a:p>
            <a:pPr lvl="1"/>
            <a:r>
              <a:rPr lang="ru-RU" dirty="0" smtClean="0"/>
              <a:t>11) </a:t>
            </a:r>
            <a:r>
              <a:rPr lang="ru-RU" u="sng" dirty="0" smtClean="0"/>
              <a:t>педант</a:t>
            </a:r>
            <a:r>
              <a:rPr lang="ru-RU" dirty="0" smtClean="0"/>
              <a:t> и многие другие.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5. Руководство и лидерство в малой группе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Лидерство </a:t>
            </a:r>
            <a:r>
              <a:rPr lang="ru-RU" dirty="0" smtClean="0"/>
              <a:t>– это феномен воздействия или влияния личности на социально-психологические явления и поведение в целом членов группы или отдельных ее участников. </a:t>
            </a:r>
          </a:p>
          <a:p>
            <a:pPr lvl="1"/>
            <a:r>
              <a:rPr lang="ru-RU" b="1" dirty="0" smtClean="0"/>
              <a:t>Виды лидерства</a:t>
            </a:r>
          </a:p>
          <a:p>
            <a:pPr lvl="2"/>
            <a:r>
              <a:rPr lang="ru-RU" b="1" dirty="0" smtClean="0"/>
              <a:t>Инструментальное лидерство </a:t>
            </a:r>
            <a:r>
              <a:rPr lang="ru-RU" dirty="0" smtClean="0"/>
              <a:t>имеет целью обеспечение управления группой в процессе решения ее целевых задач.</a:t>
            </a:r>
          </a:p>
          <a:p>
            <a:pPr lvl="2"/>
            <a:r>
              <a:rPr lang="ru-RU" b="1" dirty="0" smtClean="0"/>
              <a:t>Экспрессивное лидерство</a:t>
            </a:r>
            <a:r>
              <a:rPr lang="ru-RU" dirty="0" smtClean="0"/>
              <a:t> обеспечивает позитивный внутренний климат группы, ее стабильность.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5. Руководство и лидерство в малой группе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Руководство</a:t>
            </a:r>
            <a:r>
              <a:rPr lang="ru-RU" dirty="0" smtClean="0"/>
              <a:t> – это процесс управления группой, осуществляемый руководителем как посредником между социальной властью и членами общности на основе правовых полномочий и норм. </a:t>
            </a:r>
          </a:p>
          <a:p>
            <a:pPr lvl="1"/>
            <a:r>
              <a:rPr lang="ru-RU" b="1" dirty="0" smtClean="0"/>
              <a:t>Стили руководства</a:t>
            </a:r>
          </a:p>
          <a:p>
            <a:pPr lvl="2"/>
            <a:r>
              <a:rPr lang="ru-RU" b="1" dirty="0" smtClean="0"/>
              <a:t>Демократический</a:t>
            </a:r>
            <a:r>
              <a:rPr lang="ru-RU" dirty="0" smtClean="0"/>
              <a:t> стиль характеризуется привлечением большинства членов группы к обсуждению основных вопросов и проблем, принятию определенных решений, взаимным распределением прав и обязанностей для развития самостоятельности и инициативности людей, расширением взаимного контроля.</a:t>
            </a:r>
          </a:p>
          <a:p>
            <a:pPr lvl="2"/>
            <a:r>
              <a:rPr lang="ru-RU" b="1" dirty="0" smtClean="0"/>
              <a:t>Авторитарный</a:t>
            </a:r>
            <a:r>
              <a:rPr lang="ru-RU" dirty="0" smtClean="0"/>
              <a:t> стиль связан с повышением роли руководителя. Он обычно сам решает все вопросы, при этом он может учитывать или не учитывать мнения других. </a:t>
            </a:r>
          </a:p>
          <a:p>
            <a:pPr lvl="2"/>
            <a:r>
              <a:rPr lang="ru-RU" b="1" dirty="0" smtClean="0"/>
              <a:t>Либеральный</a:t>
            </a:r>
            <a:r>
              <a:rPr lang="ru-RU" dirty="0" smtClean="0"/>
              <a:t> стиль (попустительский) характерен для руководителей, которые не вмешиваются в деятельность и взаимоотношения членов группы, предоставляя им самим решать свои проблемы. Руководители в этом случае не требуют ответственности за невыполнение задач членами группы, пускают развитие дел на самотек.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97</TotalTime>
  <Words>555</Words>
  <Application>Microsoft Office PowerPoint</Application>
  <PresentationFormat>Экран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Психология социальных групп</vt:lpstr>
      <vt:lpstr>ПЛАН ЛЕКЦИИ</vt:lpstr>
      <vt:lpstr>1. Понятие и виды групп</vt:lpstr>
      <vt:lpstr>2. Групповая динамика</vt:lpstr>
      <vt:lpstr>2. Групповая динамика</vt:lpstr>
      <vt:lpstr>3. Характеристики малых социальных групп</vt:lpstr>
      <vt:lpstr>4. Групповая роль личности</vt:lpstr>
      <vt:lpstr>5. Руководство и лидерство в малой группе</vt:lpstr>
      <vt:lpstr>5. Руководство и лидерство в малой группе</vt:lpstr>
      <vt:lpstr>Вопросы для самоконтроля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социальных групп</dc:title>
  <dc:creator>Настя</dc:creator>
  <cp:lastModifiedBy>Настя</cp:lastModifiedBy>
  <cp:revision>11</cp:revision>
  <dcterms:created xsi:type="dcterms:W3CDTF">2012-06-12T10:17:08Z</dcterms:created>
  <dcterms:modified xsi:type="dcterms:W3CDTF">2012-06-13T10:42:57Z</dcterms:modified>
</cp:coreProperties>
</file>