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3" r:id="rId2"/>
    <p:sldId id="287" r:id="rId3"/>
    <p:sldId id="257" r:id="rId4"/>
    <p:sldId id="272" r:id="rId5"/>
    <p:sldId id="274" r:id="rId6"/>
    <p:sldId id="278" r:id="rId7"/>
    <p:sldId id="279" r:id="rId8"/>
    <p:sldId id="280" r:id="rId9"/>
    <p:sldId id="285" r:id="rId10"/>
    <p:sldId id="284" r:id="rId11"/>
    <p:sldId id="281" r:id="rId12"/>
    <p:sldId id="282" r:id="rId13"/>
    <p:sldId id="283" r:id="rId14"/>
    <p:sldId id="286" r:id="rId15"/>
    <p:sldId id="288" r:id="rId16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814" autoAdjust="0"/>
  </p:normalViewPr>
  <p:slideViewPr>
    <p:cSldViewPr>
      <p:cViewPr varScale="1">
        <p:scale>
          <a:sx n="64" d="100"/>
          <a:sy n="64" d="100"/>
        </p:scale>
        <p:origin x="-15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258512-A981-4E95-81F4-184955A58AC6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DB3F9-65A3-49CE-83C6-72E654CB68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DB3F9-65A3-49CE-83C6-72E654CB687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После установления правильности выписанного рецепта провизор-технолог определяет розничную стоимость лекарственного средства.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DB3F9-65A3-49CE-83C6-72E654CB687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DB3F9-65A3-49CE-83C6-72E654CB687A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068960"/>
            <a:ext cx="7851648" cy="72008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800" b="1" dirty="0" smtClean="0">
                <a:latin typeface="Cambria" pitchFamily="18" charset="0"/>
              </a:rPr>
              <a:t>Фармацевтическая экспертиза рецептов. Таксировка рецептов.</a:t>
            </a:r>
            <a:endParaRPr lang="ru-RU" sz="2800" b="1" dirty="0"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2204864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Cambria" pitchFamily="18" charset="0"/>
              </a:rPr>
              <a:t>МДК Организация деятельности аптеки и ее структурных подразделений</a:t>
            </a:r>
          </a:p>
          <a:p>
            <a:pPr algn="ctr"/>
            <a:endParaRPr lang="ru-RU" sz="24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7904" y="4869160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Казакова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Е.Н.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1800" y="3789040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+mj-lt"/>
              </a:rPr>
              <a:t>для обучающихся по специальности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+mj-lt"/>
              </a:rPr>
              <a:t> 34.02.01– Сестринское дело </a:t>
            </a:r>
          </a:p>
          <a:p>
            <a:endParaRPr lang="ru-RU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592" y="332656"/>
            <a:ext cx="74168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Cambria" pitchFamily="18" charset="0"/>
                <a:cs typeface="Times New Roman" pitchFamily="18" charset="0"/>
              </a:rPr>
              <a:t>ФЕДЕРАЛЬНОЕ  ГОСУДАРСТВЕННОЕ БЮДЖЕТНОЕ  ОБРАЗОВАТЕЛЬНОЕ УЧРЕЖДЕНИЕ ВЫСШЕГО ОБРАЗОВАНИЯ</a:t>
            </a:r>
            <a:endParaRPr lang="ru-RU" sz="1600" dirty="0" smtClean="0">
              <a:latin typeface="Cambria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Cambria" pitchFamily="18" charset="0"/>
                <a:cs typeface="Times New Roman" pitchFamily="18" charset="0"/>
              </a:rPr>
              <a:t>«КРАСНОЯРСКИЙ ГОСУДАРСТВЕННЫЙ МЕДИЦИНСКИЙ УНИВЕРСИТЕТ </a:t>
            </a:r>
            <a:br>
              <a:rPr lang="ru-RU" sz="1600" b="1" dirty="0" smtClean="0">
                <a:latin typeface="Cambria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Cambria" pitchFamily="18" charset="0"/>
                <a:cs typeface="Times New Roman" pitchFamily="18" charset="0"/>
              </a:rPr>
              <a:t>ИМЕНИ ПРОФЕССОРА В.Ф. ВОЙНО-ЯСЕНЕЦКОГО» </a:t>
            </a:r>
            <a:endParaRPr lang="ru-RU" sz="1600" dirty="0" smtClean="0">
              <a:latin typeface="Cambria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Cambria" pitchFamily="18" charset="0"/>
                <a:cs typeface="Times New Roman" pitchFamily="18" charset="0"/>
              </a:rPr>
              <a:t>МИНИСТЕРСТВА  ЗДРАВООХРАНЕНИЯ РОССИЙСКОЙ ФЕДЕРАЦИИ</a:t>
            </a:r>
            <a:endParaRPr lang="ru-RU" sz="1600" dirty="0" smtClean="0">
              <a:latin typeface="Cambria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Cambria" pitchFamily="18" charset="0"/>
                <a:cs typeface="Times New Roman" pitchFamily="18" charset="0"/>
              </a:rPr>
              <a:t> </a:t>
            </a:r>
            <a:endParaRPr lang="ru-RU" sz="1600" dirty="0" smtClean="0">
              <a:latin typeface="Cambria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Cambria" pitchFamily="18" charset="0"/>
                <a:cs typeface="Times New Roman" pitchFamily="18" charset="0"/>
              </a:rPr>
              <a:t>ФАРМАЦЕВТИЧЕСКИЙ КОЛЛЕДЖ</a:t>
            </a:r>
            <a:endParaRPr lang="ru-RU" sz="1600" dirty="0" smtClean="0">
              <a:latin typeface="Cambria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771800" y="4149080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31E37"/>
                </a:solidFill>
                <a:effectLst/>
                <a:uLnTx/>
                <a:uFillTx/>
                <a:latin typeface="Cambria"/>
              </a:rPr>
              <a:t>для обучающихся по специальности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31E37"/>
                </a:solidFill>
                <a:effectLst/>
                <a:uLnTx/>
                <a:uFillTx/>
                <a:latin typeface="Cambria"/>
              </a:rPr>
              <a:t> 33.02.01– Фармация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3848" y="5013176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Cambria" pitchFamily="18" charset="0"/>
              </a:rPr>
              <a:t>Казакова Е.Н.</a:t>
            </a:r>
            <a:endParaRPr lang="ru-RU" sz="2400" dirty="0">
              <a:latin typeface="Cambr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91880" y="6093296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ambria" pitchFamily="18" charset="0"/>
                <a:cs typeface="Times New Roman" pitchFamily="18" charset="0"/>
              </a:rPr>
              <a:t>Красноярск</a:t>
            </a:r>
            <a:endParaRPr lang="ru-RU" sz="2000" dirty="0"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1920" y="404664"/>
            <a:ext cx="4860032" cy="267765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Rp.:Phenobarbitali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0,03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Papaverini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hydrochloridi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0,02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Calcii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gluconatis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0,5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      M. f.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ulv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    D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.20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S. По 1 пор. 3 раза в день.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3356992"/>
            <a:ext cx="37444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Расчет стоимости ЛС: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0,03 · 20 ∙ 4,35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6,10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0,02 ∙ 20 ∙18,60 =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7,44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0,5 ∙ 20 ∙ 0,75 = 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7,50</a:t>
            </a:r>
          </a:p>
          <a:p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4725144"/>
            <a:ext cx="331236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Расчет стоимости посуды (П):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Капсулы 20 ∙ 0,02 =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0,40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Пакет 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0,50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0"/>
            <a:ext cx="34563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Форма записи: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Руб. коп.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6,10</a:t>
            </a:r>
          </a:p>
          <a:p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7,44</a:t>
            </a:r>
          </a:p>
          <a:p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7,50</a:t>
            </a:r>
          </a:p>
          <a:p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 0,40</a:t>
            </a:r>
          </a:p>
          <a:p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0,50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328498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3265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Тариф за работу (Т)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836710"/>
          <a:ext cx="8496944" cy="5298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1584176"/>
                <a:gridCol w="2124236"/>
                <a:gridCol w="2124236"/>
              </a:tblGrid>
              <a:tr h="48289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ЛФ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Ед.измерения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Инд. ЛФ 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 1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ингред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Инд. ЛФ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с 2-3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ингред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289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Жидкая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 флакон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5-00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10-00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289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Порошки дозированные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 порошков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8-00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14-50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289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За каждый последующий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порошок после 10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 порошок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0-50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0-50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289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Порошки недозированные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 порошок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5-00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10-00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289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За каждый ингредиент после 3х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0-70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289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Отвешивание вещества стоящего на ПКУ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1-50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1-50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3265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Тариф за работу (Т)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836710"/>
          <a:ext cx="8496944" cy="5298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1584176"/>
                <a:gridCol w="2124236"/>
                <a:gridCol w="2124236"/>
              </a:tblGrid>
              <a:tr h="48289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ЛФ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Ед.измерения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Инд. ЛФ 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 1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ингред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Инд. ЛФ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с 2-3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ингред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289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Жидкая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 флакон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5-00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10-00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289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Порошки дозированные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 порошков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8-00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14-50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289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За каждый последующий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порошок после 10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 порошок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0-50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0-50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289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Порошки недозированные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 порошок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5-00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10-00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289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За каждый ингредиент после 3х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0-70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289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Отвешивание вещества стоящего на ПКУ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1-50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1-50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Овал 5"/>
          <p:cNvSpPr/>
          <p:nvPr/>
        </p:nvSpPr>
        <p:spPr>
          <a:xfrm>
            <a:off x="6732240" y="2060848"/>
            <a:ext cx="1872208" cy="5760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732240" y="2708920"/>
            <a:ext cx="1872208" cy="64807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732240" y="5157192"/>
            <a:ext cx="1944216" cy="5760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1920" y="404664"/>
            <a:ext cx="4860032" cy="267765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Rp.:Phenobarbitali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0,03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Papaverini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hydrochloridi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0,02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Calcii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gluconatis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0,5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      M. f.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ulv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    D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.20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S. По 1 пор. 3 раза в день.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0"/>
            <a:ext cx="338437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Форма записи: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Руб. коп.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6,10</a:t>
            </a:r>
          </a:p>
          <a:p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7,44</a:t>
            </a:r>
          </a:p>
          <a:p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7,50</a:t>
            </a:r>
          </a:p>
          <a:p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 0,40</a:t>
            </a:r>
          </a:p>
          <a:p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0,50</a:t>
            </a:r>
          </a:p>
          <a:p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  14,50</a:t>
            </a:r>
          </a:p>
          <a:p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5,00</a:t>
            </a:r>
          </a:p>
          <a:p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1,50</a:t>
            </a:r>
          </a:p>
          <a:p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42,94</a:t>
            </a:r>
          </a:p>
          <a:p>
            <a:r>
              <a:rPr lang="ru-RU" sz="1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НДС    </a:t>
            </a:r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4,29   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(+ 10%)</a:t>
            </a:r>
            <a:endParaRPr lang="ru-RU" sz="12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47,23</a:t>
            </a:r>
          </a:p>
          <a:p>
            <a:endParaRPr lang="ru-RU" sz="2400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7904" y="3380125"/>
            <a:ext cx="51125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Расчет стоимости тарифа за работу (Т):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14,50 (за 10 порошков)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0,50 ∙ 10 = 5,00 (+ 10 порошков)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1,50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отвешивание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ПКУ)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21,00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51520" y="3717032"/>
            <a:ext cx="14401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23528" y="4437112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707904" y="5229200"/>
            <a:ext cx="8640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3573016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Аптекам предоставлено право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самостоятельно разрабатывать тарифы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 изготовление и расфасовку ЛП, тарифы должны быть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утверждены приказом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аптеке.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i24.com.ua/data/files/2013/11/08/%D0%90%D0%BF%D1%82%D0%B5%D0%BA%D0%B0%D1%80%D1%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4248472" cy="2830545"/>
          </a:xfrm>
          <a:prstGeom prst="rect">
            <a:avLst/>
          </a:prstGeom>
          <a:noFill/>
        </p:spPr>
      </p:pic>
      <p:pic>
        <p:nvPicPr>
          <p:cNvPr id="3076" name="Picture 4" descr="https://ok-inform.ru/images/2015/march/ekonomika/farm-glav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32656"/>
            <a:ext cx="4212468" cy="2808312"/>
          </a:xfrm>
          <a:prstGeom prst="rect">
            <a:avLst/>
          </a:prstGeom>
          <a:noFill/>
        </p:spPr>
      </p:pic>
      <p:pic>
        <p:nvPicPr>
          <p:cNvPr id="3078" name="Picture 6" descr="http://rcobdb.uobodaibo.ru/biblioteka/novosti/spiso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4581128"/>
            <a:ext cx="1944216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332656"/>
            <a:ext cx="82089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Самостоятельная работа обучающихся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1.Выписать рецепты, по предложенным лекарственным препаратам.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Используя прейскуранты цен на лекарственные средства, тару и вспомогательный материал, тарифы за изготовление лекарственных препаратов, розничные цены на лекарственные препараты, осуществить  их таксировку.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Используя бланки документов (рецептурный журнал, квитанционную книжку) провести регистрацию поступивших в аптеку рецептов.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836712"/>
            <a:ext cx="85689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основе теоретических знаний и практических умений обучающийся должен  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знать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порядок проведения фармацевтической экспертизы рецептов, в том числе по приему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экстемпоральной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рецептуры.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уметь: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таксировать рецепт 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осуществлять регистрацию рецептов.</a:t>
            </a:r>
          </a:p>
          <a:p>
            <a:pPr marL="457200" lvl="0" indent="-457200" algn="just">
              <a:buAutoNum type="arabicPeriod"/>
            </a:pPr>
            <a:endParaRPr lang="ru-RU" sz="2800" dirty="0" smtClean="0">
              <a:cs typeface="Times New Roman" pitchFamily="18" charset="0"/>
            </a:endParaRPr>
          </a:p>
          <a:p>
            <a:pPr algn="just"/>
            <a:endParaRPr lang="ru-RU" sz="24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www.chocolate.com.ru/images/product/1334840011_shokoladnyy_recept_8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50190" y="0"/>
            <a:ext cx="1893810" cy="2160240"/>
          </a:xfrm>
          <a:prstGeom prst="rect">
            <a:avLst/>
          </a:prstGeom>
          <a:noFill/>
        </p:spPr>
      </p:pic>
      <p:pic>
        <p:nvPicPr>
          <p:cNvPr id="21510" name="Picture 6" descr="https://storerx.ru/images/rabochee-mesto/otdel-gotovyh-lekarstvennyh-form-apteki-3.jpg"/>
          <p:cNvPicPr>
            <a:picLocks noChangeAspect="1" noChangeArrowheads="1"/>
          </p:cNvPicPr>
          <p:nvPr/>
        </p:nvPicPr>
        <p:blipFill>
          <a:blip r:embed="rId4" cstate="print"/>
          <a:srcRect r="48447"/>
          <a:stretch>
            <a:fillRect/>
          </a:stretch>
        </p:blipFill>
        <p:spPr bwMode="auto">
          <a:xfrm>
            <a:off x="251520" y="2852936"/>
            <a:ext cx="4139952" cy="307386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5536" y="188640"/>
            <a:ext cx="62646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Фармацевтическая экспертиза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это оценка соответствия поступивших в аптеку рецептов действующему регламенту по выписыванию и оформлению рецептов.</a:t>
            </a:r>
          </a:p>
          <a:p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908720"/>
            <a:ext cx="6624736" cy="129614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572000" y="2852936"/>
            <a:ext cx="42484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Отдел готовых лекарственных форм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фармацевт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провизор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Рецептурно-производственный отдел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провизор-технолог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260648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Алгоритм проведения фармацевтической экспертизы для рецепта по изготовлению лекарственных средств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1124744"/>
            <a:ext cx="3888432" cy="36933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1. Форма рецептурного бланка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1772816"/>
            <a:ext cx="3888432" cy="36933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2. Наличие обязательных реквизитов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2276872"/>
            <a:ext cx="3888432" cy="64633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3. Наличие дополнительных реквизитов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3861048"/>
            <a:ext cx="3888432" cy="36933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5. Срок действия рецепта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4365104"/>
            <a:ext cx="3888432" cy="64633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6. Оформление прописи и способа применения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51520" y="5157192"/>
            <a:ext cx="3888432" cy="64633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7. Совместимость ингредиентов в рецепте</a:t>
            </a:r>
            <a:endParaRPr lang="ru-RU" dirty="0"/>
          </a:p>
        </p:txBody>
      </p:sp>
      <p:cxnSp>
        <p:nvCxnSpPr>
          <p:cNvPr id="16" name="Прямая со стрелкой 15"/>
          <p:cNvCxnSpPr>
            <a:stCxn id="8" idx="2"/>
            <a:endCxn id="9" idx="0"/>
          </p:cNvCxnSpPr>
          <p:nvPr/>
        </p:nvCxnSpPr>
        <p:spPr>
          <a:xfrm>
            <a:off x="2195736" y="1494076"/>
            <a:ext cx="0" cy="2787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9" idx="2"/>
            <a:endCxn id="10" idx="0"/>
          </p:cNvCxnSpPr>
          <p:nvPr/>
        </p:nvCxnSpPr>
        <p:spPr>
          <a:xfrm>
            <a:off x="2195736" y="2142148"/>
            <a:ext cx="0" cy="1347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0" idx="2"/>
            <a:endCxn id="26" idx="0"/>
          </p:cNvCxnSpPr>
          <p:nvPr/>
        </p:nvCxnSpPr>
        <p:spPr>
          <a:xfrm>
            <a:off x="2195736" y="2923203"/>
            <a:ext cx="0" cy="1457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1" idx="2"/>
            <a:endCxn id="12" idx="0"/>
          </p:cNvCxnSpPr>
          <p:nvPr/>
        </p:nvCxnSpPr>
        <p:spPr>
          <a:xfrm>
            <a:off x="2195736" y="4230380"/>
            <a:ext cx="0" cy="1347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2" idx="2"/>
            <a:endCxn id="13" idx="0"/>
          </p:cNvCxnSpPr>
          <p:nvPr/>
        </p:nvCxnSpPr>
        <p:spPr>
          <a:xfrm>
            <a:off x="2195736" y="5011435"/>
            <a:ext cx="0" cy="1457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трелка вправо 33"/>
          <p:cNvSpPr/>
          <p:nvPr/>
        </p:nvSpPr>
        <p:spPr>
          <a:xfrm>
            <a:off x="4211960" y="1268760"/>
            <a:ext cx="1296144" cy="14401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4211960" y="1412776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</a:rPr>
              <a:t>не соответствует 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(отсутствует)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36" name="Стрелка вправо 35"/>
          <p:cNvSpPr/>
          <p:nvPr/>
        </p:nvSpPr>
        <p:spPr>
          <a:xfrm>
            <a:off x="4211960" y="1916832"/>
            <a:ext cx="1296144" cy="14401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>
            <a:off x="4211960" y="2708920"/>
            <a:ext cx="1296144" cy="14401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>
            <a:off x="4211960" y="3429000"/>
            <a:ext cx="1296144" cy="14401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>
            <a:off x="4211960" y="4293096"/>
            <a:ext cx="1296144" cy="14401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611560" y="1484784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</a:rPr>
              <a:t>соответствует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42" name="Правая фигурная скобка 41"/>
          <p:cNvSpPr/>
          <p:nvPr/>
        </p:nvSpPr>
        <p:spPr>
          <a:xfrm>
            <a:off x="5796136" y="1052736"/>
            <a:ext cx="576064" cy="453650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 l="61431" t="31153" r="24733" b="19001"/>
          <a:stretch>
            <a:fillRect/>
          </a:stretch>
        </p:blipFill>
        <p:spPr bwMode="auto">
          <a:xfrm>
            <a:off x="6444208" y="1412776"/>
            <a:ext cx="2016224" cy="387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Стрелка вправо 27"/>
          <p:cNvSpPr/>
          <p:nvPr/>
        </p:nvSpPr>
        <p:spPr>
          <a:xfrm>
            <a:off x="4211960" y="5229200"/>
            <a:ext cx="1296144" cy="14401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251520" y="3068960"/>
            <a:ext cx="3888432" cy="64633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4. Правомочие лица, выписавшего рецепт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260648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Алгоритм проведения фармацевтической экспертизы рецепта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2420888"/>
            <a:ext cx="3888432" cy="64633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9. Норма отпуска лекарственных средств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79512" y="3356992"/>
            <a:ext cx="3888432" cy="36933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10. Таксировка рецепта</a:t>
            </a:r>
            <a:endParaRPr lang="ru-RU" dirty="0"/>
          </a:p>
        </p:txBody>
      </p:sp>
      <p:cxnSp>
        <p:nvCxnSpPr>
          <p:cNvPr id="31" name="Прямая со стрелкой 30"/>
          <p:cNvCxnSpPr>
            <a:stCxn id="13" idx="2"/>
            <a:endCxn id="14" idx="0"/>
          </p:cNvCxnSpPr>
          <p:nvPr/>
        </p:nvCxnSpPr>
        <p:spPr>
          <a:xfrm>
            <a:off x="2123728" y="3067219"/>
            <a:ext cx="0" cy="2897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868144" y="2348880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Установить количество на один рецепт</a:t>
            </a:r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4211960" y="2204864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превышение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ПДК, РК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9512" y="4077072"/>
            <a:ext cx="3888432" cy="36933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11. Регистрация рецепта</a:t>
            </a:r>
            <a:endParaRPr lang="ru-RU" dirty="0"/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2123728" y="2060848"/>
            <a:ext cx="0" cy="3617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79512" y="1412776"/>
            <a:ext cx="3888432" cy="64633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8. Проверка ВРД, ВСД ядовитых и сильнодействующих веществ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652120" y="141277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Исправление дозировки: ½ ВРД</a:t>
            </a:r>
            <a:endParaRPr lang="ru-RU" dirty="0"/>
          </a:p>
        </p:txBody>
      </p:sp>
      <p:sp>
        <p:nvSpPr>
          <p:cNvPr id="17" name="Стрелка вправо 16"/>
          <p:cNvSpPr/>
          <p:nvPr/>
        </p:nvSpPr>
        <p:spPr>
          <a:xfrm>
            <a:off x="4211960" y="1628800"/>
            <a:ext cx="1296144" cy="14401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139952" y="126876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завышение</a:t>
            </a:r>
            <a:endParaRPr lang="ru-RU" dirty="0">
              <a:solidFill>
                <a:srgbClr val="C00000"/>
              </a:solidFill>
            </a:endParaRPr>
          </a:p>
        </p:txBody>
      </p:sp>
      <p:cxnSp>
        <p:nvCxnSpPr>
          <p:cNvPr id="20" name="Прямая со стрелкой 19"/>
          <p:cNvCxnSpPr>
            <a:stCxn id="14" idx="2"/>
            <a:endCxn id="32" idx="0"/>
          </p:cNvCxnSpPr>
          <p:nvPr/>
        </p:nvCxnSpPr>
        <p:spPr>
          <a:xfrm>
            <a:off x="2123728" y="3726324"/>
            <a:ext cx="0" cy="3507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9512" y="4869160"/>
            <a:ext cx="3888432" cy="36933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12. Выдача квитанции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179512" y="5517232"/>
            <a:ext cx="3888432" cy="36933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13. Отпуск ЛП</a:t>
            </a:r>
            <a:endParaRPr lang="ru-RU" dirty="0"/>
          </a:p>
        </p:txBody>
      </p:sp>
      <p:sp>
        <p:nvSpPr>
          <p:cNvPr id="23" name="Стрелка вправо 22"/>
          <p:cNvSpPr/>
          <p:nvPr/>
        </p:nvSpPr>
        <p:spPr>
          <a:xfrm>
            <a:off x="4211960" y="2852936"/>
            <a:ext cx="1296144" cy="14401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 стрелкой 24"/>
          <p:cNvCxnSpPr>
            <a:stCxn id="32" idx="2"/>
            <a:endCxn id="21" idx="0"/>
          </p:cNvCxnSpPr>
          <p:nvPr/>
        </p:nvCxnSpPr>
        <p:spPr>
          <a:xfrm>
            <a:off x="2123728" y="4446404"/>
            <a:ext cx="0" cy="4227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21" idx="2"/>
            <a:endCxn id="22" idx="0"/>
          </p:cNvCxnSpPr>
          <p:nvPr/>
        </p:nvCxnSpPr>
        <p:spPr>
          <a:xfrm>
            <a:off x="2123728" y="5238492"/>
            <a:ext cx="0" cy="2787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260648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Таксировка рецептов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836712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Правильно выписанный рецепт, таксируется то есть определяется его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розничная цена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780928"/>
            <a:ext cx="56886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Розничная цена на экстемпоральные лекарственные формы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складывается из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стоимости исходных ингредиентов, входящих в его состав;</a:t>
            </a:r>
          </a:p>
          <a:p>
            <a:pPr lvl="0">
              <a:buFont typeface="Arial" pitchFamily="34" charset="0"/>
              <a:buChar char="•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стоимости упаковки (банок, коробок, флаконов и др.);</a:t>
            </a:r>
          </a:p>
          <a:p>
            <a:pPr lvl="0">
              <a:buFont typeface="Arial" pitchFamily="34" charset="0"/>
              <a:buChar char="•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тарифа за изготовление лекарств.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6" name="Picture 6" descr="https://arhivurokov.ru/kopilka/up/html/2016/12/30/k_58661162772c6/374650_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5013176"/>
            <a:ext cx="2171546" cy="1527649"/>
          </a:xfrm>
          <a:prstGeom prst="rect">
            <a:avLst/>
          </a:prstGeom>
          <a:noFill/>
        </p:spPr>
      </p:pic>
      <p:pic>
        <p:nvPicPr>
          <p:cNvPr id="35844" name="Picture 4" descr="http://tltgorod.ru/pics/Logo_DSC_0593_c132798.jpg"/>
          <p:cNvPicPr>
            <a:picLocks noChangeAspect="1" noChangeArrowheads="1"/>
          </p:cNvPicPr>
          <p:nvPr/>
        </p:nvPicPr>
        <p:blipFill>
          <a:blip r:embed="rId4" cstate="print"/>
          <a:srcRect r="14493" b="4746"/>
          <a:stretch>
            <a:fillRect/>
          </a:stretch>
        </p:blipFill>
        <p:spPr bwMode="auto">
          <a:xfrm>
            <a:off x="6228184" y="3429000"/>
            <a:ext cx="2057089" cy="152223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915816" y="1772816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Готовые ЛС реализуются по ценам действующего прейскуранта.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8" name="Picture 8" descr="https://cs8.pikabu.ru/post_img/2016/04/22/12/og_og_14613565182182219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700808"/>
            <a:ext cx="2016224" cy="10551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7391" t="22451" r="41617" b="5896"/>
          <a:stretch>
            <a:fillRect/>
          </a:stretch>
        </p:blipFill>
        <p:spPr bwMode="auto">
          <a:xfrm>
            <a:off x="251519" y="260648"/>
            <a:ext cx="5112569" cy="629941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508104" y="476672"/>
            <a:ext cx="338437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Таксировку проводят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левой стороны рецепта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выделенных графах.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Против каждого ингредиента проставляется его стоимость без округления, подводят итог, указывают (внизу) стоимость упаковки и после этого рассчитывают итоговую сумму, которую при необходимости округляют.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23528" y="3789040"/>
            <a:ext cx="1080120" cy="19442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1920" y="404664"/>
            <a:ext cx="4860032" cy="267765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Rp.:Phenobarbitali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0,03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Papaverini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hydrochloridi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0,02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Calcii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gluconatis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0,5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      M. f.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ulv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    D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.20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S. По 1 пор. 3 раза в день.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4869160"/>
            <a:ext cx="51845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Расчет стоимости ЛС: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0,03 · 20 ∙ 4,35 (стоимость 1г)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6,10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0,02 ∙ 20 ∙18,60 (стоимость 1г) =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7,44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0,5 ∙ 20 ∙ 0,75 (стоимость 1г) = 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7,50</a:t>
            </a:r>
          </a:p>
          <a:p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0"/>
            <a:ext cx="34563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Форма записи: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Руб. коп.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400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3284984"/>
            <a:ext cx="914400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9512" y="3501008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Проверяем ВРД и ВСД: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Фенобарбитал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ВРД – 0,2 ВСД – 0,5 (РД – 0,03, СД – 0,09 не завышены!)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Папаверина г/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ВРД – 0,2 ВСД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– 0,6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(РД – 0,02, СД – 0,06 не завышены!)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1920" y="404664"/>
            <a:ext cx="4860032" cy="267765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Rp.:Phenobarbitali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0,03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Papaverini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hydrochloridi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0,02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Calcii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gluconatis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0,5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      M. f.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ulv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    D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.20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S. По 1 пор. 3 раза в день.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3356992"/>
            <a:ext cx="37444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Расчет стоимости ЛС: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0,03 · 20 ∙ 4,35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6,10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0,02 ∙ 20 ∙18,60 =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7,44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0,5 ∙ 20 ∙ 0,75 = 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7,50</a:t>
            </a:r>
          </a:p>
          <a:p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4725144"/>
            <a:ext cx="331236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Расчет стоимости посуды (П):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Капсулы 20 ∙ 0,02 = 0,4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Пакет  0,50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0"/>
            <a:ext cx="34563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Форма записи: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Руб. коп.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400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3284984"/>
            <a:ext cx="914400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ee9f8d0ebf61cf448228973f65350fc55645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978</Words>
  <Application>Microsoft Office PowerPoint</Application>
  <PresentationFormat>Экран (4:3)</PresentationFormat>
  <Paragraphs>216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Фармацевтическая экспертиза рецептов. Таксировка рецептов.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Elena</dc:creator>
  <cp:lastModifiedBy>Elena</cp:lastModifiedBy>
  <cp:revision>73</cp:revision>
  <dcterms:created xsi:type="dcterms:W3CDTF">2017-05-16T13:26:42Z</dcterms:created>
  <dcterms:modified xsi:type="dcterms:W3CDTF">2020-04-11T09:46:56Z</dcterms:modified>
</cp:coreProperties>
</file>