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/>
          <p:nvPr>
            <p:ph type="body" sz="quarter" idx="13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pc="-29" sz="294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Автор и дата</a:t>
            </a:r>
          </a:p>
        </p:txBody>
      </p:sp>
      <p:sp>
        <p:nvSpPr>
          <p:cNvPr id="12" name="Заголовок презентации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Номер слайда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Информационное сообщение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Информация о факте"/>
          <p:cNvSpPr txBox="1"/>
          <p:nvPr>
            <p:ph type="body" sz="quarter" idx="13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Информация о факте</a:t>
            </a:r>
          </a:p>
        </p:txBody>
      </p:sp>
      <p:sp>
        <p:nvSpPr>
          <p:cNvPr id="107" name="Уровень текста 1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/>
          <p:nvPr>
            <p:ph type="body" sz="quarter" idx="13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Авторство</a:t>
            </a:r>
          </a:p>
        </p:txBody>
      </p:sp>
      <p:sp>
        <p:nvSpPr>
          <p:cNvPr id="116" name="Уровень текста 1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«Важная цитата»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Номер слайда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13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14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15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Номер слайда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13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Номер слайда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13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Заголовок презентации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23" name="Уровень текста 1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Автор и дата"/>
          <p:cNvSpPr txBox="1"/>
          <p:nvPr>
            <p:ph type="body" sz="quarter" idx="14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pc="-29" sz="294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Автор и дата</a:t>
            </a:r>
          </a:p>
        </p:txBody>
      </p:sp>
      <p:sp>
        <p:nvSpPr>
          <p:cNvPr id="2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слайда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Заголовок слайда</a:t>
            </a:r>
          </a:p>
        </p:txBody>
      </p:sp>
      <p:sp>
        <p:nvSpPr>
          <p:cNvPr id="33" name="Изображение"/>
          <p:cNvSpPr/>
          <p:nvPr>
            <p:ph type="pic" idx="13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Уровень текста 1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43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Подзаголовок слайда"/>
          <p:cNvSpPr txBox="1"/>
          <p:nvPr>
            <p:ph type="body" sz="quarter" idx="13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4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Номер слайда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Заголовок слайда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61" name="Изображение"/>
          <p:cNvSpPr/>
          <p:nvPr>
            <p:ph type="pic" idx="13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Подзаголовок слайда"/>
          <p:cNvSpPr txBox="1"/>
          <p:nvPr>
            <p:ph type="body" sz="quarter" idx="14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63" name="Уровень текста 1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Номер слайда"/>
          <p:cNvSpPr txBox="1"/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Заголовок раздела</a:t>
            </a:r>
          </a:p>
        </p:txBody>
      </p:sp>
      <p:sp>
        <p:nvSpPr>
          <p:cNvPr id="72" name="Номер слайда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/>
          <p:nvPr>
            <p:ph type="body" sz="quarter" idx="13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81" name="Номер слайда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Заголовок повестки дня</a:t>
            </a:r>
          </a:p>
        </p:txBody>
      </p:sp>
      <p:sp>
        <p:nvSpPr>
          <p:cNvPr id="89" name="Уровень текста 1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Темы повестки дня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Подзаголовок повестки дня"/>
          <p:cNvSpPr txBox="1"/>
          <p:nvPr>
            <p:ph type="body" sz="quarter" idx="13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Подзаголовок повестки дня</a:t>
            </a:r>
          </a:p>
        </p:txBody>
      </p:sp>
      <p:sp>
        <p:nvSpPr>
          <p:cNvPr id="91" name="Номер слайда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Заголовок слайда</a:t>
            </a:r>
          </a:p>
        </p:txBody>
      </p:sp>
      <p:sp>
        <p:nvSpPr>
          <p:cNvPr id="3" name="Уровень текста 1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Выполнил ординатор 2-го года обучения…"/>
          <p:cNvSpPr txBox="1"/>
          <p:nvPr>
            <p:ph type="body" idx="13"/>
          </p:nvPr>
        </p:nvSpPr>
        <p:spPr>
          <a:xfrm>
            <a:off x="1219200" y="7533375"/>
            <a:ext cx="21945599" cy="505857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5694426" algn="r" defTabSz="411479">
              <a:lnSpc>
                <a:spcPts val="15600"/>
              </a:lnSpc>
              <a:defRPr spc="0" sz="342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Выполнил ординатор 2-го года обучения</a:t>
            </a:r>
          </a:p>
          <a:p>
            <a:pPr marL="5694426" algn="r" defTabSz="411479">
              <a:lnSpc>
                <a:spcPts val="15600"/>
              </a:lnSpc>
              <a:defRPr spc="0" sz="342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по специальности «стоматология ортопедическая» </a:t>
            </a:r>
          </a:p>
          <a:p>
            <a:pPr marL="5694426" algn="r" defTabSz="411479">
              <a:lnSpc>
                <a:spcPts val="15600"/>
              </a:lnSpc>
              <a:defRPr spc="0" sz="342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Джамбровский Владимир Алексеевич </a:t>
            </a:r>
          </a:p>
          <a:p>
            <a:pPr algn="r" defTabSz="411479">
              <a:defRPr spc="0" sz="342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рецензент профессор Чижов Юрий Васильевич </a:t>
            </a:r>
          </a:p>
        </p:txBody>
      </p:sp>
      <p:sp>
        <p:nvSpPr>
          <p:cNvPr id="152" name="Федеральное государственное бюджетное образовательное учреждение высшего образования «Красноярский медицинский университет имени профессора В.Ф. Войно-Ясенецкого» Министерства здравоохранения Российской Федерации Кафедра стоматологии ортопедической"/>
          <p:cNvSpPr txBox="1"/>
          <p:nvPr>
            <p:ph type="ctrTitle"/>
          </p:nvPr>
        </p:nvSpPr>
        <p:spPr>
          <a:xfrm>
            <a:off x="1219200" y="430946"/>
            <a:ext cx="21945600" cy="2097255"/>
          </a:xfrm>
          <a:prstGeom prst="rect">
            <a:avLst/>
          </a:prstGeom>
        </p:spPr>
        <p:txBody>
          <a:bodyPr/>
          <a:lstStyle>
            <a:lvl1pPr defTabSz="205739">
              <a:lnSpc>
                <a:spcPct val="100000"/>
              </a:lnSpc>
              <a:defRPr spc="0" sz="3450"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Федеральное государственное бюджетное образовательное учреждение высшего образования «Красноярский медицинский университет имени профессора В.Ф. Войно-Ясенецкого» Министерства здравоохранения Российской Федерации Кафедра стоматологии ортопедической </a:t>
            </a:r>
          </a:p>
        </p:txBody>
      </p:sp>
      <p:sp>
        <p:nvSpPr>
          <p:cNvPr id="153" name="ПОЛНЫЕ СЪЕМНЫЕ ПРОТЕЗЫ. КЛАССИФИКАЦИЯ ПРОТЕЗОВ, ПРАВИЛА, ЭТАПЫ ПОДГОТОВКИ ПОЛОСТИ РТА К ДАННОМУ ВИДУ ПРОТЕЗИРОВАНИЯ."/>
          <p:cNvSpPr txBox="1"/>
          <p:nvPr>
            <p:ph type="subTitle" sz="half" idx="1"/>
          </p:nvPr>
        </p:nvSpPr>
        <p:spPr>
          <a:xfrm>
            <a:off x="1219200" y="3266407"/>
            <a:ext cx="21945600" cy="3433469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b="1" spc="0" sz="3733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ПОЛНЫЕ СЪЕМНЫЕ ПРОТЕЗЫ. КЛАССИФИКАЦИЯ ПРОТЕЗОВ, ПРАВИЛА, ЭТАПЫ ПОДГОТОВКИ ПОЛОСТИ РТА К ДАННОМУ ВИДУ ПРОТЕЗИРОВАНИЯ. </a:t>
            </a:r>
            <a:endParaRPr sz="1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Ацеталовые протезы"/>
          <p:cNvSpPr txBox="1"/>
          <p:nvPr>
            <p:ph type="ctrTitle"/>
          </p:nvPr>
        </p:nvSpPr>
        <p:spPr>
          <a:xfrm>
            <a:off x="1219200" y="220336"/>
            <a:ext cx="21945601" cy="1732544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>
            <a:lvl1pPr defTabSz="1130300">
              <a:lnSpc>
                <a:spcPct val="100000"/>
              </a:lnSpc>
              <a:defRPr spc="0"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Ацеталовые протезы</a:t>
            </a:r>
          </a:p>
        </p:txBody>
      </p:sp>
      <p:sp>
        <p:nvSpPr>
          <p:cNvPr id="208" name="Протез изготавливается из гипоаллергенного биопластика, – такие протезы позволяют сохранить эстетичный вид улыбки и сочетают в себе мягкость нейлона и прочность акриловых протезов. Отличия ацеталовых протезов от других видов протезирования состоит в равн"/>
          <p:cNvSpPr txBox="1"/>
          <p:nvPr>
            <p:ph type="subTitle" idx="1"/>
          </p:nvPr>
        </p:nvSpPr>
        <p:spPr>
          <a:xfrm>
            <a:off x="1219200" y="2331347"/>
            <a:ext cx="21945600" cy="7486825"/>
          </a:xfrm>
          <a:prstGeom prst="rect">
            <a:avLst/>
          </a:prstGeom>
        </p:spPr>
        <p:txBody>
          <a:bodyPr/>
          <a:lstStyle/>
          <a:p>
            <a:pPr algn="l" defTabSz="457200">
              <a:defRPr spc="0" sz="1900">
                <a:solidFill>
                  <a:srgbClr val="4E545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4000">
                <a:latin typeface="Times New Roman"/>
                <a:ea typeface="Times New Roman"/>
                <a:cs typeface="Times New Roman"/>
                <a:sym typeface="Times New Roman"/>
              </a:rPr>
              <a:t>Протез изготавливается из гипоаллергенного биопластика, – такие протезы позволяют сохранить эстетичный вид улыбки и сочетают в себе мягкость нейлона и прочность акриловых протезов. Отличия ацеталовых протезов от других видов протезирования состоит в равномерном распределении жевательной нагрузки между зубами, надкостницей и небом, что, в свою очередь, полностью исключает травмирование десен. </a:t>
            </a:r>
            <a:r>
              <a:t> </a:t>
            </a:r>
          </a:p>
        </p:txBody>
      </p:sp>
      <p:pic>
        <p:nvPicPr>
          <p:cNvPr id="20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1288" y="5369624"/>
            <a:ext cx="7721424" cy="5829675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Ацеталовый протез на верхнюю челюсть"/>
          <p:cNvSpPr txBox="1"/>
          <p:nvPr/>
        </p:nvSpPr>
        <p:spPr>
          <a:xfrm>
            <a:off x="7273521" y="11477033"/>
            <a:ext cx="9805580" cy="934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Ацеталовый протез на верхнюю челюсть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Минусы Ацетоновых протезов"/>
          <p:cNvSpPr txBox="1"/>
          <p:nvPr>
            <p:ph type="ctrTitle"/>
          </p:nvPr>
        </p:nvSpPr>
        <p:spPr>
          <a:xfrm>
            <a:off x="1219200" y="150133"/>
            <a:ext cx="21945601" cy="1688485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>
            <a:lvl1pPr defTabSz="1130300">
              <a:lnSpc>
                <a:spcPct val="100000"/>
              </a:lnSpc>
              <a:defRPr spc="0"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Минусы Ацетоновых протезов</a:t>
            </a:r>
          </a:p>
        </p:txBody>
      </p:sp>
      <p:sp>
        <p:nvSpPr>
          <p:cNvPr id="213" name="Подвижность. Гибкость материала не способствует стабильному положению при жевании.…"/>
          <p:cNvSpPr txBox="1"/>
          <p:nvPr>
            <p:ph type="subTitle" idx="1"/>
          </p:nvPr>
        </p:nvSpPr>
        <p:spPr>
          <a:xfrm>
            <a:off x="1219200" y="2349122"/>
            <a:ext cx="21945601" cy="10268410"/>
          </a:xfrm>
          <a:prstGeom prst="rect">
            <a:avLst/>
          </a:prstGeom>
        </p:spPr>
        <p:txBody>
          <a:bodyPr/>
          <a:lstStyle/>
          <a:p>
            <a:pPr marL="457200" indent="-317500" algn="l" defTabSz="457200">
              <a:buClr>
                <a:srgbClr val="5F6877"/>
              </a:buClr>
              <a:buSzPct val="150000"/>
              <a:buFont typeface="Helvetica"/>
              <a:buChar char="•"/>
              <a:defRPr spc="0" sz="4000">
                <a:solidFill>
                  <a:srgbClr val="5F68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	Подвижность.</a:t>
            </a:r>
            <a:r>
              <a:t> Гибкость материала не способствует стабильному положению при жевании.</a:t>
            </a:r>
          </a:p>
          <a:p>
            <a:pPr marL="457200" indent="-317500" algn="l" defTabSz="457200">
              <a:buClr>
                <a:srgbClr val="5F6877"/>
              </a:buClr>
              <a:buSzPct val="150000"/>
              <a:buFont typeface="Helvetica"/>
              <a:buChar char="•"/>
              <a:defRPr spc="0" sz="4000">
                <a:solidFill>
                  <a:srgbClr val="5F68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	Изменение цвета.</a:t>
            </a:r>
            <a:r>
              <a:t> Со временем образуется налёт, от чего конструкция темнеет и теряет блеск.</a:t>
            </a:r>
          </a:p>
          <a:p>
            <a:pPr marL="457200" indent="-317500" algn="l" defTabSz="457200">
              <a:buClr>
                <a:srgbClr val="5F6877"/>
              </a:buClr>
              <a:buSzPct val="150000"/>
              <a:buFont typeface="Helvetica"/>
              <a:buChar char="•"/>
              <a:defRPr spc="0" sz="4000">
                <a:solidFill>
                  <a:srgbClr val="5F68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	Недолговечность.</a:t>
            </a:r>
            <a:r>
              <a:t> Срок службы составляет 5-7 лет. В процессе эксплуатации между ним и десной образуется зазор, поэтому конструкцию приходится менять.</a:t>
            </a:r>
          </a:p>
        </p:txBody>
      </p:sp>
      <p:pic>
        <p:nvPicPr>
          <p:cNvPr id="214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1999" y="5067157"/>
            <a:ext cx="12700001" cy="635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Ацеталовый протез"/>
          <p:cNvSpPr txBox="1"/>
          <p:nvPr/>
        </p:nvSpPr>
        <p:spPr>
          <a:xfrm>
            <a:off x="9827565" y="11821880"/>
            <a:ext cx="4728870" cy="934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Ацеталовый протез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Плюсы Ацеталовых протезов"/>
          <p:cNvSpPr txBox="1"/>
          <p:nvPr>
            <p:ph type="ctrTitle"/>
          </p:nvPr>
        </p:nvSpPr>
        <p:spPr>
          <a:xfrm>
            <a:off x="1219199" y="360743"/>
            <a:ext cx="21945601" cy="1490704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>
            <a:lvl1pPr defTabSz="1130300">
              <a:lnSpc>
                <a:spcPct val="100000"/>
              </a:lnSpc>
              <a:defRPr spc="0"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Плюсы Ацеталовых протезов</a:t>
            </a:r>
          </a:p>
        </p:txBody>
      </p:sp>
      <p:sp>
        <p:nvSpPr>
          <p:cNvPr id="218" name="Прочность. Устойчивость к истиранию, по прочности сравнимая с металлическими аналогами.…"/>
          <p:cNvSpPr txBox="1"/>
          <p:nvPr>
            <p:ph type="subTitle" idx="1"/>
          </p:nvPr>
        </p:nvSpPr>
        <p:spPr>
          <a:xfrm>
            <a:off x="1219200" y="2138511"/>
            <a:ext cx="21945601" cy="11131328"/>
          </a:xfrm>
          <a:prstGeom prst="rect">
            <a:avLst/>
          </a:prstGeom>
        </p:spPr>
        <p:txBody>
          <a:bodyPr/>
          <a:lstStyle/>
          <a:p>
            <a:pPr marL="457200" indent="-317500" algn="l" defTabSz="457200">
              <a:buClr>
                <a:srgbClr val="5F6877"/>
              </a:buClr>
              <a:buSzPct val="150000"/>
              <a:buFont typeface="Helvetica"/>
              <a:buChar char="•"/>
              <a:defRPr spc="0" sz="4000">
                <a:solidFill>
                  <a:srgbClr val="5F68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	Прочность.</a:t>
            </a:r>
            <a:r>
              <a:t> Устойчивость к истиранию, по прочности сравнимая с металлическими аналогами.</a:t>
            </a:r>
          </a:p>
          <a:p>
            <a:pPr marL="457200" indent="-317500" algn="l" defTabSz="457200">
              <a:buClr>
                <a:srgbClr val="5F6877"/>
              </a:buClr>
              <a:buSzPct val="150000"/>
              <a:buFont typeface="Helvetica"/>
              <a:buChar char="•"/>
              <a:defRPr spc="0" sz="4000">
                <a:solidFill>
                  <a:srgbClr val="5F68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	Гипоаллергенность.</a:t>
            </a:r>
            <a:r>
              <a:t> Специально разработанный материал подходит даже аллергикам.</a:t>
            </a:r>
          </a:p>
          <a:p>
            <a:pPr marL="457200" indent="-317500" algn="l" defTabSz="457200">
              <a:buClr>
                <a:srgbClr val="5F6877"/>
              </a:buClr>
              <a:buSzPct val="150000"/>
              <a:buFont typeface="Helvetica"/>
              <a:buChar char="•"/>
              <a:defRPr spc="0" sz="4000">
                <a:solidFill>
                  <a:srgbClr val="5F68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	Компактность.</a:t>
            </a:r>
            <a:r>
              <a:t> Особое строение протеза позволяет оставить открытым большую часть нёба.</a:t>
            </a:r>
          </a:p>
          <a:p>
            <a:pPr marL="457200" indent="-317500" algn="l" defTabSz="457200">
              <a:buClr>
                <a:srgbClr val="5F6877"/>
              </a:buClr>
              <a:buSzPct val="150000"/>
              <a:buFont typeface="Helvetica"/>
              <a:buChar char="•"/>
              <a:defRPr spc="0" sz="4000">
                <a:solidFill>
                  <a:srgbClr val="5F68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	Сохранение своих зубов.</a:t>
            </a:r>
            <a:r>
              <a:t> Крепления позволяют обойтись без удаления и обточки своих зубов.</a:t>
            </a:r>
          </a:p>
        </p:txBody>
      </p:sp>
      <p:pic>
        <p:nvPicPr>
          <p:cNvPr id="21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06704" y="4927365"/>
            <a:ext cx="13370592" cy="7515894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Ацеталовые протезы"/>
          <p:cNvSpPr txBox="1"/>
          <p:nvPr/>
        </p:nvSpPr>
        <p:spPr>
          <a:xfrm>
            <a:off x="9642026" y="12600289"/>
            <a:ext cx="5068570" cy="934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Ацеталовые протезы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Любой съемный протез состоит из 3-х ключевых частей:…"/>
          <p:cNvSpPr txBox="1"/>
          <p:nvPr>
            <p:ph type="subTitle" sz="half" idx="1"/>
          </p:nvPr>
        </p:nvSpPr>
        <p:spPr>
          <a:xfrm>
            <a:off x="1219200" y="642046"/>
            <a:ext cx="21945600" cy="4648182"/>
          </a:xfrm>
          <a:prstGeom prst="rect">
            <a:avLst/>
          </a:prstGeom>
        </p:spPr>
        <p:txBody>
          <a:bodyPr/>
          <a:lstStyle/>
          <a:p>
            <a:pPr algn="l" defTabSz="457200">
              <a:spcBef>
                <a:spcPts val="1200"/>
              </a:spcBef>
              <a:defRPr spc="0" sz="36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Любой съемный протез состоит из 3-х ключевых частей: </a:t>
            </a:r>
            <a:endParaRPr sz="1200"/>
          </a:p>
          <a:p>
            <a:pPr algn="l" defTabSz="457200">
              <a:spcBef>
                <a:spcPts val="1200"/>
              </a:spcBef>
              <a:defRPr spc="0" sz="360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>
                <a:solidFill>
                  <a:srgbClr val="953735"/>
                </a:solidFill>
              </a:rPr>
              <a:t>Каркас</a:t>
            </a:r>
            <a:r>
              <a:t>–основной элемент,на котором базируется вся конструкция, дополнительно выполняет роль фиксатора, т.к. удерживает изделие, опираясь на протезное ложе; </a:t>
            </a:r>
            <a:endParaRPr sz="1200"/>
          </a:p>
          <a:p>
            <a:pPr algn="l" defTabSz="457200">
              <a:spcBef>
                <a:spcPts val="1200"/>
              </a:spcBef>
              <a:defRPr spc="0" sz="360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>
                <a:solidFill>
                  <a:srgbClr val="953735"/>
                </a:solidFill>
              </a:rPr>
              <a:t>Базис </a:t>
            </a:r>
            <a:r>
              <a:t>– седловидная часть с искусственной десной, в которую вмонтированы коронки; </a:t>
            </a:r>
            <a:endParaRPr sz="1200"/>
          </a:p>
          <a:p>
            <a:pPr algn="l" defTabSz="457200">
              <a:spcBef>
                <a:spcPts val="1200"/>
              </a:spcBef>
              <a:defRPr spc="0" sz="360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>
                <a:solidFill>
                  <a:srgbClr val="953735"/>
                </a:solidFill>
              </a:rPr>
              <a:t>Искусственные зубы</a:t>
            </a:r>
            <a:r>
              <a:t>–обычно пластиковых,но иногда их делают из керамики или металлокерамики. </a:t>
            </a:r>
            <a:endParaRPr sz="1200"/>
          </a:p>
          <a:p>
            <a:pPr algn="l" defTabSz="457200">
              <a:spcBef>
                <a:spcPts val="1200"/>
              </a:spcBef>
              <a:defRPr spc="0" sz="360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>
                <a:solidFill>
                  <a:srgbClr val="953735"/>
                </a:solidFill>
              </a:rPr>
              <a:t>Крепления</a:t>
            </a:r>
            <a:r>
              <a:t>- крючкообразные кламера, замковые крепления, телескопические коронки. </a:t>
            </a:r>
            <a:endParaRPr sz="1200"/>
          </a:p>
        </p:txBody>
      </p:sp>
      <p:sp>
        <p:nvSpPr>
          <p:cNvPr id="223" name="Текст"/>
          <p:cNvSpPr txBox="1"/>
          <p:nvPr/>
        </p:nvSpPr>
        <p:spPr>
          <a:xfrm>
            <a:off x="1492432" y="5259408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24" name="Текст"/>
          <p:cNvSpPr txBox="1"/>
          <p:nvPr/>
        </p:nvSpPr>
        <p:spPr>
          <a:xfrm>
            <a:off x="14500645" y="4992587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25" name="Текст"/>
          <p:cNvSpPr txBox="1"/>
          <p:nvPr/>
        </p:nvSpPr>
        <p:spPr>
          <a:xfrm>
            <a:off x="9107910" y="6955115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Преимущества и недостатки условно-съемных и полных съемных протезов"/>
          <p:cNvSpPr txBox="1"/>
          <p:nvPr>
            <p:ph type="title"/>
          </p:nvPr>
        </p:nvSpPr>
        <p:spPr>
          <a:xfrm>
            <a:off x="1219200" y="774700"/>
            <a:ext cx="21945600" cy="1265290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>
            <a:lvl1pPr defTabSz="1130300">
              <a:lnSpc>
                <a:spcPct val="100000"/>
              </a:lnSpc>
              <a:defRPr spc="0"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Преимущества и недостатки условно-съемных и полных съемных протезов</a:t>
            </a:r>
          </a:p>
        </p:txBody>
      </p:sp>
      <p:sp>
        <p:nvSpPr>
          <p:cNvPr id="228" name="Главные преимущества таких изделий:…"/>
          <p:cNvSpPr txBox="1"/>
          <p:nvPr>
            <p:ph type="body" idx="1"/>
          </p:nvPr>
        </p:nvSpPr>
        <p:spPr>
          <a:xfrm>
            <a:off x="1219200" y="2377688"/>
            <a:ext cx="21948577" cy="10119112"/>
          </a:xfrm>
          <a:prstGeom prst="rect">
            <a:avLst/>
          </a:prstGeom>
        </p:spPr>
        <p:txBody>
          <a:bodyPr/>
          <a:lstStyle/>
          <a:p>
            <a:pPr marL="459220" indent="-459220" defTabSz="457200">
              <a:lnSpc>
                <a:spcPct val="100000"/>
              </a:lnSpc>
              <a:spcBef>
                <a:spcPts val="0"/>
              </a:spcBef>
              <a:buSzPct val="45000"/>
              <a:buBlip>
                <a:blip r:embed="rId2"/>
              </a:buBlip>
              <a:defRPr sz="37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Главные преимущества таких изделий:</a:t>
            </a:r>
            <a:endParaRPr>
              <a:solidFill>
                <a:srgbClr val="000000"/>
              </a:solidFill>
            </a:endParaRPr>
          </a:p>
          <a:p>
            <a:pPr marL="457200" indent="-317500" defTabSz="457200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Font typeface="Helvetica"/>
              <a:defRPr sz="37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их могут приобрести люди с любыми материальными возможностями;</a:t>
            </a:r>
            <a:endParaRPr>
              <a:solidFill>
                <a:srgbClr val="000000"/>
              </a:solidFill>
            </a:endParaRPr>
          </a:p>
          <a:p>
            <a:pPr marL="457200" indent="-317500" defTabSz="457200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Font typeface="Helvetica"/>
              <a:defRPr sz="37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 особых ситуациях – это единственный способ устранения адентии;</a:t>
            </a:r>
            <a:endParaRPr>
              <a:solidFill>
                <a:srgbClr val="000000"/>
              </a:solidFill>
            </a:endParaRPr>
          </a:p>
          <a:p>
            <a:pPr marL="457200" indent="-317500" defTabSz="457200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Font typeface="Helvetica"/>
              <a:defRPr sz="37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при фиксации съемного пластиночного протеза можно обойтись без болезненных процедур;</a:t>
            </a:r>
            <a:endParaRPr>
              <a:solidFill>
                <a:srgbClr val="000000"/>
              </a:solidFill>
            </a:endParaRPr>
          </a:p>
          <a:p>
            <a:pPr marL="457200" indent="-317500" defTabSz="457200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Font typeface="Helvetica"/>
              <a:defRPr sz="37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изготовление съемного пластиночного протеза по индивидуальному слепку занимает 7-14 дней;</a:t>
            </a:r>
            <a:endParaRPr>
              <a:solidFill>
                <a:srgbClr val="000000"/>
              </a:solidFill>
            </a:endParaRPr>
          </a:p>
          <a:p>
            <a:pPr marL="457200" indent="-317500" defTabSz="457200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Font typeface="Helvetica"/>
              <a:defRPr sz="37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эти конструкции позволяют вернуть жевательную функцию даже когда зубов нет вообще.</a:t>
            </a:r>
          </a:p>
          <a:p>
            <a:pPr marL="459220" indent="-459220" defTabSz="457200">
              <a:lnSpc>
                <a:spcPct val="100000"/>
              </a:lnSpc>
              <a:spcBef>
                <a:spcPts val="0"/>
              </a:spcBef>
              <a:buSzPct val="45000"/>
              <a:buBlip>
                <a:blip r:embed="rId2"/>
              </a:buBlip>
              <a:defRPr sz="37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Однако при таком виде протезирования есть и определенные минусы.</a:t>
            </a:r>
          </a:p>
          <a:p>
            <a:pPr marL="459220" indent="-459220"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У некоторых наблюдается дискомфорт при привыкании к искусственным зубам. изготовление съемного пластиночного протеза. Полным съемным пластиночным протезом нужно очень осторожно, не подвергать сильным нагрузкам при жевании. Недостатком служит и то, что костная ткань, нагружаясь теперь в меньшей мере, атрофируется со временем.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Преимущества и недостатки условно-съемных протезов на имплантатах"/>
          <p:cNvSpPr txBox="1"/>
          <p:nvPr>
            <p:ph type="title"/>
          </p:nvPr>
        </p:nvSpPr>
        <p:spPr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>
            <a:lvl1pPr defTabSz="1130300">
              <a:lnSpc>
                <a:spcPct val="100000"/>
              </a:lnSpc>
              <a:defRPr spc="0" sz="39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Преимущества и недостатки условно-съемных протезов на имплантатах</a:t>
            </a:r>
          </a:p>
        </p:txBody>
      </p:sp>
      <p:sp>
        <p:nvSpPr>
          <p:cNvPr id="231" name="Основным преимуществом балочного протеза на имплантатах является надежная фиксация протеза на металлический базис. Это свойство позволяет сохранять имплантаты от расшатывания, перегрузки боковой и передней части при жевании, полностью устраняются недоста"/>
          <p:cNvSpPr txBox="1"/>
          <p:nvPr>
            <p:ph type="body" idx="1"/>
          </p:nvPr>
        </p:nvSpPr>
        <p:spPr>
          <a:xfrm>
            <a:off x="1219200" y="2775170"/>
            <a:ext cx="21948577" cy="9721630"/>
          </a:xfrm>
          <a:prstGeom prst="rect">
            <a:avLst/>
          </a:prstGeom>
        </p:spPr>
        <p:txBody>
          <a:bodyPr/>
          <a:lstStyle/>
          <a:p>
            <a:pPr marL="421986" indent="-421986" defTabSz="457200">
              <a:lnSpc>
                <a:spcPct val="100000"/>
              </a:lnSpc>
              <a:spcBef>
                <a:spcPts val="0"/>
              </a:spcBef>
              <a:buSzPct val="45000"/>
              <a:buBlip>
                <a:blip r:embed="rId2"/>
              </a:buBlip>
              <a:defRPr sz="3400">
                <a:solidFill>
                  <a:srgbClr val="3A3A3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Основным преимуществом балочного протеза на имплантатах является надежная фиксация протеза на металлический базис. Это свойство позволяет сохранять имплантаты от расшатывания, перегрузки боковой и передней части при жевании, полностью устраняются недостатки съемных протезов.</a:t>
            </a:r>
          </a:p>
          <a:p>
            <a:pPr marL="421986" indent="-421986" defTabSz="457200">
              <a:lnSpc>
                <a:spcPct val="100000"/>
              </a:lnSpc>
              <a:spcBef>
                <a:spcPts val="0"/>
              </a:spcBef>
              <a:buSzPct val="45000"/>
              <a:buBlip>
                <a:blip r:embed="rId2"/>
              </a:buBlip>
              <a:defRPr sz="3400">
                <a:solidFill>
                  <a:srgbClr val="3A3A3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Высокая цена. Протез имеет сложную конструкцию, поэтому требуется квалифицированный специалист для изготовления. Требования к материалам высокие, так как качество и биосовместимость на высоком уровне.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3A3A3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Противопоказания к имплантации. Есть несколько альтернативных вариантов протезирования на имплантатах, а   также различные фирмы-производители имплантатов. Вид имплантатах, метод установки и материалы подбираются индивидуально в зависимости от состояния костной ткани.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Список литературы:"/>
          <p:cNvSpPr txBox="1"/>
          <p:nvPr>
            <p:ph type="ctrTitle"/>
          </p:nvPr>
        </p:nvSpPr>
        <p:spPr>
          <a:xfrm>
            <a:off x="1219200" y="33127"/>
            <a:ext cx="21945600" cy="1860386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>
            <a:lvl1pPr defTabSz="1130300">
              <a:lnSpc>
                <a:spcPct val="100000"/>
              </a:lnSpc>
              <a:defRPr spc="0"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Список литературы: </a:t>
            </a:r>
            <a:endParaRPr sz="1200"/>
          </a:p>
        </p:txBody>
      </p:sp>
      <p:sp>
        <p:nvSpPr>
          <p:cNvPr id="234" name="Лебеденко И.Ю. Ортопедическая стоматология: учебник / под ред. И.Ю. Лебеденко, С.Д. Арутюнова, А.Н. Ряховского - М. : ГЭОТАР-Медиа, 2016. - 824 С.…"/>
          <p:cNvSpPr txBox="1"/>
          <p:nvPr>
            <p:ph type="subTitle" idx="1"/>
          </p:nvPr>
        </p:nvSpPr>
        <p:spPr>
          <a:xfrm>
            <a:off x="1219200" y="2873286"/>
            <a:ext cx="21945600" cy="10557614"/>
          </a:xfrm>
          <a:prstGeom prst="rect">
            <a:avLst/>
          </a:prstGeom>
        </p:spPr>
        <p:txBody>
          <a:bodyPr/>
          <a:lstStyle/>
          <a:p>
            <a:pPr marL="457200" indent="-317500" algn="l" defTabSz="457200">
              <a:spcBef>
                <a:spcPts val="2400"/>
              </a:spcBef>
              <a:buClr>
                <a:srgbClr val="000000"/>
              </a:buClr>
              <a:buSzPct val="100000"/>
              <a:buFont typeface="Times Roman"/>
              <a:buAutoNum type="arabicPeriod" startAt="1"/>
              <a:defRPr spc="0" sz="34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Лебеденко И.Ю. Ортопедическая стоматология: учебник / под ред. И.Ю. Лебеденко, С.Д. Арутюнова, А.Н. Ряховского - М. : ГЭОТАР-Медиа, 2016. - 824 С. </a:t>
            </a:r>
            <a:br/>
          </a:p>
          <a:p>
            <a:pPr marL="457200" indent="-317500" algn="l" defTabSz="457200">
              <a:spcBef>
                <a:spcPts val="2400"/>
              </a:spcBef>
              <a:buClr>
                <a:srgbClr val="000000"/>
              </a:buClr>
              <a:buSzPct val="100000"/>
              <a:buFont typeface="Times Roman"/>
              <a:buAutoNum type="arabicPeriod" startAt="1"/>
              <a:defRPr spc="0" sz="34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Аболмасов, Н. Г. Ортопедическая стоматология: учебник для студентов / Н. Г. Аболмасов, Н. Н.Аболмасов, В. А. Бычков. – Москва: «МЕДпресс – информ», 2018. – 556 с. </a:t>
            </a:r>
            <a:br/>
          </a:p>
          <a:p>
            <a:pPr marL="457200" indent="-317500" algn="l" defTabSz="457200">
              <a:spcBef>
                <a:spcPts val="2400"/>
              </a:spcBef>
              <a:buClr>
                <a:srgbClr val="000000"/>
              </a:buClr>
              <a:buSzPct val="100000"/>
              <a:buFont typeface="Times Roman"/>
              <a:buAutoNum type="arabicPeriod" startAt="1"/>
              <a:defRPr spc="0" sz="34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Доусон П., Функциональная окклюзия: от височно-нижнечелюстного сустава до планирования улыбки / П.Доусон, М.: ТАРКОММ, 2016. - 592 с. </a:t>
            </a:r>
            <a:br/>
          </a:p>
          <a:p>
            <a:pPr marL="457200" indent="-317500" algn="l" defTabSz="457200">
              <a:spcBef>
                <a:spcPts val="2400"/>
              </a:spcBef>
              <a:buClr>
                <a:srgbClr val="000000"/>
              </a:buClr>
              <a:buSzPct val="100000"/>
              <a:buFont typeface="Times Roman"/>
              <a:buAutoNum type="arabicPeriod" startAt="1"/>
              <a:defRPr spc="0" sz="34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Сонис Стефан Т., Секреты стоматологии/ Стефан Т. Сонис. – М.: Бином, 2020. – 432 с. </a:t>
            </a:r>
            <a:br/>
          </a:p>
          <a:p>
            <a:pPr marL="457200" indent="-317500" algn="l" defTabSz="457200">
              <a:spcBef>
                <a:spcPts val="2400"/>
              </a:spcBef>
              <a:buClr>
                <a:srgbClr val="000000"/>
              </a:buClr>
              <a:buSzPct val="100000"/>
              <a:buFont typeface="Times Roman"/>
              <a:buAutoNum type="arabicPeriod" startAt="1"/>
              <a:defRPr spc="0" sz="34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Аристархов, И. В. Ортопедическая стоматология. Учебное пособие / И.В. Аристархов. - М.: Феникс, 2018. -192 c. </a:t>
            </a:r>
            <a:br/>
            <a:endParaRPr sz="2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Автор и дата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Спасибо за внимание!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Спасибо за внимание!</a:t>
            </a:r>
          </a:p>
        </p:txBody>
      </p:sp>
      <p:sp>
        <p:nvSpPr>
          <p:cNvPr id="238" name="Подзаголовок презентации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Автор и дата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Цели"/>
          <p:cNvSpPr txBox="1"/>
          <p:nvPr>
            <p:ph type="ctrTitle"/>
          </p:nvPr>
        </p:nvSpPr>
        <p:spPr>
          <a:xfrm>
            <a:off x="1219200" y="781964"/>
            <a:ext cx="21945600" cy="2386983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>
            <a:lvl1pPr defTabSz="1130300">
              <a:lnSpc>
                <a:spcPct val="100000"/>
              </a:lnSpc>
              <a:defRPr spc="0"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Цели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57" name="Изучить классификацию протезов…"/>
          <p:cNvSpPr txBox="1"/>
          <p:nvPr>
            <p:ph type="subTitle" idx="1"/>
          </p:nvPr>
        </p:nvSpPr>
        <p:spPr>
          <a:xfrm>
            <a:off x="1219200" y="3622219"/>
            <a:ext cx="21945600" cy="6195953"/>
          </a:xfrm>
          <a:prstGeom prst="rect">
            <a:avLst/>
          </a:prstGeom>
        </p:spPr>
        <p:txBody>
          <a:bodyPr/>
          <a:lstStyle/>
          <a:p>
            <a:pPr marL="529551" indent="-529551" algn="l" defTabSz="457200">
              <a:spcBef>
                <a:spcPts val="1200"/>
              </a:spcBef>
              <a:buSzPct val="150000"/>
              <a:buChar char="•"/>
              <a:defRPr spc="0" sz="4266">
                <a:latin typeface="Calibri"/>
                <a:ea typeface="Calibri"/>
                <a:cs typeface="Calibri"/>
                <a:sym typeface="Calibri"/>
              </a:defRPr>
            </a:pPr>
            <a:r>
              <a:t>Изучить классификацию протезов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marL="529551" indent="-529551" algn="l" defTabSz="457200">
              <a:spcBef>
                <a:spcPts val="1200"/>
              </a:spcBef>
              <a:buSzPct val="150000"/>
              <a:buChar char="•"/>
              <a:defRPr spc="0" sz="4266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 </a:t>
            </a:r>
            <a:r>
              <a:t>Провести анализ правил и этапов подготовки полости рта к съемному протезированию</a:t>
            </a:r>
          </a:p>
          <a:p>
            <a:pPr marL="529551" indent="-529551" algn="l" defTabSz="457200">
              <a:spcBef>
                <a:spcPts val="1200"/>
              </a:spcBef>
              <a:buSzPct val="150000"/>
              <a:buChar char="•"/>
              <a:defRPr spc="0" sz="4266">
                <a:latin typeface="Calibri"/>
                <a:ea typeface="Calibri"/>
                <a:cs typeface="Calibri"/>
                <a:sym typeface="Calibri"/>
              </a:defRPr>
            </a:pPr>
            <a:r>
              <a:t>Преимущества и недостатки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Задачи"/>
          <p:cNvSpPr txBox="1"/>
          <p:nvPr>
            <p:ph type="ctrTitle"/>
          </p:nvPr>
        </p:nvSpPr>
        <p:spPr>
          <a:xfrm>
            <a:off x="1219200" y="501150"/>
            <a:ext cx="21945600" cy="2698285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>
            <a:lvl1pPr defTabSz="1130300">
              <a:lnSpc>
                <a:spcPct val="100000"/>
              </a:lnSpc>
              <a:defRPr spc="0"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Задачи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60" name="1.Найти и описать классификацию съемных протезов;…"/>
          <p:cNvSpPr txBox="1"/>
          <p:nvPr>
            <p:ph type="subTitle" idx="1"/>
          </p:nvPr>
        </p:nvSpPr>
        <p:spPr>
          <a:xfrm>
            <a:off x="1219200" y="3502660"/>
            <a:ext cx="21945600" cy="9686208"/>
          </a:xfrm>
          <a:prstGeom prst="rect">
            <a:avLst/>
          </a:prstGeom>
        </p:spPr>
        <p:txBody>
          <a:bodyPr/>
          <a:lstStyle/>
          <a:p>
            <a:pPr algn="l" defTabSz="457200">
              <a:spcBef>
                <a:spcPts val="1200"/>
              </a:spcBef>
              <a:defRPr spc="0" sz="4266">
                <a:latin typeface="Calibri"/>
                <a:ea typeface="Calibri"/>
                <a:cs typeface="Calibri"/>
                <a:sym typeface="Calibri"/>
              </a:defRPr>
            </a:pPr>
            <a:r>
              <a:t>1.Найти и описать классификацию съемных протезов;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l" defTabSz="457200">
              <a:spcBef>
                <a:spcPts val="1200"/>
              </a:spcBef>
              <a:defRPr spc="0" sz="4266">
                <a:latin typeface="Calibri"/>
                <a:ea typeface="Calibri"/>
                <a:cs typeface="Calibri"/>
                <a:sym typeface="Calibri"/>
              </a:defRPr>
            </a:pPr>
            <a:r>
              <a:t>2.Определить правила и этапы подготовки полости рта к съемному протезированию.</a:t>
            </a:r>
            <a:r>
              <a:rPr sz="120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Пластиночные протезы – это ортопедические конструкции съемного типа, которые устанавливаются на место утраченных собственных зубов."/>
          <p:cNvSpPr txBox="1"/>
          <p:nvPr>
            <p:ph type="subTitle" idx="1"/>
          </p:nvPr>
        </p:nvSpPr>
        <p:spPr>
          <a:xfrm>
            <a:off x="1219200" y="679446"/>
            <a:ext cx="21945600" cy="9138726"/>
          </a:xfrm>
          <a:prstGeom prst="rect">
            <a:avLst/>
          </a:prstGeom>
        </p:spPr>
        <p:txBody>
          <a:bodyPr/>
          <a:lstStyle/>
          <a:p>
            <a:pPr algn="l" defTabSz="457200">
              <a:spcBef>
                <a:spcPts val="1200"/>
              </a:spcBef>
              <a:defRPr spc="0" sz="470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solidFill>
                  <a:srgbClr val="953735"/>
                </a:solidFill>
              </a:rPr>
              <a:t>Пластиночные протезы </a:t>
            </a:r>
            <a:r>
              <a:t>– это ортопедические конструкции съемного типа, которые устанавливаются на место утраченных собственных зубов. </a:t>
            </a:r>
          </a:p>
        </p:txBody>
      </p:sp>
      <p:pic>
        <p:nvPicPr>
          <p:cNvPr id="163" name="page4image8094112.png" descr="page4image80941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5350" y="2621087"/>
            <a:ext cx="22593300" cy="84709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Текст"/>
          <p:cNvSpPr txBox="1"/>
          <p:nvPr/>
        </p:nvSpPr>
        <p:spPr>
          <a:xfrm>
            <a:off x="895350" y="2621087"/>
            <a:ext cx="1524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65" name="Пластиночные протезы"/>
          <p:cNvSpPr txBox="1"/>
          <p:nvPr/>
        </p:nvSpPr>
        <p:spPr>
          <a:xfrm>
            <a:off x="9361808" y="10901999"/>
            <a:ext cx="5688931" cy="7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Пластиночные протезы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Классификация съемных протезов"/>
          <p:cNvSpPr txBox="1"/>
          <p:nvPr>
            <p:ph type="ctrTitle"/>
          </p:nvPr>
        </p:nvSpPr>
        <p:spPr>
          <a:xfrm>
            <a:off x="1219200" y="-317891"/>
            <a:ext cx="21945600" cy="2674286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>
            <a:lvl1pPr defTabSz="1130300">
              <a:lnSpc>
                <a:spcPct val="100000"/>
              </a:lnSpc>
              <a:defRPr spc="0"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Классификация съемных протезов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68" name="По объему:…"/>
          <p:cNvSpPr txBox="1"/>
          <p:nvPr>
            <p:ph type="subTitle" idx="1"/>
          </p:nvPr>
        </p:nvSpPr>
        <p:spPr>
          <a:xfrm>
            <a:off x="1219200" y="2600455"/>
            <a:ext cx="21945600" cy="10488817"/>
          </a:xfrm>
          <a:prstGeom prst="rect">
            <a:avLst/>
          </a:prstGeom>
        </p:spPr>
        <p:txBody>
          <a:bodyPr/>
          <a:lstStyle/>
          <a:p>
            <a:pPr algn="l" defTabSz="457200">
              <a:spcBef>
                <a:spcPts val="1200"/>
              </a:spcBef>
              <a:defRPr spc="0" sz="36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По объему: </a:t>
            </a:r>
            <a:endParaRPr sz="1200"/>
          </a:p>
          <a:p>
            <a:pPr algn="l" defTabSz="457200">
              <a:spcBef>
                <a:spcPts val="1200"/>
              </a:spcBef>
              <a:defRPr spc="0" sz="360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>
                <a:solidFill>
                  <a:srgbClr val="953735"/>
                </a:solidFill>
              </a:rPr>
              <a:t>Полные</a:t>
            </a:r>
            <a:r>
              <a:t>–покрываютвсю нижнюю или верхнюю челюсть, применяются при полном отсутствии зубов (адентии); </a:t>
            </a:r>
            <a:endParaRPr sz="1200"/>
          </a:p>
          <a:p>
            <a:pPr algn="l" defTabSz="457200">
              <a:spcBef>
                <a:spcPts val="1200"/>
              </a:spcBef>
              <a:defRPr spc="0" sz="360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>
                <a:solidFill>
                  <a:srgbClr val="953735"/>
                </a:solidFill>
              </a:rPr>
              <a:t>Частичные</a:t>
            </a:r>
            <a:r>
              <a:t>–используютпри утрате нескольких зубов и сохранении опорных единиц (частичной адентии); </a:t>
            </a:r>
            <a:endParaRPr sz="1200"/>
          </a:p>
          <a:p>
            <a:pPr algn="l" defTabSz="457200">
              <a:spcBef>
                <a:spcPts val="1200"/>
              </a:spcBef>
              <a:defRPr spc="0" sz="36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</a:t>
            </a:r>
          </a:p>
          <a:p>
            <a:pPr algn="l" defTabSz="457200">
              <a:defRPr spc="0" sz="1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</a:t>
            </a:r>
          </a:p>
          <a:p>
            <a:pPr algn="l" defTabSz="457200">
              <a:defRPr spc="0" sz="1200"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pic>
        <p:nvPicPr>
          <p:cNvPr id="169" name="page5image7906032.jpg" descr="page5image79060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8323" y="6942518"/>
            <a:ext cx="5968259" cy="3913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age5image7908112.jpg" descr="page5image790811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21174" y="6530467"/>
            <a:ext cx="6384376" cy="4309689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Полный съемный протез"/>
          <p:cNvSpPr txBox="1"/>
          <p:nvPr/>
        </p:nvSpPr>
        <p:spPr>
          <a:xfrm>
            <a:off x="2639644" y="11055812"/>
            <a:ext cx="5945617" cy="934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Полный съемный протез</a:t>
            </a:r>
          </a:p>
        </p:txBody>
      </p:sp>
      <p:sp>
        <p:nvSpPr>
          <p:cNvPr id="172" name="Частный съемный протез"/>
          <p:cNvSpPr txBox="1"/>
          <p:nvPr/>
        </p:nvSpPr>
        <p:spPr>
          <a:xfrm>
            <a:off x="15152423" y="11055812"/>
            <a:ext cx="6121879" cy="934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Частный съемный протез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По материалу:…"/>
          <p:cNvSpPr txBox="1"/>
          <p:nvPr>
            <p:ph type="subTitle" idx="1"/>
          </p:nvPr>
        </p:nvSpPr>
        <p:spPr>
          <a:xfrm>
            <a:off x="1219200" y="152098"/>
            <a:ext cx="21945600" cy="9666074"/>
          </a:xfrm>
          <a:prstGeom prst="rect">
            <a:avLst/>
          </a:prstGeom>
        </p:spPr>
        <p:txBody>
          <a:bodyPr/>
          <a:lstStyle/>
          <a:p>
            <a:pPr algn="l" defTabSz="457200">
              <a:spcBef>
                <a:spcPts val="1200"/>
              </a:spcBef>
              <a:defRPr spc="0" sz="36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По материалу: </a:t>
            </a:r>
            <a:endParaRPr sz="1200"/>
          </a:p>
          <a:p>
            <a:pPr algn="l" defTabSz="457200">
              <a:spcBef>
                <a:spcPts val="1200"/>
              </a:spcBef>
              <a:defRPr spc="0" sz="360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>
                <a:solidFill>
                  <a:srgbClr val="953735"/>
                </a:solidFill>
              </a:rPr>
              <a:t>Пластмассовые</a:t>
            </a:r>
            <a:r>
              <a:t>–изготавливают из различных пластмассовых масс.</a:t>
            </a:r>
            <a:endParaRPr sz="1200"/>
          </a:p>
          <a:p>
            <a:pPr algn="l" defTabSz="457200">
              <a:spcBef>
                <a:spcPts val="1200"/>
              </a:spcBef>
              <a:defRPr spc="0" sz="360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>
                <a:solidFill>
                  <a:srgbClr val="953735"/>
                </a:solidFill>
              </a:rPr>
              <a:t>Нейлоновые</a:t>
            </a:r>
            <a:r>
              <a:t>–самые эстетичные и </a:t>
            </a:r>
            <a:endParaRPr sz="1200"/>
          </a:p>
          <a:p>
            <a:pPr algn="l" defTabSz="457200">
              <a:spcBef>
                <a:spcPts val="1200"/>
              </a:spcBef>
              <a:defRPr spc="0" sz="36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биосовместимые; </a:t>
            </a:r>
            <a:endParaRPr sz="1200"/>
          </a:p>
          <a:p>
            <a:pPr algn="l" defTabSz="457200">
              <a:spcBef>
                <a:spcPts val="1200"/>
              </a:spcBef>
              <a:defRPr spc="0" sz="360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>
                <a:solidFill>
                  <a:srgbClr val="953735"/>
                </a:solidFill>
              </a:rPr>
              <a:t>С металлическим базисом </a:t>
            </a:r>
            <a:r>
              <a:t>– в них базис выполнен из сплавов металла, обычно это бюгельные протезы. </a:t>
            </a:r>
            <a:endParaRPr sz="1200"/>
          </a:p>
        </p:txBody>
      </p:sp>
      <p:pic>
        <p:nvPicPr>
          <p:cNvPr id="175" name="page6image8097856.jpg" descr="page6image8097856.jpg"/>
          <p:cNvPicPr>
            <a:picLocks noChangeAspect="1"/>
          </p:cNvPicPr>
          <p:nvPr/>
        </p:nvPicPr>
        <p:blipFill>
          <a:blip r:embed="rId2">
            <a:extLst/>
          </a:blip>
          <a:srcRect l="0" t="6015" r="3405" b="0"/>
          <a:stretch>
            <a:fillRect/>
          </a:stretch>
        </p:blipFill>
        <p:spPr>
          <a:xfrm>
            <a:off x="19915" y="6839115"/>
            <a:ext cx="6638166" cy="4387459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Текст"/>
          <p:cNvSpPr txBox="1"/>
          <p:nvPr/>
        </p:nvSpPr>
        <p:spPr>
          <a:xfrm>
            <a:off x="-73690" y="6986389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77" name="page6image8104304.jpg" descr="page6image810430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07026" y="6483274"/>
            <a:ext cx="8160820" cy="5099136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Текст"/>
          <p:cNvSpPr txBox="1"/>
          <p:nvPr/>
        </p:nvSpPr>
        <p:spPr>
          <a:xfrm>
            <a:off x="7486650" y="3916487"/>
            <a:ext cx="1524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79" name="page6image8101600.png" descr="page6image810160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502543" y="5801427"/>
            <a:ext cx="8160819" cy="5433184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Текст"/>
          <p:cNvSpPr txBox="1"/>
          <p:nvPr/>
        </p:nvSpPr>
        <p:spPr>
          <a:xfrm>
            <a:off x="14332486" y="5089604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81" name="Пластмассовые"/>
          <p:cNvSpPr txBox="1"/>
          <p:nvPr/>
        </p:nvSpPr>
        <p:spPr>
          <a:xfrm>
            <a:off x="1700255" y="11477033"/>
            <a:ext cx="379425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Пластмассовые</a:t>
            </a:r>
          </a:p>
        </p:txBody>
      </p:sp>
      <p:sp>
        <p:nvSpPr>
          <p:cNvPr id="182" name="Нейлоновые"/>
          <p:cNvSpPr txBox="1"/>
          <p:nvPr/>
        </p:nvSpPr>
        <p:spPr>
          <a:xfrm>
            <a:off x="10665953" y="11477033"/>
            <a:ext cx="3052094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Нейлоновые</a:t>
            </a:r>
          </a:p>
        </p:txBody>
      </p:sp>
      <p:sp>
        <p:nvSpPr>
          <p:cNvPr id="183" name="С металлическим базисом"/>
          <p:cNvSpPr txBox="1"/>
          <p:nvPr/>
        </p:nvSpPr>
        <p:spPr>
          <a:xfrm>
            <a:off x="15721330" y="11397277"/>
            <a:ext cx="6276313" cy="934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С металлическим базисом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По способу крепления:…"/>
          <p:cNvSpPr txBox="1"/>
          <p:nvPr>
            <p:ph type="subTitle" idx="1"/>
          </p:nvPr>
        </p:nvSpPr>
        <p:spPr>
          <a:xfrm>
            <a:off x="1219200" y="346284"/>
            <a:ext cx="21945600" cy="13023432"/>
          </a:xfrm>
          <a:prstGeom prst="rect">
            <a:avLst/>
          </a:prstGeom>
        </p:spPr>
        <p:txBody>
          <a:bodyPr/>
          <a:lstStyle/>
          <a:p>
            <a:pPr algn="l" defTabSz="457200">
              <a:spcBef>
                <a:spcPts val="1200"/>
              </a:spcBef>
              <a:defRPr spc="0" sz="4266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По способу крепления: </a:t>
            </a:r>
          </a:p>
          <a:p>
            <a:pPr algn="l" defTabSz="457200">
              <a:spcBef>
                <a:spcPts val="1200"/>
              </a:spcBef>
              <a:defRPr spc="0" sz="4266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• </a:t>
            </a:r>
            <a:r>
              <a:t>Полностью съемные  </a:t>
            </a:r>
            <a:endParaRPr sz="1200"/>
          </a:p>
          <a:p>
            <a:pPr algn="l" defTabSz="457200">
              <a:spcBef>
                <a:spcPts val="1200"/>
              </a:spcBef>
              <a:defRPr spc="0" sz="4266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• </a:t>
            </a:r>
            <a:r>
              <a:t>Условно-съемные на имплантатах </a:t>
            </a:r>
          </a:p>
          <a:p>
            <a:pPr algn="l" defTabSz="457200">
              <a:defRPr spc="0" sz="1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</a:t>
            </a:r>
          </a:p>
          <a:p>
            <a:pPr algn="l" defTabSz="457200">
              <a:defRPr spc="0" sz="1200"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pic>
        <p:nvPicPr>
          <p:cNvPr id="186" name="page7image8075488.jpg" descr="page7image807548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06794" y="3543157"/>
            <a:ext cx="7384081" cy="5265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age7image8065296.jpg" descr="page7image806529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7172" y="4631012"/>
            <a:ext cx="14782880" cy="5955693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Условно-съемный протез на имплантатах"/>
          <p:cNvSpPr txBox="1"/>
          <p:nvPr/>
        </p:nvSpPr>
        <p:spPr>
          <a:xfrm>
            <a:off x="2274694" y="11176200"/>
            <a:ext cx="9919148" cy="934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Условно-съемный протез на имплантатах</a:t>
            </a:r>
          </a:p>
        </p:txBody>
      </p:sp>
      <p:sp>
        <p:nvSpPr>
          <p:cNvPr id="189" name="Полный съемный протез"/>
          <p:cNvSpPr txBox="1"/>
          <p:nvPr/>
        </p:nvSpPr>
        <p:spPr>
          <a:xfrm>
            <a:off x="16826026" y="8990545"/>
            <a:ext cx="5945617" cy="934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Полный съемный протез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Полные съемные:"/>
          <p:cNvSpPr txBox="1"/>
          <p:nvPr>
            <p:ph type="ctrTitle"/>
          </p:nvPr>
        </p:nvSpPr>
        <p:spPr>
          <a:xfrm>
            <a:off x="1219200" y="430946"/>
            <a:ext cx="21945600" cy="2250594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>
            <a:lvl1pPr defTabSz="1130300">
              <a:lnSpc>
                <a:spcPct val="100000"/>
              </a:lnSpc>
              <a:defRPr spc="0"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Полные съемные: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92" name="Полностью съемные:…"/>
          <p:cNvSpPr txBox="1"/>
          <p:nvPr>
            <p:ph type="subTitle" sz="half" idx="1"/>
          </p:nvPr>
        </p:nvSpPr>
        <p:spPr>
          <a:xfrm>
            <a:off x="1219200" y="2826478"/>
            <a:ext cx="21945600" cy="3509101"/>
          </a:xfrm>
          <a:prstGeom prst="rect">
            <a:avLst/>
          </a:prstGeom>
        </p:spPr>
        <p:txBody>
          <a:bodyPr/>
          <a:lstStyle/>
          <a:p>
            <a:pPr algn="l" defTabSz="457200">
              <a:spcBef>
                <a:spcPts val="1200"/>
              </a:spcBef>
              <a:defRPr spc="0" sz="4266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Полностью съемные: </a:t>
            </a:r>
            <a:endParaRPr sz="1200"/>
          </a:p>
          <a:p>
            <a:pPr algn="l" defTabSz="457200">
              <a:spcBef>
                <a:spcPts val="1200"/>
              </a:spcBef>
              <a:defRPr spc="0" sz="4266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фиксируются за счет так называемого эффекта отрицательного давления – разряженного пространства, которое образуется между протезом и протезным ложем (деснами, небом) </a:t>
            </a:r>
            <a:endParaRPr sz="1200"/>
          </a:p>
        </p:txBody>
      </p:sp>
      <p:pic>
        <p:nvPicPr>
          <p:cNvPr id="193" name="page8image8033984.jpg" descr="page8image803398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6453" y="7504969"/>
            <a:ext cx="5943601" cy="403860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Текст"/>
          <p:cNvSpPr txBox="1"/>
          <p:nvPr/>
        </p:nvSpPr>
        <p:spPr>
          <a:xfrm>
            <a:off x="2176453" y="7504969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95" name="page8image8028992.jpg" descr="page8image802899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92418" y="4888855"/>
            <a:ext cx="9428968" cy="6743503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Текст"/>
          <p:cNvSpPr txBox="1"/>
          <p:nvPr/>
        </p:nvSpPr>
        <p:spPr>
          <a:xfrm>
            <a:off x="11592418" y="6107956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97" name="Полные съемные"/>
          <p:cNvSpPr txBox="1"/>
          <p:nvPr/>
        </p:nvSpPr>
        <p:spPr>
          <a:xfrm>
            <a:off x="10924564" y="11687643"/>
            <a:ext cx="4167887" cy="934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Полные съемные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Условно-съемные на имплантатах"/>
          <p:cNvSpPr txBox="1"/>
          <p:nvPr>
            <p:ph type="ctrTitle"/>
          </p:nvPr>
        </p:nvSpPr>
        <p:spPr>
          <a:xfrm>
            <a:off x="1219200" y="290539"/>
            <a:ext cx="21945600" cy="2406221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>
            <a:lvl1pPr defTabSz="1130300">
              <a:lnSpc>
                <a:spcPct val="100000"/>
              </a:lnSpc>
              <a:defRPr spc="0"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Условно-съемные на имплантатах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00" name="Условно-съемные на имплантатах – их еще называют покрывными протезами, применяют при полной адентии: вначале в челюсть вживляют 4-6 искусственных титановых корней, а на них уже закрепляют сам протез с помощью кнопочной или балочной системы фиксации."/>
          <p:cNvSpPr txBox="1"/>
          <p:nvPr>
            <p:ph type="subTitle" sz="quarter" idx="1"/>
          </p:nvPr>
        </p:nvSpPr>
        <p:spPr>
          <a:xfrm>
            <a:off x="1219200" y="2826116"/>
            <a:ext cx="21945600" cy="2573367"/>
          </a:xfrm>
          <a:prstGeom prst="rect">
            <a:avLst/>
          </a:prstGeom>
        </p:spPr>
        <p:txBody>
          <a:bodyPr/>
          <a:lstStyle>
            <a:lvl1pPr algn="l" defTabSz="457200">
              <a:spcBef>
                <a:spcPts val="1200"/>
              </a:spcBef>
              <a:defRPr spc="0" sz="4266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Условно-съемные на имплантатах – их еще называют покрывными протезами, применяют при полной адентии: вначале в челюсть вживляют 4-6 искусственных титановых корней, а на них уже закрепляют сам протез с помощью кнопочной или балочной системы фиксации. </a:t>
            </a:r>
            <a:endParaRPr sz="1200"/>
          </a:p>
        </p:txBody>
      </p:sp>
      <p:pic>
        <p:nvPicPr>
          <p:cNvPr id="201" name="page10image8088752.jpg" descr="page10image808875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9833" y="5528839"/>
            <a:ext cx="8013701" cy="7150101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Текст"/>
          <p:cNvSpPr txBox="1"/>
          <p:nvPr/>
        </p:nvSpPr>
        <p:spPr>
          <a:xfrm>
            <a:off x="1749833" y="5528839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03" name="page10image8087296.jpg" descr="page10image808729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58581" y="5528839"/>
            <a:ext cx="8674101" cy="670560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Текст"/>
          <p:cNvSpPr txBox="1"/>
          <p:nvPr/>
        </p:nvSpPr>
        <p:spPr>
          <a:xfrm>
            <a:off x="12558581" y="5528839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05" name="Условно-съемные на имплантатах"/>
          <p:cNvSpPr txBox="1"/>
          <p:nvPr/>
        </p:nvSpPr>
        <p:spPr>
          <a:xfrm>
            <a:off x="8544428" y="12112246"/>
            <a:ext cx="8180707" cy="934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Условно-съемные на имплантатах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