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0" r:id="rId4"/>
    <p:sldId id="261" r:id="rId5"/>
    <p:sldId id="257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628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2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972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65132F7-EBB1-4DD4-8312-AD9113514D8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0292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79B9458-DA6F-4B30-8C79-E5550107064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308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22FA7F-CEEC-4FBD-8BD3-E2A6D3C5F0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94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06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06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55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2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0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12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83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EE038-C372-4603-A8A5-6ABA4193D541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3F918-72E9-49D1-A166-C332CE101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1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4663" y="0"/>
            <a:ext cx="4859337" cy="4221163"/>
          </a:xfrm>
        </p:spPr>
        <p:txBody>
          <a:bodyPr/>
          <a:lstStyle/>
          <a:p>
            <a:pPr algn="ctr"/>
            <a:r>
              <a:rPr lang="ru-RU" sz="4000" b="1" dirty="0">
                <a:latin typeface="Times New Roman" pitchFamily="18" charset="0"/>
              </a:rPr>
              <a:t/>
            </a:r>
            <a:br>
              <a:rPr lang="ru-RU" sz="4000" b="1" dirty="0">
                <a:latin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</a:rPr>
              <a:t>Работа педиатра в ДОУ</a:t>
            </a:r>
            <a:endParaRPr lang="ru-RU" sz="4000" b="1" dirty="0"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4221163"/>
            <a:ext cx="8820150" cy="232886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Доцент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к.м.н.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</a:rPr>
              <a:t>Гордиец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</a:rPr>
              <a:t> Анастасия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</a:rPr>
              <a:t>Викторовна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2052" name="Picture 4" descr="DB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3671887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72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615C-8274-45CD-B9E4-EF12B36E2825}" type="slidenum">
              <a:rPr lang="ru-RU" altLang="en-US"/>
              <a:pPr/>
              <a:t>10</a:t>
            </a:fld>
            <a:endParaRPr lang="ru-RU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800" b="1"/>
              <a:t>ПРОФОСМОТРЫ НА УЧАСТКЕ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679950" cy="594995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 поступлением в ДОУ</a:t>
            </a:r>
            <a:r>
              <a:rPr lang="ru-RU" sz="32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5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Медсестра ЛПУ, врач педиатр, врачи специалисты (невропатолог, окулист, отоларинголог, хирург-ортопед, стоматолог, логопед).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500" b="1">
                <a:latin typeface="Times New Roman" pitchFamily="18" charset="0"/>
                <a:cs typeface="Times New Roman" pitchFamily="18" charset="0"/>
              </a:rPr>
              <a:t>Осмотр, анализ скринг-данных и лаборатор. исследований.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5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Распределение по группам здоровья, физ. группам, прогноз адаптации к ДДУ, рекомендации. 	</a:t>
            </a:r>
          </a:p>
        </p:txBody>
      </p:sp>
      <p:pic>
        <p:nvPicPr>
          <p:cNvPr id="39943" name="Picture 7" descr="Tupoy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341438"/>
            <a:ext cx="374332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39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2F6A0-49E6-4F19-81A4-FFB9BA219CCC}" type="slidenum">
              <a:rPr lang="ru-RU" altLang="en-US"/>
              <a:pPr/>
              <a:t>11</a:t>
            </a:fld>
            <a:endParaRPr lang="ru-RU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350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/>
              <a:t>СКРИНИНГ-ТЕСТЫ</a:t>
            </a:r>
            <a:br>
              <a:rPr lang="ru-RU" sz="3200" b="1"/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(Метод. указания под ред. акад. Сердюковской Г.Н. 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«Использование скрининг-тестов при массовых медицинских обследованиях детей дошкольного и школьного возрастов» М., 1984,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000" b="1">
                <a:solidFill>
                  <a:srgbClr val="FF0000"/>
                </a:solidFill>
                <a:latin typeface="Times New Roman" pitchFamily="18" charset="0"/>
              </a:rPr>
              <a:t>Приказ МЗ МП РФ № 60)</a:t>
            </a:r>
            <a:r>
              <a:rPr lang="ru-RU" sz="380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20938"/>
            <a:ext cx="8229600" cy="44370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rgbClr val="0000CC"/>
                </a:solidFill>
                <a:latin typeface="Times New Roman" pitchFamily="18" charset="0"/>
              </a:rPr>
              <a:t>Проводит мед. сестра (врач)</a:t>
            </a:r>
          </a:p>
          <a:p>
            <a:pPr>
              <a:lnSpc>
                <a:spcPct val="80000"/>
              </a:lnSpc>
            </a:pPr>
            <a:r>
              <a:rPr lang="ru-RU" sz="2200" b="1">
                <a:latin typeface="Times New Roman" pitchFamily="18" charset="0"/>
              </a:rPr>
              <a:t>анкетный тест;</a:t>
            </a:r>
          </a:p>
          <a:p>
            <a:pPr>
              <a:lnSpc>
                <a:spcPct val="80000"/>
              </a:lnSpc>
            </a:pPr>
            <a:r>
              <a:rPr lang="ru-RU" sz="2200" b="1">
                <a:latin typeface="Times New Roman" pitchFamily="18" charset="0"/>
              </a:rPr>
              <a:t>измерение массы, длины тела, окружностей груди и головы для оценки физического развития ребенка;</a:t>
            </a:r>
          </a:p>
          <a:p>
            <a:pPr>
              <a:lnSpc>
                <a:spcPct val="80000"/>
              </a:lnSpc>
            </a:pPr>
            <a:r>
              <a:rPr lang="ru-RU" sz="2200" b="1">
                <a:latin typeface="Times New Roman" pitchFamily="18" charset="0"/>
              </a:rPr>
              <a:t>оценка биологического развития ребенка;</a:t>
            </a:r>
          </a:p>
          <a:p>
            <a:pPr>
              <a:lnSpc>
                <a:spcPct val="80000"/>
              </a:lnSpc>
            </a:pPr>
            <a:r>
              <a:rPr lang="ru-RU" sz="2200" b="1">
                <a:latin typeface="Times New Roman" pitchFamily="18" charset="0"/>
              </a:rPr>
              <a:t>измерение артериального давления;</a:t>
            </a:r>
          </a:p>
          <a:p>
            <a:pPr>
              <a:lnSpc>
                <a:spcPct val="80000"/>
              </a:lnSpc>
            </a:pPr>
            <a:r>
              <a:rPr lang="ru-RU" sz="2200" b="1">
                <a:latin typeface="Times New Roman" pitchFamily="18" charset="0"/>
              </a:rPr>
              <a:t>проведение функциональных проб;</a:t>
            </a:r>
          </a:p>
          <a:p>
            <a:pPr>
              <a:lnSpc>
                <a:spcPct val="80000"/>
              </a:lnSpc>
            </a:pPr>
            <a:r>
              <a:rPr lang="ru-RU" sz="2200" b="1">
                <a:latin typeface="Times New Roman" pitchFamily="18" charset="0"/>
              </a:rPr>
              <a:t>оценка осанки, формы ног, плантограмма;</a:t>
            </a:r>
          </a:p>
          <a:p>
            <a:pPr>
              <a:lnSpc>
                <a:spcPct val="80000"/>
              </a:lnSpc>
            </a:pPr>
            <a:r>
              <a:rPr lang="ru-RU" sz="2200" b="1">
                <a:latin typeface="Times New Roman" pitchFamily="18" charset="0"/>
              </a:rPr>
              <a:t>измерение остроты зрения и слуха;</a:t>
            </a:r>
          </a:p>
          <a:p>
            <a:pPr>
              <a:lnSpc>
                <a:spcPct val="80000"/>
              </a:lnSpc>
            </a:pPr>
            <a:r>
              <a:rPr lang="ru-RU" sz="2200" b="1">
                <a:latin typeface="Times New Roman" pitchFamily="18" charset="0"/>
              </a:rPr>
              <a:t>пробы на белок и сахар в моче;</a:t>
            </a:r>
          </a:p>
          <a:p>
            <a:pPr>
              <a:lnSpc>
                <a:spcPct val="80000"/>
              </a:lnSpc>
            </a:pPr>
            <a:r>
              <a:rPr lang="ru-RU" sz="2200" b="1">
                <a:latin typeface="Times New Roman" pitchFamily="18" charset="0"/>
              </a:rPr>
              <a:t>динамометрия и физическая подготовленность;</a:t>
            </a:r>
          </a:p>
          <a:p>
            <a:pPr>
              <a:lnSpc>
                <a:spcPct val="80000"/>
              </a:lnSpc>
            </a:pPr>
            <a:r>
              <a:rPr lang="ru-RU" sz="2200" b="1">
                <a:latin typeface="Times New Roman" pitchFamily="18" charset="0"/>
              </a:rPr>
              <a:t>оценка нервно-психического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252906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A5336-BA33-4B67-9EB5-09587CF0B1A8}" type="slidenum">
              <a:rPr lang="ru-RU" altLang="en-US"/>
              <a:pPr/>
              <a:t>12</a:t>
            </a:fld>
            <a:endParaRPr lang="ru-RU" altLang="en-US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508625" cy="65976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>
                <a:latin typeface="Times New Roman" pitchFamily="18" charset="0"/>
              </a:rPr>
              <a:t>До осмотра врача-педиатра и узких специалистов медсестра вписывает в форму 026/у -2000 (раздел 11) данные скринирования, результаты лабораторного обследования и сведения о перенесенных заболеваниях за эпикризный срок.</a:t>
            </a:r>
          </a:p>
        </p:txBody>
      </p:sp>
      <p:pic>
        <p:nvPicPr>
          <p:cNvPr id="126980" name="Picture 2" descr="http://im5-tub.yandex.net/i?id=356981723-03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9275"/>
            <a:ext cx="29511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1" name="Picture 5" descr="занятия по циклу Поликлиническая педиатр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29000"/>
            <a:ext cx="3416300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73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C1D2-817F-434B-A378-A0CB4BF6C88D}" type="slidenum">
              <a:rPr lang="ru-RU" altLang="en-US"/>
              <a:pPr/>
              <a:t>13</a:t>
            </a:fld>
            <a:endParaRPr lang="ru-RU" altLang="en-US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1143000"/>
          </a:xfrm>
        </p:spPr>
        <p:txBody>
          <a:bodyPr/>
          <a:lstStyle/>
          <a:p>
            <a:r>
              <a:rPr lang="ru-RU" sz="3400" b="1">
                <a:solidFill>
                  <a:srgbClr val="FF0000"/>
                </a:solidFill>
              </a:rPr>
              <a:t>На доврачебном этапе проводится анкетирование родителей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313"/>
            <a:ext cx="4859338" cy="53736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/>
              <a:t>1.</a:t>
            </a:r>
            <a:r>
              <a:rPr lang="ru-RU" sz="1900"/>
              <a:t> </a:t>
            </a:r>
            <a:r>
              <a:rPr lang="ru-RU" sz="1900" b="1"/>
              <a:t>Анкета для родителей, касающаяся анамнеза заболеваний ребенка.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>
                <a:solidFill>
                  <a:schemeClr val="accent2"/>
                </a:solidFill>
              </a:rPr>
              <a:t>2. Анкета для родителей младших школьников в возрасте от 7 до 10 лет включительно, направленная на выявление факторов риска развития нарушений здоровья (нарушение режима дня, питания, чрезмерные дополнительные учебные нагрузки и др.).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>
                <a:solidFill>
                  <a:srgbClr val="FF0000"/>
                </a:solidFill>
              </a:rPr>
              <a:t>3. Анкета для учащихся старше 10 лет, направленная на выявление факторов риска развития нарушений здоровья (нарушение режима дня, питания,  курение, употребление алкоголя и др.).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900" b="1">
                <a:solidFill>
                  <a:srgbClr val="006600"/>
                </a:solidFill>
              </a:rPr>
              <a:t>4. Анкета для выявления расстройств менструальной функции у девушек-подростков.</a:t>
            </a:r>
          </a:p>
          <a:p>
            <a:pPr>
              <a:lnSpc>
                <a:spcPct val="80000"/>
              </a:lnSpc>
            </a:pPr>
            <a:endParaRPr lang="ru-RU" sz="1900" b="1">
              <a:solidFill>
                <a:srgbClr val="006600"/>
              </a:solidFill>
            </a:endParaRPr>
          </a:p>
          <a:p>
            <a:pPr>
              <a:lnSpc>
                <a:spcPct val="80000"/>
              </a:lnSpc>
            </a:pPr>
            <a:endParaRPr lang="ru-RU" sz="1900" b="1"/>
          </a:p>
        </p:txBody>
      </p:sp>
      <p:pic>
        <p:nvPicPr>
          <p:cNvPr id="142340" name="Picture 4" descr="CIMG00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3889375" cy="374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3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1860C-A2A0-4CF3-BC9F-07FE67FA065E}" type="slidenum">
              <a:rPr lang="ru-RU" altLang="en-US"/>
              <a:pPr/>
              <a:t>14</a:t>
            </a:fld>
            <a:endParaRPr lang="ru-RU" alt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800" b="1">
                <a:latin typeface="Times New Roman" pitchFamily="18" charset="0"/>
              </a:rPr>
              <a:t>Уровень функционального состояния организма детей</a:t>
            </a:r>
            <a:r>
              <a:rPr lang="ru-RU" sz="380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06963" cy="453072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600" b="1" i="1">
                <a:latin typeface="Times New Roman" pitchFamily="18" charset="0"/>
              </a:rPr>
              <a:t>Время задержки дыхания (проба Штанге и Генча)</a:t>
            </a:r>
            <a:r>
              <a:rPr lang="ru-RU" sz="2600" b="1">
                <a:latin typeface="Times New Roman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</a:pPr>
            <a:r>
              <a:rPr lang="ru-RU" sz="2600" b="1" i="1">
                <a:latin typeface="Times New Roman" pitchFamily="18" charset="0"/>
              </a:rPr>
              <a:t>Ортостатическая проба.</a:t>
            </a:r>
          </a:p>
          <a:p>
            <a:pPr marL="609600" indent="-609600">
              <a:lnSpc>
                <a:spcPct val="90000"/>
              </a:lnSpc>
            </a:pPr>
            <a:r>
              <a:rPr lang="ru-RU" sz="2600" b="1" i="1">
                <a:latin typeface="Times New Roman" pitchFamily="18" charset="0"/>
              </a:rPr>
              <a:t>Нагрузочная проба Мартинэ-Кушелевского.</a:t>
            </a:r>
            <a:r>
              <a:rPr lang="ru-RU" sz="2600" b="1">
                <a:latin typeface="Times New Roman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</a:pPr>
            <a:r>
              <a:rPr lang="ru-RU" sz="2600" b="1" i="1">
                <a:latin typeface="Times New Roman" pitchFamily="18" charset="0"/>
              </a:rPr>
              <a:t>Двойное произведение.</a:t>
            </a:r>
          </a:p>
          <a:p>
            <a:pPr marL="609600" indent="-609600">
              <a:lnSpc>
                <a:spcPct val="90000"/>
              </a:lnSpc>
            </a:pPr>
            <a:r>
              <a:rPr lang="ru-RU" sz="2600" b="1" i="1">
                <a:latin typeface="Times New Roman" pitchFamily="18" charset="0"/>
              </a:rPr>
              <a:t>Общая работоспособность с помощью степ-теста или велоэргометрия </a:t>
            </a:r>
            <a:r>
              <a:rPr lang="en-US" sz="2600" b="1" i="1">
                <a:latin typeface="Times New Roman" pitchFamily="18" charset="0"/>
              </a:rPr>
              <a:t>PWC</a:t>
            </a:r>
            <a:r>
              <a:rPr lang="ru-RU" sz="2600" b="1" i="1">
                <a:latin typeface="Times New Roman" pitchFamily="18" charset="0"/>
              </a:rPr>
              <a:t>170  по Абросимовой Л. И.</a:t>
            </a:r>
            <a:r>
              <a:rPr lang="ru-RU" sz="2600" b="1">
                <a:latin typeface="Times New Roman" pitchFamily="18" charset="0"/>
              </a:rPr>
              <a:t> </a:t>
            </a:r>
          </a:p>
        </p:txBody>
      </p:sp>
      <p:pic>
        <p:nvPicPr>
          <p:cNvPr id="15364" name="Picture 4" descr="DSC073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557338"/>
            <a:ext cx="35290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IMG_23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1163"/>
            <a:ext cx="35274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1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0FECD-1EEA-4EF9-AC23-F45D828C4E24}" type="slidenum">
              <a:rPr lang="ru-RU" altLang="en-US"/>
              <a:pPr/>
              <a:t>15</a:t>
            </a:fld>
            <a:endParaRPr lang="ru-RU" alt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774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>
                <a:latin typeface="Times New Roman" pitchFamily="18" charset="0"/>
              </a:rPr>
              <a:t>Тестовая карта для выявления нарушений  осанки (да, нет)</a:t>
            </a:r>
            <a:r>
              <a:rPr lang="ru-RU" sz="2400">
                <a:latin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</a:rPr>
            </a:br>
            <a:endParaRPr lang="ru-RU" sz="240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61657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Повреждение органов движения, вызванное врожденными пороками, травмой, болезнью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Голова, шея отклонены от средней линии; плечи, лопатки, таз установлены несимметрично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Грудь "сапожника", впалая, "куриная"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 Выраженное увеличение или уменьшение физиологической кривизны позвоночника: шейного лордоза, грудного кифоза, поясничного лордоза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Сильное отставание лопаток "крыловидные" лопатки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Сильное выступание живота (более 2 см. от линии грудной клетки)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Нарушение осей нижних конечности (О - образные, </a:t>
            </a:r>
            <a:r>
              <a:rPr lang="en-US" sz="2400">
                <a:latin typeface="Times New Roman" pitchFamily="18" charset="0"/>
              </a:rPr>
              <a:t>X</a:t>
            </a:r>
            <a:r>
              <a:rPr lang="ru-RU" sz="2400">
                <a:latin typeface="Times New Roman" pitchFamily="18" charset="0"/>
              </a:rPr>
              <a:t> - образные)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Неравенство треугольников талии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Вальгусное положение пяток или пятки (ось пятки отклонена наружу) во время стояния</a:t>
            </a:r>
          </a:p>
          <a:p>
            <a:pPr>
              <a:lnSpc>
                <a:spcPct val="80000"/>
              </a:lnSpc>
            </a:pPr>
            <a:r>
              <a:rPr lang="ru-RU" sz="2400">
                <a:latin typeface="Times New Roman" pitchFamily="18" charset="0"/>
              </a:rPr>
              <a:t>Явные отклонения в походке: прихрамывающая, "утиная"</a:t>
            </a:r>
          </a:p>
        </p:txBody>
      </p:sp>
    </p:spTree>
    <p:extLst>
      <p:ext uri="{BB962C8B-B14F-4D97-AF65-F5344CB8AC3E}">
        <p14:creationId xmlns:p14="http://schemas.microsoft.com/office/powerpoint/2010/main" val="1890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3C1F-E37A-4D22-96F5-F2650F9AA48A}" type="slidenum">
              <a:rPr lang="ru-RU" altLang="en-US"/>
              <a:pPr/>
              <a:t>16</a:t>
            </a:fld>
            <a:endParaRPr lang="ru-RU" altLang="en-US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r>
              <a:rPr lang="ru-RU" sz="3200" b="1" u="sng">
                <a:latin typeface="Times New Roman" pitchFamily="18" charset="0"/>
              </a:rPr>
              <a:t>Визуальное выявление нарушений осанки (модификация теста Е. Рутковской, Польша)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5400675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100" b="1">
                <a:solidFill>
                  <a:srgbClr val="FF0000"/>
                </a:solidFill>
              </a:rPr>
              <a:t>Осмотр в фас, руки вдоль туловища</a:t>
            </a:r>
            <a:r>
              <a:rPr lang="ru-RU" sz="2100" b="1"/>
              <a:t> – определяется форма ног, положение головы, шеи, равенство треугольников талии, деформации грудной клетки, симметрия таза.</a:t>
            </a:r>
          </a:p>
          <a:p>
            <a:pPr>
              <a:lnSpc>
                <a:spcPct val="90000"/>
              </a:lnSpc>
            </a:pPr>
            <a:r>
              <a:rPr lang="ru-RU" sz="2100" b="1">
                <a:solidFill>
                  <a:srgbClr val="FF0000"/>
                </a:solidFill>
              </a:rPr>
              <a:t>Осмотр сбоку</a:t>
            </a:r>
            <a:r>
              <a:rPr lang="ru-RU" sz="2100" b="1"/>
              <a:t> – определяется форма грудной клетки, живота, выступание лопаток, форма спины.</a:t>
            </a:r>
          </a:p>
          <a:p>
            <a:pPr>
              <a:lnSpc>
                <a:spcPct val="90000"/>
              </a:lnSpc>
            </a:pPr>
            <a:r>
              <a:rPr lang="ru-RU" sz="2100" b="1">
                <a:solidFill>
                  <a:srgbClr val="FF0000"/>
                </a:solidFill>
              </a:rPr>
              <a:t>Осмотр со спины</a:t>
            </a:r>
            <a:r>
              <a:rPr lang="ru-RU" sz="2100" b="1"/>
              <a:t> – симметрия углов лопаток, равенство треугольников талии, форма позвоночника, форма ног, ось пяток.</a:t>
            </a:r>
          </a:p>
          <a:p>
            <a:pPr>
              <a:lnSpc>
                <a:spcPct val="90000"/>
              </a:lnSpc>
            </a:pPr>
            <a:r>
              <a:rPr lang="ru-RU" sz="2100" b="1">
                <a:solidFill>
                  <a:srgbClr val="FF0000"/>
                </a:solidFill>
              </a:rPr>
              <a:t>В конце</a:t>
            </a:r>
            <a:r>
              <a:rPr lang="ru-RU" sz="2100" b="1"/>
              <a:t> обследования ребенку предлагается сделать несколько шагов для выявления нарушений в походке </a:t>
            </a:r>
          </a:p>
        </p:txBody>
      </p:sp>
      <p:pic>
        <p:nvPicPr>
          <p:cNvPr id="82948" name="Picture 2" descr="http://im2-tub.yandex.net/i?id=398616813-07-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33600"/>
            <a:ext cx="3024187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8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CCEC-C4D3-4012-8A15-F9F2CB69544F}" type="slidenum">
              <a:rPr lang="ru-RU" altLang="en-US"/>
              <a:pPr/>
              <a:t>17</a:t>
            </a:fld>
            <a:endParaRPr lang="ru-RU" alt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Визуальное выявление истинного сколиоза (методика Центрального института травматологии и ортопедии им. Н.Н. Приорова)</a:t>
            </a:r>
          </a:p>
        </p:txBody>
      </p:sp>
      <p:pic>
        <p:nvPicPr>
          <p:cNvPr id="8397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989138"/>
            <a:ext cx="158432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4" name="Picture 6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3141663"/>
            <a:ext cx="1223962" cy="3311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3976" name="Picture 8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588" y="3213100"/>
            <a:ext cx="1295400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79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DC148-C12E-4D6F-80CD-60EF75071204}" type="slidenum">
              <a:rPr lang="ru-RU" altLang="en-US"/>
              <a:pPr/>
              <a:t>18</a:t>
            </a:fld>
            <a:endParaRPr lang="ru-RU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>
                <a:latin typeface="Times New Roman" pitchFamily="18" charset="0"/>
              </a:rPr>
              <a:t>Плантография в скрининг-модификации для выявления продольного плоскостопия (методика А.В. Сидоровой)</a:t>
            </a:r>
          </a:p>
        </p:txBody>
      </p:sp>
      <p:pic>
        <p:nvPicPr>
          <p:cNvPr id="8806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125538"/>
            <a:ext cx="4679950" cy="5327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070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1388" y="1268413"/>
            <a:ext cx="2151062" cy="50403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3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FE7ED-B6CA-478B-BFD0-164D159CAB7F}" type="slidenum">
              <a:rPr lang="ru-RU" altLang="en-US"/>
              <a:pPr/>
              <a:t>19</a:t>
            </a:fld>
            <a:endParaRPr lang="ru-RU" alt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Проверка остроты зрения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5688013"/>
          </a:xfrm>
        </p:spPr>
        <p:txBody>
          <a:bodyPr/>
          <a:lstStyle/>
          <a:p>
            <a:r>
              <a:rPr lang="ru-RU" sz="3600"/>
              <a:t>определяется по таблице Сивцева-Головина. Таблица помещается в аппарат Ротта. Ребенок сидит на стуле на расстоянии 5 метров от таблицы, закрывая один глаз пластмассовой лопаточкой. Буквы следует показывать вразбивку, начиная с 10-й строчки (острота зрения = 1,0). Нормальная острота зрения 0,9 – 1,0 (по Е.И. Ковалевскому).</a:t>
            </a:r>
          </a:p>
        </p:txBody>
      </p:sp>
    </p:spTree>
    <p:extLst>
      <p:ext uri="{BB962C8B-B14F-4D97-AF65-F5344CB8AC3E}">
        <p14:creationId xmlns:p14="http://schemas.microsoft.com/office/powerpoint/2010/main" val="6001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2E4C4-FF8F-4244-912A-A17A9AAC6D42}" type="slidenum">
              <a:rPr lang="ru-RU"/>
              <a:pPr/>
              <a:t>2</a:t>
            </a:fld>
            <a:endParaRPr lang="ru-RU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Демографическая ситуация в России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827213"/>
            <a:ext cx="7927975" cy="4697412"/>
          </a:xfrm>
        </p:spPr>
        <p:txBody>
          <a:bodyPr/>
          <a:lstStyle/>
          <a:p>
            <a:r>
              <a:rPr lang="ru-RU" sz="3200"/>
              <a:t>Наибольший спад рождаемости произошел в начале 90-х г.г., так в 1994г. родилось в 2,5 раза меньше детей, чем в 1940г. Если дело и дальше пойдет так, то к 2020 г. в школе будут учиться не 20, а лишь 13 млн. человек. </a:t>
            </a:r>
          </a:p>
        </p:txBody>
      </p:sp>
    </p:spTree>
    <p:extLst>
      <p:ext uri="{BB962C8B-B14F-4D97-AF65-F5344CB8AC3E}">
        <p14:creationId xmlns:p14="http://schemas.microsoft.com/office/powerpoint/2010/main" val="263456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B925B-E07B-4D80-A4BE-78CBA84AD5A4}" type="slidenum">
              <a:rPr lang="ru-RU" altLang="en-US"/>
              <a:pPr/>
              <a:t>20</a:t>
            </a:fld>
            <a:endParaRPr lang="ru-RU" altLang="en-US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/>
              <a:t>Определение предмиопии </a:t>
            </a:r>
            <a:br>
              <a:rPr lang="ru-RU" sz="4000" b="1"/>
            </a:br>
            <a:r>
              <a:rPr lang="ru-RU" sz="4000" b="1"/>
              <a:t>(тест Малиновского)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84313"/>
            <a:ext cx="5580063" cy="5373687"/>
          </a:xfrm>
        </p:spPr>
        <p:txBody>
          <a:bodyPr/>
          <a:lstStyle/>
          <a:p>
            <a:r>
              <a:rPr lang="ru-RU" sz="2200"/>
              <a:t>Тест позволяет выявить «группу риска» по миопии, выявляет среди детей 6-8 лет с нормальной остротой зрения (</a:t>
            </a:r>
            <a:r>
              <a:rPr lang="en-US" sz="2200"/>
              <a:t>Vis</a:t>
            </a:r>
            <a:r>
              <a:rPr lang="ru-RU" sz="2200"/>
              <a:t> 0,9 -1,0) тех, кто имеет более сильную рефракцию, чем средняя возрастная. Используется линза +1 Д для проверки зрения. Тест Малиновского (-) – ребенок правильно читает через линзу буквы 9-10 строк (нормальная возрастная рефракция). Тест Малиновского (+) – ребенок не может прочитать буквы 9-10 строк или делает ошибки (усиление возрастной рефракции, предмиопическое состояние) </a:t>
            </a:r>
          </a:p>
        </p:txBody>
      </p:sp>
      <p:pic>
        <p:nvPicPr>
          <p:cNvPr id="9216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773238"/>
            <a:ext cx="3168650" cy="4535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45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EA85D-EF00-4097-8FF9-EE381357C878}" type="slidenum">
              <a:rPr lang="ru-RU" altLang="en-US"/>
              <a:pPr/>
              <a:t>21</a:t>
            </a:fld>
            <a:endParaRPr lang="ru-RU" alt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>
                <a:latin typeface="Times New Roman" pitchFamily="18" charset="0"/>
              </a:rPr>
              <a:t>Для детей с косоглазием, амблиопией (снижением остроты зрения одного из глаз) и др. требуется изучение бинокулярного зрения</a:t>
            </a:r>
            <a:r>
              <a:rPr lang="ru-RU" sz="3800"/>
              <a:t> 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5076825" cy="5257800"/>
          </a:xfrm>
        </p:spPr>
        <p:txBody>
          <a:bodyPr/>
          <a:lstStyle/>
          <a:p>
            <a:r>
              <a:rPr lang="ru-RU" sz="2200"/>
              <a:t>Наиболее простым тестом для определения бинокулярного зрения является тест Рейнеке (США) с двумя карандашами. Ребенку надо дать карандаш и попросить его, смотря двумя глазами, опустить кончик карандаша на заточенный конец другого карандаша, который держит в горизонтальном положении врач. При нарушении бинокулярного зрения совместить концы карандашей ребенку не удается.</a:t>
            </a:r>
          </a:p>
        </p:txBody>
      </p:sp>
      <p:pic>
        <p:nvPicPr>
          <p:cNvPr id="95240" name="Picture 8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825625"/>
            <a:ext cx="3384550" cy="2395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42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4797425"/>
            <a:ext cx="3181350" cy="1228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9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C30AB2-8F9A-47AE-8B64-89A64CD84C39}" type="slidenum">
              <a:rPr lang="ru-RU" altLang="en-US"/>
              <a:pPr/>
              <a:t>22</a:t>
            </a:fld>
            <a:endParaRPr lang="ru-RU" alt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/>
              <a:t>Поверка остроты слуха проводится с помощью шепотной речи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ru-RU" sz="4000" b="1">
                <a:latin typeface="Times New Roman" pitchFamily="18" charset="0"/>
              </a:rPr>
              <a:t>С расстояния 6 метров в тишине определяется острота слуха одного уха (другое ребенок закрывает пальцем), затем второго. Ребенок стоит спиной к врачу, слова говорят шепотом (тридцать три, чашка чая, шестьдесят шесть).</a:t>
            </a:r>
          </a:p>
        </p:txBody>
      </p:sp>
    </p:spTree>
    <p:extLst>
      <p:ext uri="{BB962C8B-B14F-4D97-AF65-F5344CB8AC3E}">
        <p14:creationId xmlns:p14="http://schemas.microsoft.com/office/powerpoint/2010/main" val="28998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E9353-36EF-45B7-8308-C84E357F861B}" type="slidenum">
              <a:rPr lang="ru-RU" altLang="en-US"/>
              <a:pPr/>
              <a:t>23</a:t>
            </a:fld>
            <a:endParaRPr lang="ru-RU" alt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/>
              <a:t>Определение уровня резистентности </a:t>
            </a:r>
            <a:br>
              <a:rPr lang="ru-RU" sz="4000" b="1"/>
            </a:br>
            <a:r>
              <a:rPr lang="ru-RU" sz="4000" b="1"/>
              <a:t>организма ребенка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100"/>
              <a:t>     </a:t>
            </a:r>
            <a:r>
              <a:rPr lang="ru-RU" sz="2800" b="1">
                <a:solidFill>
                  <a:srgbClr val="FF0000"/>
                </a:solidFill>
                <a:latin typeface="Times New Roman" pitchFamily="18" charset="0"/>
              </a:rPr>
              <a:t>Для определения степени резистентности предлагается использовать подсчет кратности острых заболеваний у ребенка на протяжении одного года жизни. </a:t>
            </a:r>
            <a:endParaRPr lang="ru-RU" sz="2800" b="1" u="sng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u="sng">
                <a:latin typeface="Times New Roman" pitchFamily="18" charset="0"/>
              </a:rPr>
              <a:t>Резистентность считается:</a:t>
            </a:r>
            <a:endParaRPr lang="ru-RU" sz="2800" b="1" i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>
                <a:latin typeface="Times New Roman" pitchFamily="18" charset="0"/>
              </a:rPr>
              <a:t>высокой</a:t>
            </a:r>
            <a:r>
              <a:rPr lang="ru-RU" sz="2800" b="1">
                <a:latin typeface="Times New Roman" pitchFamily="18" charset="0"/>
              </a:rPr>
              <a:t> – острые заболевания 0-1 раз в год, без осложнений и не длительно текущие (не более 14 дней);</a:t>
            </a:r>
            <a:endParaRPr lang="ru-RU" sz="2800" b="1" i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>
                <a:latin typeface="Times New Roman" pitchFamily="18" charset="0"/>
              </a:rPr>
              <a:t>средней</a:t>
            </a:r>
            <a:r>
              <a:rPr lang="ru-RU" sz="2800" b="1">
                <a:latin typeface="Times New Roman" pitchFamily="18" charset="0"/>
              </a:rPr>
              <a:t> - острые заболевания 2-3 раза в год; </a:t>
            </a:r>
          </a:p>
          <a:p>
            <a:pPr>
              <a:lnSpc>
                <a:spcPct val="90000"/>
              </a:lnSpc>
            </a:pPr>
            <a:r>
              <a:rPr lang="ru-RU" sz="2800" b="1" i="1">
                <a:latin typeface="Times New Roman" pitchFamily="18" charset="0"/>
              </a:rPr>
              <a:t>сниженной</a:t>
            </a:r>
            <a:r>
              <a:rPr lang="ru-RU" sz="2800" b="1">
                <a:latin typeface="Times New Roman" pitchFamily="18" charset="0"/>
              </a:rPr>
              <a:t> - острые заболевания 4-7 раз в год;</a:t>
            </a:r>
            <a:endParaRPr lang="ru-RU" sz="2800" b="1" i="1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>
                <a:latin typeface="Times New Roman" pitchFamily="18" charset="0"/>
              </a:rPr>
              <a:t>резко сниженной</a:t>
            </a:r>
            <a:r>
              <a:rPr lang="ru-RU" sz="2800" b="1">
                <a:latin typeface="Times New Roman" pitchFamily="18" charset="0"/>
              </a:rPr>
              <a:t> - острые заболевания 8 и более раз в год;</a:t>
            </a:r>
          </a:p>
        </p:txBody>
      </p:sp>
    </p:spTree>
    <p:extLst>
      <p:ext uri="{BB962C8B-B14F-4D97-AF65-F5344CB8AC3E}">
        <p14:creationId xmlns:p14="http://schemas.microsoft.com/office/powerpoint/2010/main" val="42130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BF1F1-C2F1-4D10-8867-8F7019534143}" type="slidenum">
              <a:rPr lang="ru-RU" altLang="en-US"/>
              <a:pPr/>
              <a:t>24</a:t>
            </a:fld>
            <a:endParaRPr lang="ru-RU" altLang="en-US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</a:rPr>
              <a:t>Оценка биологического анамнеза</a:t>
            </a:r>
            <a:endParaRPr lang="ru-RU" sz="4000">
              <a:latin typeface="Times New Roman" pitchFamily="18" charset="0"/>
            </a:endParaRP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5387"/>
          </a:xfrm>
        </p:spPr>
        <p:txBody>
          <a:bodyPr>
            <a:normAutofit lnSpcReduction="10000"/>
          </a:bodyPr>
          <a:lstStyle/>
          <a:p>
            <a:r>
              <a:rPr lang="ru-RU" sz="4000">
                <a:solidFill>
                  <a:srgbClr val="FF0000"/>
                </a:solidFill>
                <a:latin typeface="Times New Roman" pitchFamily="18" charset="0"/>
              </a:rPr>
              <a:t>Благополучный</a:t>
            </a:r>
            <a:r>
              <a:rPr lang="ru-RU" sz="4000">
                <a:latin typeface="Times New Roman" pitchFamily="18" charset="0"/>
              </a:rPr>
              <a:t>, нет факторов риска ни в одном из периодов онтогенеза.</a:t>
            </a:r>
          </a:p>
          <a:p>
            <a:r>
              <a:rPr lang="ru-RU" sz="4000">
                <a:solidFill>
                  <a:srgbClr val="FF0000"/>
                </a:solidFill>
                <a:latin typeface="Times New Roman" pitchFamily="18" charset="0"/>
              </a:rPr>
              <a:t>С факторами риска</a:t>
            </a:r>
            <a:r>
              <a:rPr lang="ru-RU" sz="4000">
                <a:latin typeface="Times New Roman" pitchFamily="18" charset="0"/>
              </a:rPr>
              <a:t> в одном из периодов онтогенеза.	</a:t>
            </a:r>
          </a:p>
          <a:p>
            <a:r>
              <a:rPr lang="ru-RU" sz="4000">
                <a:solidFill>
                  <a:srgbClr val="FF0000"/>
                </a:solidFill>
                <a:latin typeface="Times New Roman" pitchFamily="18" charset="0"/>
              </a:rPr>
              <a:t>Неблагополучный</a:t>
            </a:r>
            <a:r>
              <a:rPr lang="ru-RU" sz="4000">
                <a:latin typeface="Times New Roman" pitchFamily="18" charset="0"/>
              </a:rPr>
              <a:t>, есть факторы риска в 2-х и более периодах онтогенеза.</a:t>
            </a:r>
          </a:p>
        </p:txBody>
      </p:sp>
    </p:spTree>
    <p:extLst>
      <p:ext uri="{BB962C8B-B14F-4D97-AF65-F5344CB8AC3E}">
        <p14:creationId xmlns:p14="http://schemas.microsoft.com/office/powerpoint/2010/main" val="22636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30CFD-AD0D-4A90-8397-1E8A333BD9E4}" type="slidenum">
              <a:rPr lang="ru-RU" altLang="en-US"/>
              <a:pPr/>
              <a:t>25</a:t>
            </a:fld>
            <a:endParaRPr lang="ru-RU" altLang="en-US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/>
              <a:t>«Листок здоровья»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58323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800" b="1">
                <a:latin typeface="Times New Roman" pitchFamily="18" charset="0"/>
              </a:rPr>
              <a:t>   </a:t>
            </a:r>
            <a:r>
              <a:rPr lang="ru-RU" sz="3800" b="1">
                <a:solidFill>
                  <a:srgbClr val="FF0000"/>
                </a:solidFill>
                <a:latin typeface="Times New Roman" pitchFamily="18" charset="0"/>
              </a:rPr>
              <a:t>Заполняется мед. сестрой, подписывается врачом в классном журнале.</a:t>
            </a:r>
            <a:r>
              <a:rPr lang="ru-RU" sz="3800" b="1">
                <a:latin typeface="Times New Roman" pitchFamily="18" charset="0"/>
              </a:rPr>
              <a:t> Указываются Ф.И.О., год рождения, группа здоровья, группа по физкультуре, размер мебели, рекомендации для педагогов, например: очки, 1 парта, гипоаллергенная диета </a:t>
            </a:r>
            <a:r>
              <a:rPr lang="ru-RU" sz="3800" b="1">
                <a:solidFill>
                  <a:srgbClr val="FF0000"/>
                </a:solidFill>
                <a:latin typeface="Times New Roman" pitchFamily="18" charset="0"/>
              </a:rPr>
              <a:t>Лист здоровья заполняется 1 раз в учебное полугодие.</a:t>
            </a:r>
          </a:p>
        </p:txBody>
      </p:sp>
    </p:spTree>
    <p:extLst>
      <p:ext uri="{BB962C8B-B14F-4D97-AF65-F5344CB8AC3E}">
        <p14:creationId xmlns:p14="http://schemas.microsoft.com/office/powerpoint/2010/main" val="333109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87152-23FA-4282-B9C7-EA2AF75C67C6}" type="slidenum">
              <a:rPr lang="ru-RU"/>
              <a:pPr/>
              <a:t>3</a:t>
            </a:fld>
            <a:endParaRPr lang="ru-RU"/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01625"/>
            <a:ext cx="7496175" cy="2335213"/>
          </a:xfrm>
        </p:spPr>
        <p:txBody>
          <a:bodyPr/>
          <a:lstStyle/>
          <a:p>
            <a:pPr algn="ctr"/>
            <a:r>
              <a:rPr lang="ru-RU"/>
              <a:t>Врачебные ставки</a:t>
            </a:r>
            <a:br>
              <a:rPr lang="ru-RU"/>
            </a:br>
            <a:r>
              <a:rPr lang="ru-RU"/>
              <a:t>Ставки среднего медицинского персонала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2781300"/>
            <a:ext cx="7496175" cy="3160713"/>
          </a:xfrm>
        </p:spPr>
        <p:txBody>
          <a:bodyPr/>
          <a:lstStyle/>
          <a:p>
            <a:r>
              <a:rPr lang="ru-RU" sz="3600"/>
              <a:t>1 врач-педиатр на 1200 учащихся</a:t>
            </a:r>
          </a:p>
          <a:p>
            <a:r>
              <a:rPr lang="ru-RU" sz="3600"/>
              <a:t>1 медсестра на 600 детей</a:t>
            </a:r>
          </a:p>
        </p:txBody>
      </p:sp>
    </p:spTree>
    <p:extLst>
      <p:ext uri="{BB962C8B-B14F-4D97-AF65-F5344CB8AC3E}">
        <p14:creationId xmlns:p14="http://schemas.microsoft.com/office/powerpoint/2010/main" val="390325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E0E3E-5152-497D-9456-8A3877C9052A}" type="slidenum">
              <a:rPr lang="ru-RU"/>
              <a:pPr/>
              <a:t>4</a:t>
            </a:fld>
            <a:endParaRPr lang="ru-RU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/>
              <a:t>ФУНКЦИОНАЛЬНЫЕ</a:t>
            </a:r>
            <a:r>
              <a:rPr lang="ru-RU" sz="3200" b="1"/>
              <a:t> </a:t>
            </a:r>
            <a:r>
              <a:rPr lang="ru-RU" sz="2400" b="1"/>
              <a:t>ОБЯЗАННОСТИ МЕДИЦИНСКИХ РАБОТНИКОВ, ОБСЛУЖИВАЮЩИХ ДЕТЕЙ В ШКОЛАХ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27213"/>
            <a:ext cx="8072437" cy="46974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3200">
                <a:solidFill>
                  <a:srgbClr val="FF0000"/>
                </a:solidFill>
              </a:rPr>
              <a:t>Разделы работы</a:t>
            </a:r>
          </a:p>
          <a:p>
            <a:r>
              <a:rPr lang="ru-RU" sz="3200"/>
              <a:t>Первичная профилактика </a:t>
            </a:r>
          </a:p>
          <a:p>
            <a:r>
              <a:rPr lang="ru-RU" sz="3200"/>
              <a:t>Трудовое обучение и профессиональная ориентация </a:t>
            </a:r>
          </a:p>
          <a:p>
            <a:r>
              <a:rPr lang="ru-RU" sz="3200"/>
              <a:t>Иммунопрофилактика </a:t>
            </a:r>
          </a:p>
          <a:p>
            <a:r>
              <a:rPr lang="ru-RU" sz="3200"/>
              <a:t>Мероприятия по обеспечению адаптации в образовательном учреждении</a:t>
            </a:r>
          </a:p>
        </p:txBody>
      </p:sp>
    </p:spTree>
    <p:extLst>
      <p:ext uri="{BB962C8B-B14F-4D97-AF65-F5344CB8AC3E}">
        <p14:creationId xmlns:p14="http://schemas.microsoft.com/office/powerpoint/2010/main" val="1220250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F4626-FCDD-4B7B-BAD1-86B43E8EEDA3}" type="slidenum">
              <a:rPr lang="ru-RU"/>
              <a:pPr/>
              <a:t>5</a:t>
            </a:fld>
            <a:endParaRPr lang="ru-RU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78113"/>
          </a:xfrm>
          <a:solidFill>
            <a:srgbClr val="66FF66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300" b="1"/>
              <a:t>Критерии оценки эффективности работы  медицинского персонала школы</a:t>
            </a:r>
          </a:p>
        </p:txBody>
      </p:sp>
    </p:spTree>
    <p:extLst>
      <p:ext uri="{BB962C8B-B14F-4D97-AF65-F5344CB8AC3E}">
        <p14:creationId xmlns:p14="http://schemas.microsoft.com/office/powerpoint/2010/main" val="31286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FE402-395A-47D4-A1E4-E23F43E085FA}" type="slidenum">
              <a:rPr lang="ru-RU"/>
              <a:pPr/>
              <a:t>6</a:t>
            </a:fld>
            <a:endParaRPr lang="ru-RU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569325" cy="6337300"/>
          </a:xfrm>
          <a:solidFill>
            <a:srgbClr val="66FF66"/>
          </a:solidFill>
          <a:ln w="76200"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500" b="1"/>
              <a:t>Общая заболеваемость (уровень и структура)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500" b="1"/>
              <a:t>Острая заболеваемость  (уровень и структура 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500" b="1"/>
              <a:t>Заболеваемость детей в случаях, в днях на 1 ребенка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500" b="1"/>
              <a:t>Процент часто болеющих детей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500" b="1"/>
              <a:t>Процент детей с отклонениями в состоянии здоровья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500" b="1"/>
              <a:t>Процент детей, отнесенных по состоянию здоровья к специальной группе по физкультуре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500" b="1"/>
              <a:t>Процент детей физически незрелых к обучению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500" b="1"/>
              <a:t>Процент детей с нарушением состояния здоровья, вызванного адаптацией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500" b="1"/>
              <a:t>Процент детей, нуждающихся в оздоровительных мерах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500" b="1"/>
              <a:t>Распределение детей по группам здоровья 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ru-RU" sz="2500" b="1"/>
          </a:p>
        </p:txBody>
      </p:sp>
    </p:spTree>
    <p:extLst>
      <p:ext uri="{BB962C8B-B14F-4D97-AF65-F5344CB8AC3E}">
        <p14:creationId xmlns:p14="http://schemas.microsoft.com/office/powerpoint/2010/main" val="150997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25388-E26E-4D63-B5DA-4CF814DABAA8}" type="slidenum">
              <a:rPr lang="ru-RU"/>
              <a:pPr/>
              <a:t>7</a:t>
            </a:fld>
            <a:endParaRPr lang="ru-RU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1625"/>
            <a:ext cx="8072437" cy="679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/>
              <a:t>Перечень медицинской документации в школе (1)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893175" cy="5545137"/>
          </a:xfrm>
        </p:spPr>
        <p:txBody>
          <a:bodyPr/>
          <a:lstStyle/>
          <a:p>
            <a:pPr marL="552450" indent="-552450">
              <a:lnSpc>
                <a:spcPct val="80000"/>
              </a:lnSpc>
            </a:pPr>
            <a:r>
              <a:rPr lang="ru-RU" sz="1900" b="1"/>
              <a:t>Медицинская карта ребенка для образовательных учреждений (026/у-2000).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Книга для записи санитарного состояния учреждения (форма №3013/у).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Журнал регистрации амбулаторных больных (форма № 074/у).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Журнал  учета санпросвет работы (форма 0380/у).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Журналы учета инфекционных заболеваний (форма 060/у).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Экстренное извещение об инфекционном заболевании, пищевом, остром профессиональном отравлении, необычной реакции на прививку (форма №058/у).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Направление на консультацию во вспомогательный кабинет (форма №028/у).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Журнал регистрации медицинской помощи, оказываемой на занятиях физической культуры и спортивных мероприятий (форма №067/у).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Лист здоровья (в классном журнале).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Комплексный план работы на год, утвержденный зав.отделением и администрацией школы.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Помесячный план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278427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C677-FD47-4C3B-A78B-35DB86BE2149}" type="slidenum">
              <a:rPr lang="ru-RU"/>
              <a:pPr/>
              <a:t>8</a:t>
            </a:fld>
            <a:endParaRPr lang="ru-RU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01625"/>
            <a:ext cx="8215312" cy="8239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/>
              <a:t>Перечень медицинской документации в школе (2)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pPr marL="552450" indent="-552450">
              <a:lnSpc>
                <a:spcPct val="80000"/>
              </a:lnSpc>
            </a:pPr>
            <a:r>
              <a:rPr lang="ru-RU" sz="1900" b="1"/>
              <a:t>Книга учета контактов с острыми инфекционными заболеваниями (форма 061/у Карантинный журнал).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Санитарный журнал (форма 308/у).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Сводная ведомость учета впервые выявленных несчастных случаев, травм, отравлений  (форма 071/у).Журнал травматизма.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Журнал учета детей, направленных в туберкулезный диспансер.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Журнал  контроля за физкультурными занятиями.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Лист адаптации за первоклассниками.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Журнал учета проф.прививок.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Журнал  учета движения детей  по группам здоровья.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Журнал осмотра на Форму-20.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Диспансерный журнал (для регистрации больных по форме 030/у).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Вкладной лист на  подростка к медицинской карте амбулаторного больного (форма №025-1у).</a:t>
            </a:r>
          </a:p>
          <a:p>
            <a:pPr marL="552450" indent="-552450">
              <a:lnSpc>
                <a:spcPct val="80000"/>
              </a:lnSpc>
            </a:pPr>
            <a:r>
              <a:rPr lang="ru-RU" sz="1900" b="1"/>
              <a:t>Медицинская справка на подростков, поступающих на работу, абитуриентов, поступающих в высшие и средние специальные учебные заведения, профессионально-технические училища.(форма№086/у).</a:t>
            </a:r>
          </a:p>
        </p:txBody>
      </p:sp>
    </p:spTree>
    <p:extLst>
      <p:ext uri="{BB962C8B-B14F-4D97-AF65-F5344CB8AC3E}">
        <p14:creationId xmlns:p14="http://schemas.microsoft.com/office/powerpoint/2010/main" val="1424476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9605A-46B8-46E8-97F1-C3DEC21ED207}" type="slidenum">
              <a:rPr lang="ru-RU" altLang="en-US"/>
              <a:pPr/>
              <a:t>9</a:t>
            </a:fld>
            <a:endParaRPr lang="ru-RU" altLang="en-US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>
                <a:latin typeface="Times New Roman" pitchFamily="18" charset="0"/>
              </a:rPr>
              <a:t>Этапность обследования детей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4114800" cy="5327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700" b="1">
                <a:solidFill>
                  <a:srgbClr val="FF0000"/>
                </a:solidFill>
                <a:latin typeface="Times New Roman" pitchFamily="18" charset="0"/>
              </a:rPr>
              <a:t>1 этап</a:t>
            </a:r>
            <a:r>
              <a:rPr lang="ru-RU" sz="2700" b="1">
                <a:latin typeface="Times New Roman" pitchFamily="18" charset="0"/>
              </a:rPr>
              <a:t> – доврачебное обследование детей по скрининг программе (выполняется медицинской сестрой) и лабораторные обследования.</a:t>
            </a:r>
          </a:p>
          <a:p>
            <a:pPr>
              <a:lnSpc>
                <a:spcPct val="90000"/>
              </a:lnSpc>
            </a:pPr>
            <a:r>
              <a:rPr lang="ru-RU" sz="2700" b="1">
                <a:solidFill>
                  <a:srgbClr val="FF0000"/>
                </a:solidFill>
                <a:latin typeface="Times New Roman" pitchFamily="18" charset="0"/>
              </a:rPr>
              <a:t>2 этап</a:t>
            </a:r>
            <a:r>
              <a:rPr lang="ru-RU" sz="2700" b="1">
                <a:latin typeface="Times New Roman" pitchFamily="18" charset="0"/>
              </a:rPr>
              <a:t> – обследование детей врачом педиатром.</a:t>
            </a:r>
          </a:p>
          <a:p>
            <a:pPr>
              <a:lnSpc>
                <a:spcPct val="90000"/>
              </a:lnSpc>
            </a:pPr>
            <a:r>
              <a:rPr lang="ru-RU" sz="2700" b="1">
                <a:solidFill>
                  <a:srgbClr val="FF0000"/>
                </a:solidFill>
                <a:latin typeface="Times New Roman" pitchFamily="18" charset="0"/>
              </a:rPr>
              <a:t>3 этап</a:t>
            </a:r>
            <a:r>
              <a:rPr lang="ru-RU" sz="2700" b="1">
                <a:latin typeface="Times New Roman" pitchFamily="18" charset="0"/>
              </a:rPr>
              <a:t> – обследование специалистами поликлиники и ДОУ.</a:t>
            </a:r>
          </a:p>
          <a:p>
            <a:pPr>
              <a:lnSpc>
                <a:spcPct val="90000"/>
              </a:lnSpc>
            </a:pPr>
            <a:endParaRPr lang="ru-RU" sz="2100"/>
          </a:p>
        </p:txBody>
      </p:sp>
      <p:pic>
        <p:nvPicPr>
          <p:cNvPr id="125956" name="Picture 4" descr="первый 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4"/>
          <a:stretch>
            <a:fillRect/>
          </a:stretch>
        </p:blipFill>
        <p:spPr bwMode="auto">
          <a:xfrm>
            <a:off x="4643438" y="1844675"/>
            <a:ext cx="4249737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7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1413</Words>
  <Application>Microsoft Office PowerPoint</Application>
  <PresentationFormat>Экран (4:3)</PresentationFormat>
  <Paragraphs>145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Работа педиатра в ДОУ</vt:lpstr>
      <vt:lpstr>Демографическая ситуация в России </vt:lpstr>
      <vt:lpstr>Врачебные ставки Ставки среднего медицинского персонала</vt:lpstr>
      <vt:lpstr>ФУНКЦИОНАЛЬНЫЕ ОБЯЗАННОСТИ МЕДИЦИНСКИХ РАБОТНИКОВ, ОБСЛУЖИВАЮЩИХ ДЕТЕЙ В ШКОЛАХ</vt:lpstr>
      <vt:lpstr>Презентация PowerPoint</vt:lpstr>
      <vt:lpstr>Презентация PowerPoint</vt:lpstr>
      <vt:lpstr>Перечень медицинской документации в школе (1)</vt:lpstr>
      <vt:lpstr>Перечень медицинской документации в школе (2)</vt:lpstr>
      <vt:lpstr>Этапность обследования детей</vt:lpstr>
      <vt:lpstr>ПРОФОСМОТРЫ НА УЧАСТКЕ</vt:lpstr>
      <vt:lpstr>СКРИНИНГ-ТЕСТЫ (Метод. указания под ред. акад. Сердюковской Г.Н.  «Использование скрининг-тестов при массовых медицинских обследованиях детей дошкольного и школьного возрастов» М., 1984, Приказ МЗ МП РФ № 60) </vt:lpstr>
      <vt:lpstr>До осмотра врача-педиатра и узких специалистов медсестра вписывает в форму 026/у -2000 (раздел 11) данные скринирования, результаты лабораторного обследования и сведения о перенесенных заболеваниях за эпикризный срок.</vt:lpstr>
      <vt:lpstr>На доврачебном этапе проводится анкетирование родителей</vt:lpstr>
      <vt:lpstr>Уровень функционального состояния организма детей </vt:lpstr>
      <vt:lpstr>Тестовая карта для выявления нарушений  осанки (да, нет) </vt:lpstr>
      <vt:lpstr>Визуальное выявление нарушений осанки (модификация теста Е. Рутковской, Польша)</vt:lpstr>
      <vt:lpstr>Визуальное выявление истинного сколиоза (методика Центрального института травматологии и ортопедии им. Н.Н. Приорова)</vt:lpstr>
      <vt:lpstr>Плантография в скрининг-модификации для выявления продольного плоскостопия (методика А.В. Сидоровой)</vt:lpstr>
      <vt:lpstr>Проверка остроты зрения</vt:lpstr>
      <vt:lpstr>Определение предмиопии  (тест Малиновского)</vt:lpstr>
      <vt:lpstr>Для детей с косоглазием, амблиопией (снижением остроты зрения одного из глаз) и др. требуется изучение бинокулярного зрения </vt:lpstr>
      <vt:lpstr>Поверка остроты слуха проводится с помощью шепотной речи</vt:lpstr>
      <vt:lpstr>Определение уровня резистентности  организма ребенка</vt:lpstr>
      <vt:lpstr>Оценка биологического анамнеза</vt:lpstr>
      <vt:lpstr>«Листок здоровья»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Работа педиатра в ДОУ</dc:title>
  <dc:creator>Adminn</dc:creator>
  <cp:lastModifiedBy>Adminn</cp:lastModifiedBy>
  <cp:revision>1</cp:revision>
  <dcterms:created xsi:type="dcterms:W3CDTF">2016-11-24T15:42:07Z</dcterms:created>
  <dcterms:modified xsi:type="dcterms:W3CDTF">2016-11-24T15:51:21Z</dcterms:modified>
</cp:coreProperties>
</file>