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1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40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4" r:id="rId41"/>
    <p:sldId id="335" r:id="rId42"/>
    <p:sldId id="332" r:id="rId43"/>
    <p:sldId id="333" r:id="rId44"/>
    <p:sldId id="336" r:id="rId45"/>
    <p:sldId id="337" r:id="rId46"/>
    <p:sldId id="338" r:id="rId47"/>
    <p:sldId id="339" r:id="rId48"/>
    <p:sldId id="257" r:id="rId49"/>
    <p:sldId id="29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FB05E-7EEB-4BA1-98BD-2C2C503BC4F5}" v="306" dt="2023-05-05T11:40:05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5213" autoAdjust="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69C-E739-4CE8-90B4-49943722132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4EE3-EBDB-4928-9F18-290BD827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8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</a:t>
            </a:r>
            <a:r>
              <a:rPr lang="ru-RU" baseline="0" dirty="0"/>
              <a:t> шрифта изменить на черный (нечитабельно), размер заголовка увеличить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6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4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9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8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47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3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3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7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40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0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84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1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0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64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76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</a:t>
            </a:r>
            <a:r>
              <a:rPr lang="ru-RU" baseline="0" dirty="0"/>
              <a:t> шрифта изменить на черный (нечитабельно), размер заголовка увеличить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61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72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92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87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5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37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42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30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7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244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65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64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76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40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44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2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781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57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043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432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446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397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45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32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383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0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0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0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0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5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9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0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9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8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7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4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4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5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7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5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9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FBF897-5B71-4D53-8768-15F778FEA89A}"/>
              </a:ext>
            </a:extLst>
          </p:cNvPr>
          <p:cNvSpPr/>
          <p:nvPr/>
        </p:nvSpPr>
        <p:spPr>
          <a:xfrm>
            <a:off x="1347019" y="2393069"/>
            <a:ext cx="9665110" cy="1726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BF0CF-3FF3-48BB-97D9-A4563C5FC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126" y="2393069"/>
            <a:ext cx="8296356" cy="164630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Оценка методов диагностики заболеваний пищевода (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точки, линии, контуры и концы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): часть 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E3D1C-1423-420B-97FA-794D23454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839" y="4417982"/>
            <a:ext cx="4515180" cy="1520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Выполнила: врач-ординатор 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2-го ГО</a:t>
            </a:r>
            <a:r>
              <a:rPr lang="az-Cyrl-AZ" sz="18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  кафедры лучевой диагностики ИПО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Багдасарян А.А.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7C8CF7-DA5F-44F6-AC5C-7CC1CA59B6B0}"/>
              </a:ext>
            </a:extLst>
          </p:cNvPr>
          <p:cNvSpPr/>
          <p:nvPr/>
        </p:nvSpPr>
        <p:spPr>
          <a:xfrm>
            <a:off x="402413" y="234065"/>
            <a:ext cx="11494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Кафедра лучевой диагностики ИПО </a:t>
            </a:r>
          </a:p>
        </p:txBody>
      </p:sp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AA0C32-2548-863C-5053-787E1079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5" y="4540349"/>
            <a:ext cx="6735170" cy="17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Герпетический эзофагит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888622"/>
            <a:ext cx="11449004" cy="467005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Факторы риска: злокачественные опухоли, аутоиммунные заболевания и ВИЧ-инфекция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Пациенты, как правило, имеют ослабленный иммунитет и обычно страдают одышкой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рентгеноскопии наблюдается целый спектр проявлений, включая небольшие дискретные звездчатые язвы в средней части пищевода и бляшки без изъязвлений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Лечение заключается в противовирусной терапии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05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Герпетический эзофагит</a:t>
            </a:r>
            <a:endParaRPr lang="ru-RU" dirty="0"/>
          </a:p>
        </p:txBody>
      </p:sp>
      <p:pic>
        <p:nvPicPr>
          <p:cNvPr id="3074" name="Picture 2" descr="Рис. 3">
            <a:extLst>
              <a:ext uri="{FF2B5EF4-FFF2-40B4-BE49-F238E27FC236}">
                <a16:creationId xmlns:a16="http://schemas.microsoft.com/office/drawing/2014/main" id="{85944BA9-11D7-429D-9C3B-0A22C1DA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2" y="1888621"/>
            <a:ext cx="6694526" cy="44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B8D0AA-B757-4C78-8129-E0DFBB307B0F}"/>
              </a:ext>
            </a:extLst>
          </p:cNvPr>
          <p:cNvSpPr/>
          <p:nvPr/>
        </p:nvSpPr>
        <p:spPr>
          <a:xfrm>
            <a:off x="7521678" y="1888620"/>
            <a:ext cx="4188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Стрелками указаны небольшие </a:t>
            </a:r>
            <a:r>
              <a:rPr lang="ru-RU" sz="2400" dirty="0">
                <a:ea typeface="+mn-lt"/>
                <a:cs typeface="+mn-lt"/>
              </a:rPr>
              <a:t>дискретные звездчатые язвы в средней части пищевода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19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медикаментозный эзофагит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888622"/>
            <a:ext cx="11449004" cy="467005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Медикаментозный эзофагит может быть трудно установить с помощью предоставленного пациентом анамнеза, поскольку прием таблеток обычно считается безвредным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Тем не менее, некоторые лекарства-виновники, в том числе капсулы тетрациклина или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доксициклина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, при приеме внутрь без воды могут застрять в средней части пищевода, где левый главный бронх или дуга аорты служат внешней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рентгеноскопии с двойным контрастированием отдельные язвы расположены в характерном месте - в средней части пищевода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Лечение влечет за собой прекращение действия возбудителя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57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медикаментозный эзофагит</a:t>
            </a:r>
            <a:endParaRPr lang="ru-RU" dirty="0"/>
          </a:p>
        </p:txBody>
      </p:sp>
      <p:pic>
        <p:nvPicPr>
          <p:cNvPr id="5122" name="Picture 2" descr="Рис. 4">
            <a:extLst>
              <a:ext uri="{FF2B5EF4-FFF2-40B4-BE49-F238E27FC236}">
                <a16:creationId xmlns:a16="http://schemas.microsoft.com/office/drawing/2014/main" id="{4DB4A4E4-19A5-4058-8D7E-72F0C454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39" y="1888621"/>
            <a:ext cx="5552000" cy="44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54640C-DED4-472E-AE21-575B7F94089E}"/>
              </a:ext>
            </a:extLst>
          </p:cNvPr>
          <p:cNvSpPr/>
          <p:nvPr/>
        </p:nvSpPr>
        <p:spPr>
          <a:xfrm>
            <a:off x="6803820" y="2083405"/>
            <a:ext cx="5004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Стрелкой указано характерное расположение язвы в средней части пищевода, где левый главный бронх или дуга аорты служат внешней опорой</a:t>
            </a:r>
          </a:p>
        </p:txBody>
      </p:sp>
    </p:spTree>
    <p:extLst>
      <p:ext uri="{BB962C8B-B14F-4D97-AF65-F5344CB8AC3E}">
        <p14:creationId xmlns:p14="http://schemas.microsoft.com/office/powerpoint/2010/main" val="994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Эзофагит, вызванный болезнью </a:t>
            </a:r>
            <a:r>
              <a:rPr lang="ru-RU" b="1" dirty="0" err="1">
                <a:solidFill>
                  <a:srgbClr val="0D0D0D"/>
                </a:solidFill>
              </a:rPr>
              <a:t>КРОНа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888622"/>
            <a:ext cx="11449004" cy="467005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Болезнь Крона с вовлечением пищевода встречается редко, а когда вовлекает пищевод, обычно вовлекаются и другие отделы пищеварительного тракта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эндоскопическом обследовании визуализируются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аптозные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язвы, поверхностные эрозии и стриктуры в случаях прогрессирования заболевания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Аптозные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язвы могут быть видны при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эзофагографии</a:t>
            </a:r>
            <a:endParaRPr lang="ru-RU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Болезнь может быть выявлена также в желудке и двенадцатиперстной кишке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Наличие сопутствующей болезни Крона в терминальной части подвздошной кишки позволяет с уверенностью диагностировать и поражение пищевода 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66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Эзофагит, вызванный болезнью </a:t>
            </a:r>
            <a:r>
              <a:rPr lang="ru-RU" b="1" dirty="0" err="1">
                <a:solidFill>
                  <a:srgbClr val="0D0D0D"/>
                </a:solidFill>
              </a:rPr>
              <a:t>КРОНа</a:t>
            </a:r>
            <a:endParaRPr lang="ru-RU" dirty="0"/>
          </a:p>
        </p:txBody>
      </p:sp>
      <p:pic>
        <p:nvPicPr>
          <p:cNvPr id="1026" name="Picture 2" descr="Fig. 5">
            <a:extLst>
              <a:ext uri="{FF2B5EF4-FFF2-40B4-BE49-F238E27FC236}">
                <a16:creationId xmlns:a16="http://schemas.microsoft.com/office/drawing/2014/main" id="{2A822037-F0EA-49E6-B31B-A3F9450DC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37" y="1847773"/>
            <a:ext cx="8152635" cy="31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6E46B1-FF1C-40B0-AB5F-01CE87BAAEAF}"/>
              </a:ext>
            </a:extLst>
          </p:cNvPr>
          <p:cNvSpPr/>
          <p:nvPr/>
        </p:nvSpPr>
        <p:spPr>
          <a:xfrm>
            <a:off x="663677" y="5078458"/>
            <a:ext cx="10864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Диффузная неравномерность и мелкие язвы вдоль пищевода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 повторном исследовании тонкой кишки у того же пациента видна стриктура терминального отдела подвздошной кишки</a:t>
            </a:r>
          </a:p>
        </p:txBody>
      </p:sp>
    </p:spTree>
    <p:extLst>
      <p:ext uri="{BB962C8B-B14F-4D97-AF65-F5344CB8AC3E}">
        <p14:creationId xmlns:p14="http://schemas.microsoft.com/office/powerpoint/2010/main" val="225199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Эзофагит при ЦМВ/ВИЧ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888622"/>
            <a:ext cx="11449004" cy="467005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После колита эзофагит является вторым по частоте проявлением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цитомегаловирусной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(ЦМВ) инфекции, поражающий пищеварительный тракт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Факторы риска включают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иммуносупрессию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, почечный диализ и инфекцию вируса иммунодефицита человека (ВИЧ). Пациенты обычно жалуются на одышку или боль в эпигастральной области. Аналогичная клиническая картина может наблюдаться при ВИЧ-эзофагите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На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с двойным контрастированием как ЦМВ, так и ВИЧ-эзофагит могут выглядеть как большие, яйцевидные и плоские язвы с окружающим ободком отечной слизистой оболочки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Для установления диагноза требуется дальнейшая оценка с помощью эндоскопии с дальнейшей биопсией, поскольку лечение этих заболеваний сильно отличается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09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Эзофагит при ЦМВ/ВИЧ</a:t>
            </a:r>
          </a:p>
        </p:txBody>
      </p:sp>
      <p:pic>
        <p:nvPicPr>
          <p:cNvPr id="2050" name="Picture 2" descr="Fig. 6">
            <a:extLst>
              <a:ext uri="{FF2B5EF4-FFF2-40B4-BE49-F238E27FC236}">
                <a16:creationId xmlns:a16="http://schemas.microsoft.com/office/drawing/2014/main" id="{B33A4B55-65C4-4E58-B2B7-254117BF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6" y="1888622"/>
            <a:ext cx="64579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598C27-0D8C-46C8-B0E7-EFA6AF23E8DE}"/>
              </a:ext>
            </a:extLst>
          </p:cNvPr>
          <p:cNvSpPr/>
          <p:nvPr/>
        </p:nvSpPr>
        <p:spPr>
          <a:xfrm>
            <a:off x="4837471" y="2082432"/>
            <a:ext cx="6931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Присутствуют большие яйцевидные и плоские язвы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Соответствующие эндоскопические результаты демонстрируют язвы</a:t>
            </a:r>
          </a:p>
        </p:txBody>
      </p:sp>
    </p:spTree>
    <p:extLst>
      <p:ext uri="{BB962C8B-B14F-4D97-AF65-F5344CB8AC3E}">
        <p14:creationId xmlns:p14="http://schemas.microsoft.com/office/powerpoint/2010/main" val="276694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Бляшки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888622"/>
            <a:ext cx="11449004" cy="467005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Бляшка в пищеводе обычно является вторичным воспалением слизистой/подслизистой оболочки или инфильтрацией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Она проявляется как дефект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внутрипросветного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наполнения или просветление при исследовании с двойным контрастированием. Спектр заболеваний, которые могут вызывать пищеводные бляшки, включает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кандидозный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эзофагит,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гликогенный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акантоз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, сквамозную папиллому и поверхностную распространяющуюся карциному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76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Кандидоз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840" y="1750970"/>
            <a:ext cx="11820502" cy="467005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Кандидоз является наиболее распространенной причиной инфекционного эзофагита, причем в качестве возбудителя чаще всего фигурирует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Candida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albicans</a:t>
            </a:r>
            <a:endParaRPr lang="ru-RU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Синдром приобретенного иммунодефицита (СПИД) является наиболее распространенным фактором риска, другие риски включают пищеводный стаз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вследствии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ахалазии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или склеродермии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двухконтрастной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: множественные бляшки, расположенные линейно, размером от нескольких миллиметров до сантиметра. На поздних стадиях заболевания эти бляшки могут стать токсичными и изъязвленными, при этом пищевод приобретает мохнатый вид и язвы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Язвы, связанные с кандидозом, не следует путать с язвами при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герпесном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эзофагите, так как язвы при кандидозах крупнее и возникают на фоне диффузного образования фоновых бляшек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4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256CE1-1ABF-2A5F-7031-CCC3418F6D30}"/>
              </a:ext>
            </a:extLst>
          </p:cNvPr>
          <p:cNvSpPr/>
          <p:nvPr/>
        </p:nvSpPr>
        <p:spPr>
          <a:xfrm>
            <a:off x="1008529" y="1610845"/>
            <a:ext cx="10365441" cy="33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872" y="372552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  <a:cs typeface="Calibri Light"/>
              </a:rPr>
              <a:t>Введение</a:t>
            </a:r>
          </a:p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293" y="415807"/>
            <a:ext cx="11953268" cy="67156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Цель данной статьи - описать распространенные образования при патологии пищевода, используя инновационный подход с использованием </a:t>
            </a:r>
            <a:r>
              <a:rPr lang="ru-RU" sz="2400" b="1" dirty="0">
                <a:solidFill>
                  <a:srgbClr val="000000"/>
                </a:solidFill>
                <a:ea typeface="+mn-lt"/>
                <a:cs typeface="+mn-lt"/>
              </a:rPr>
              <a:t>пищеводных точек, линий,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ea typeface="+mn-lt"/>
                <a:cs typeface="+mn-lt"/>
              </a:rPr>
              <a:t>контуров и концов</a:t>
            </a:r>
            <a:endParaRPr lang="ru-RU" b="1" dirty="0">
              <a:solidFill>
                <a:srgbClr val="7EA9CA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Точки пищевода относятся к отчетливым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внутрипросветным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очагам при исследовании с двойным контрастированием, которые могут выглядеть как светлые пятна или очаговые темные просветления или полости</a:t>
            </a:r>
            <a:endParaRPr lang="ru-RU" dirty="0">
              <a:solidFill>
                <a:srgbClr val="7EA9CA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Линии пищевода означают заметные горизонтальные или продольные складки, которые могут наблюдаться при эозинофильном эзофагите</a:t>
            </a:r>
            <a:endParaRPr lang="ru-RU" dirty="0">
              <a:solidFill>
                <a:srgbClr val="7EA9CA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Контур пищевода относится к отклонениям от нормального контура пищевода, которые могут наблюдаться при дивертикулах, сосудистых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потологиях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, пищеводе Барретта и злокачественных опухолях </a:t>
            </a:r>
            <a:endParaRPr lang="ru-RU" dirty="0">
              <a:solidFill>
                <a:srgbClr val="7EA9CA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Концы пищевода относятся к неровностям калибра, как это может наблюдаться при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ахалазии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и склеродермии</a:t>
            </a:r>
            <a:endParaRPr lang="ru-RU" sz="2400" dirty="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Кандидоз</a:t>
            </a:r>
          </a:p>
        </p:txBody>
      </p:sp>
      <p:pic>
        <p:nvPicPr>
          <p:cNvPr id="1026" name="Picture 2" descr="Fig. 7">
            <a:extLst>
              <a:ext uri="{FF2B5EF4-FFF2-40B4-BE49-F238E27FC236}">
                <a16:creationId xmlns:a16="http://schemas.microsoft.com/office/drawing/2014/main" id="{05CC0CBD-7000-4266-B8E2-582E46CC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8" r="4166" b="19644"/>
          <a:stretch/>
        </p:blipFill>
        <p:spPr bwMode="auto">
          <a:xfrm>
            <a:off x="1455195" y="1888622"/>
            <a:ext cx="3165965" cy="43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EFED5A-4575-4A32-8B66-56E18D75BB82}"/>
              </a:ext>
            </a:extLst>
          </p:cNvPr>
          <p:cNvSpPr/>
          <p:nvPr/>
        </p:nvSpPr>
        <p:spPr>
          <a:xfrm>
            <a:off x="5015917" y="1888622"/>
            <a:ext cx="5229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/>
              <a:t>Множественные бляшки, расположенные линейно  </a:t>
            </a:r>
          </a:p>
        </p:txBody>
      </p:sp>
    </p:spTree>
    <p:extLst>
      <p:ext uri="{BB962C8B-B14F-4D97-AF65-F5344CB8AC3E}">
        <p14:creationId xmlns:p14="http://schemas.microsoft.com/office/powerpoint/2010/main" val="1605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Кандидоз</a:t>
            </a:r>
          </a:p>
        </p:txBody>
      </p:sp>
      <p:pic>
        <p:nvPicPr>
          <p:cNvPr id="2050" name="Picture 2" descr="Fig. 8">
            <a:extLst>
              <a:ext uri="{FF2B5EF4-FFF2-40B4-BE49-F238E27FC236}">
                <a16:creationId xmlns:a16="http://schemas.microsoft.com/office/drawing/2014/main" id="{0A32C9ED-D3C5-42F5-8AE7-32EAE0FA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2" y="1972873"/>
            <a:ext cx="6986300" cy="41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A58132-353B-45E9-87A9-6124FD84BCCE}"/>
              </a:ext>
            </a:extLst>
          </p:cNvPr>
          <p:cNvSpPr/>
          <p:nvPr/>
        </p:nvSpPr>
        <p:spPr>
          <a:xfrm>
            <a:off x="5889523" y="211959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Запущенный кандидоз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Бляшки могут становиться токсичными и изъязвляться, при этом пищевод приобретает мохнатый и неправильный вид</a:t>
            </a:r>
          </a:p>
        </p:txBody>
      </p:sp>
    </p:spTree>
    <p:extLst>
      <p:ext uri="{BB962C8B-B14F-4D97-AF65-F5344CB8AC3E}">
        <p14:creationId xmlns:p14="http://schemas.microsoft.com/office/powerpoint/2010/main" val="218172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Гликогенный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акантоз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582994"/>
            <a:ext cx="11820502" cy="5044509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Гликогенный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акантоз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представляет собой небольшие выпуклые белые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бляшкиза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счет  гипертрофированных клеточных слоев из-за повышенного содержания внутриклеточного гликогена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Заболеваемость увеличивается с возрастом, эндоскопические диагносцируются от 5 % до 15 % случаях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Существует ассоциация с синдромом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Каудена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, который характеризуется множественными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гамартоматозными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полипами и аутосомно-доминантным наследованием, а также повышенным риском развития злокачественных новообразований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Может протекать  с кандидозом пищевода; в этом случае клинический контекст имеет первостепенное значение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87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Гликогенный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акантоз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ig. 9">
            <a:extLst>
              <a:ext uri="{FF2B5EF4-FFF2-40B4-BE49-F238E27FC236}">
                <a16:creationId xmlns:a16="http://schemas.microsoft.com/office/drawing/2014/main" id="{B260F3B0-273D-4C0C-A742-2CBABEFFE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" t="8720" r="858" b="9762"/>
          <a:stretch/>
        </p:blipFill>
        <p:spPr bwMode="auto">
          <a:xfrm>
            <a:off x="1455196" y="1809963"/>
            <a:ext cx="4081616" cy="43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3D8D0B-FE00-4F07-9C6B-44EF5EB76E6A}"/>
              </a:ext>
            </a:extLst>
          </p:cNvPr>
          <p:cNvSpPr/>
          <p:nvPr/>
        </p:nvSpPr>
        <p:spPr>
          <a:xfrm>
            <a:off x="5528638" y="190480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 </a:t>
            </a:r>
            <a:r>
              <a:rPr lang="ru-RU" sz="2400" dirty="0" err="1"/>
              <a:t>двухконтрастной</a:t>
            </a:r>
            <a:r>
              <a:rPr lang="ru-RU" sz="2400" dirty="0"/>
              <a:t> </a:t>
            </a:r>
            <a:r>
              <a:rPr lang="ru-RU" sz="2400" dirty="0" err="1"/>
              <a:t>эзофагографии</a:t>
            </a:r>
            <a:r>
              <a:rPr lang="ru-RU" sz="2400" dirty="0"/>
              <a:t> множественные, мелкие, приподнятые бляшки, которые могут сливаться и образовывать мелкоузелковый рисунок слизистой оболочки</a:t>
            </a:r>
          </a:p>
        </p:txBody>
      </p:sp>
    </p:spTree>
    <p:extLst>
      <p:ext uri="{BB962C8B-B14F-4D97-AF65-F5344CB8AC3E}">
        <p14:creationId xmlns:p14="http://schemas.microsoft.com/office/powerpoint/2010/main" val="306379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FBF897-5B71-4D53-8768-15F778FEA89A}"/>
              </a:ext>
            </a:extLst>
          </p:cNvPr>
          <p:cNvSpPr/>
          <p:nvPr/>
        </p:nvSpPr>
        <p:spPr>
          <a:xfrm>
            <a:off x="1347019" y="2393069"/>
            <a:ext cx="9665110" cy="1726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BF0CF-3FF3-48BB-97D9-A4563C5FC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126" y="2393069"/>
            <a:ext cx="8296356" cy="164630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Оценка методов </a:t>
            </a: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диагностики заболеваний 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пищевода (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точки, линии, контуры и концы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): часть 2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Calibri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E3D1C-1423-420B-97FA-794D23454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839" y="4417982"/>
            <a:ext cx="4515180" cy="1520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Выполнила: врач-ординатор 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2-го ГО</a:t>
            </a:r>
            <a:r>
              <a:rPr lang="az-Cyrl-AZ" sz="18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  кафедры лучевой диагностики ИПО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Calibri"/>
            </a:endParaRP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Багдасарян А.А.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7C8CF7-DA5F-44F6-AC5C-7CC1CA59B6B0}"/>
              </a:ext>
            </a:extLst>
          </p:cNvPr>
          <p:cNvSpPr/>
          <p:nvPr/>
        </p:nvSpPr>
        <p:spPr>
          <a:xfrm>
            <a:off x="402413" y="234065"/>
            <a:ext cx="11494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Кафедра лучевой диагностики ИПО </a:t>
            </a:r>
          </a:p>
        </p:txBody>
      </p:sp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AA0C32-2548-863C-5053-787E1079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5" y="4540349"/>
            <a:ext cx="6735170" cy="17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3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Плоскоклеточный </a:t>
            </a:r>
            <a:r>
              <a:rPr lang="ru-RU" b="1" dirty="0" err="1">
                <a:solidFill>
                  <a:schemeClr val="tx1"/>
                </a:solidFill>
              </a:rPr>
              <a:t>папилломатоз</a:t>
            </a:r>
            <a:r>
              <a:rPr lang="ru-RU" b="1" dirty="0">
                <a:solidFill>
                  <a:schemeClr val="tx1"/>
                </a:solidFill>
              </a:rPr>
              <a:t> пищевода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582994"/>
            <a:ext cx="11820502" cy="5044509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Плоскоклеточный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папилломатоз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пищевода приводит к множественным плоскоклеточным папилломам размером 5–6 мм в пищеводе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Плоскоклеточные папилломы представляют собой редкие доброкачественные эпителиальные образования, обычно выявляемые при эндоскопии как случайная находка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Существует связь с инфекцией вирусом папилломы человека (ВПЧ)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Вариабельное клиническое течение с повышенным риском злокачественного перерождения в плоскоклеточный рак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73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Плоскоклеточный </a:t>
            </a:r>
            <a:r>
              <a:rPr lang="ru-RU" b="1" dirty="0" err="1">
                <a:solidFill>
                  <a:schemeClr val="tx1"/>
                </a:solidFill>
              </a:rPr>
              <a:t>папилломатоз</a:t>
            </a:r>
            <a:r>
              <a:rPr lang="ru-RU" b="1" dirty="0">
                <a:solidFill>
                  <a:schemeClr val="tx1"/>
                </a:solidFill>
              </a:rPr>
              <a:t> пищевода</a:t>
            </a:r>
          </a:p>
        </p:txBody>
      </p:sp>
      <p:pic>
        <p:nvPicPr>
          <p:cNvPr id="4098" name="Picture 2" descr="Fig. 10">
            <a:extLst>
              <a:ext uri="{FF2B5EF4-FFF2-40B4-BE49-F238E27FC236}">
                <a16:creationId xmlns:a16="http://schemas.microsoft.com/office/drawing/2014/main" id="{F6E77DF1-E166-4E52-BD29-84B4C9672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0"/>
          <a:stretch/>
        </p:blipFill>
        <p:spPr bwMode="auto">
          <a:xfrm>
            <a:off x="776770" y="1888622"/>
            <a:ext cx="5617599" cy="42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2258F0-0835-40E4-BB61-2787FEA281C9}"/>
              </a:ext>
            </a:extLst>
          </p:cNvPr>
          <p:cNvSpPr/>
          <p:nvPr/>
        </p:nvSpPr>
        <p:spPr>
          <a:xfrm>
            <a:off x="6666271" y="1888622"/>
            <a:ext cx="4857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 </a:t>
            </a:r>
            <a:r>
              <a:rPr lang="ru-RU" sz="2400" dirty="0" err="1"/>
              <a:t>эзофагографии</a:t>
            </a:r>
            <a:r>
              <a:rPr lang="ru-RU" sz="2400" dirty="0"/>
              <a:t> с двойным контрастированием папиллома выглядит как небольшое 5-6 мм, дольчатые образования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Папилломатоз</a:t>
            </a:r>
            <a:r>
              <a:rPr lang="ru-RU" sz="2400" dirty="0"/>
              <a:t> проявляется в виде бесчисленных дефектов наполнения </a:t>
            </a:r>
          </a:p>
        </p:txBody>
      </p:sp>
    </p:spTree>
    <p:extLst>
      <p:ext uri="{BB962C8B-B14F-4D97-AF65-F5344CB8AC3E}">
        <p14:creationId xmlns:p14="http://schemas.microsoft.com/office/powerpoint/2010/main" val="225431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карцинома пищевода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582994"/>
            <a:ext cx="11171573" cy="5044509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Карцинома пищевода относится к редкому типу диссеминации в подслизистой оболочке с вовлечением лимфатической и сосудистой систем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Вызывает постепенное сужение просвета пищевода, дисфагия обычно не возникает до поздней стадии заболевания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рентгеноскопии могут быть выявлены локальные змеевидные дефекты наполнения. Этот вид имитирует дистальный «восходящий» варикоз пищевода</a:t>
            </a:r>
          </a:p>
          <a:p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- Однако важно отметить различия при рентгеноскопии: варикозные узлы меняют форму в зависимости от положения пациента, растяжения пищевода и времени, в то время как карцинома остается фиксированным дефектом</a:t>
            </a:r>
          </a:p>
          <a:p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- Хотя оба могут вызывать определенное сужение, но только карцинома вызывает обструкцию 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24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карцинома пищевода</a:t>
            </a:r>
          </a:p>
        </p:txBody>
      </p:sp>
      <p:pic>
        <p:nvPicPr>
          <p:cNvPr id="5122" name="Picture 2" descr="Рис. 11">
            <a:extLst>
              <a:ext uri="{FF2B5EF4-FFF2-40B4-BE49-F238E27FC236}">
                <a16:creationId xmlns:a16="http://schemas.microsoft.com/office/drawing/2014/main" id="{83DC7FB4-97C0-4166-A295-2B1EC83B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3" y="1888622"/>
            <a:ext cx="6649986" cy="41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BA221A-839E-446B-A0BF-E3D6A6CBB301}"/>
              </a:ext>
            </a:extLst>
          </p:cNvPr>
          <p:cNvSpPr/>
          <p:nvPr/>
        </p:nvSpPr>
        <p:spPr>
          <a:xfrm>
            <a:off x="4231249" y="1888622"/>
            <a:ext cx="7433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Варикоз пищевода</a:t>
            </a:r>
          </a:p>
          <a:p>
            <a:r>
              <a:rPr lang="ru-RU" sz="2400" dirty="0"/>
              <a:t>Извилистые дефекты наполнения</a:t>
            </a:r>
          </a:p>
          <a:p>
            <a:r>
              <a:rPr lang="ru-RU" sz="2400" dirty="0"/>
              <a:t>Может имитировать карциному пищевода; </a:t>
            </a:r>
          </a:p>
          <a:p>
            <a:r>
              <a:rPr lang="ru-RU" sz="2400" dirty="0"/>
              <a:t>однако со временем варикоз меняет внешний вид</a:t>
            </a:r>
          </a:p>
        </p:txBody>
      </p:sp>
    </p:spTree>
    <p:extLst>
      <p:ext uri="{BB962C8B-B14F-4D97-AF65-F5344CB8AC3E}">
        <p14:creationId xmlns:p14="http://schemas.microsoft.com/office/powerpoint/2010/main" val="3441410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Эозинофильный эзофагит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582994"/>
            <a:ext cx="11171573" cy="5044509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Эозинофильный эзофагит - это воспалительное заболевание, поражающее преимущественно молодых взрослых, с симптомами постоянной дисфагии и застревания пищи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Существует ассоциация с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атопией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эозинофилией</a:t>
            </a:r>
            <a:endParaRPr lang="ru-RU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рентгеноскопии можно выявить целый спектр проявлений. К ним относятся паутинообразные сегментарные параллельные участки тонкого сужения, сегментарные стриктуры пищевода, создающие кольцеобразный пищевод,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дисмоторику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и симметричное сужение пищевода</a:t>
            </a:r>
          </a:p>
        </p:txBody>
      </p:sp>
    </p:spTree>
    <p:extLst>
      <p:ext uri="{BB962C8B-B14F-4D97-AF65-F5344CB8AC3E}">
        <p14:creationId xmlns:p14="http://schemas.microsoft.com/office/powerpoint/2010/main" val="125200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Технические моменты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386348"/>
            <a:ext cx="11449004" cy="5172330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Бариевая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эзофагография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является «рабочей лошадкой» при визуализации пищевода и неотъемлемой частью предоставления анатомической и функциональной информации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Используемые методы могут включать вертикальные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двухконтрастные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снимки с бариевой взвесью высокой плотности, лежачие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одноконтрастные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снимки с бариевой взвесью низкой плотности и снимки с рельефом слизистой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Чтобы избежать перекрытия с позвоночником, процедура выполняется в левом заднем косом (LPO) положении</a:t>
            </a:r>
            <a:endParaRPr lang="ru-RU" sz="1200" dirty="0">
              <a:solidFill>
                <a:srgbClr val="7EA9CA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203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Эозинофильный эзофагит</a:t>
            </a:r>
          </a:p>
        </p:txBody>
      </p:sp>
      <p:pic>
        <p:nvPicPr>
          <p:cNvPr id="6146" name="Picture 2" descr="Fig. 13">
            <a:extLst>
              <a:ext uri="{FF2B5EF4-FFF2-40B4-BE49-F238E27FC236}">
                <a16:creationId xmlns:a16="http://schemas.microsoft.com/office/drawing/2014/main" id="{3C14DD95-6B9B-42A3-8958-CAF49C44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" y="1888622"/>
            <a:ext cx="5801318" cy="43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C76658-E762-42BA-B70D-D90A6BF92B84}"/>
              </a:ext>
            </a:extLst>
          </p:cNvPr>
          <p:cNvSpPr/>
          <p:nvPr/>
        </p:nvSpPr>
        <p:spPr>
          <a:xfrm>
            <a:off x="4014931" y="188862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Симметричное сужение длинного сегмента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 эндоскопии кольцевидный пищевод у другого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742853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Деформации контура пищевода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13" y="1888622"/>
            <a:ext cx="11171573" cy="3962962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Нормальный пищевод имеет плавные волнистые контуры, сужающиеся у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гастроэзофагеального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перехода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Имеются три нормальных анатомических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впячивания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, вторично связанные с дугой аорты, левым главным бронхом и левым предсердием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В дистальном отделе пищевода имеются два нормальных мышечных кольца: кольцо А, которое обычно не видно, и кольцо В, расположенное у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гастроэзофагеального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перехода. Часть пищевода между этими кольцами называется преддверием</a:t>
            </a:r>
          </a:p>
        </p:txBody>
      </p:sp>
    </p:spTree>
    <p:extLst>
      <p:ext uri="{BB962C8B-B14F-4D97-AF65-F5344CB8AC3E}">
        <p14:creationId xmlns:p14="http://schemas.microsoft.com/office/powerpoint/2010/main" val="1848422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Деформации контура пищевода</a:t>
            </a:r>
          </a:p>
        </p:txBody>
      </p:sp>
      <p:pic>
        <p:nvPicPr>
          <p:cNvPr id="7170" name="Picture 2" descr="Fig. 14">
            <a:extLst>
              <a:ext uri="{FF2B5EF4-FFF2-40B4-BE49-F238E27FC236}">
                <a16:creationId xmlns:a16="http://schemas.microsoft.com/office/drawing/2014/main" id="{6510C64D-65FD-41AD-87CE-B221E51CE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" r="2681" b="7103"/>
          <a:stretch/>
        </p:blipFill>
        <p:spPr bwMode="auto">
          <a:xfrm>
            <a:off x="1222429" y="1819796"/>
            <a:ext cx="5237365" cy="44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46F4F5-9AA4-4B6B-AF2A-3EEB4EBFD24D}"/>
              </a:ext>
            </a:extLst>
          </p:cNvPr>
          <p:cNvSpPr/>
          <p:nvPr/>
        </p:nvSpPr>
        <p:spPr>
          <a:xfrm>
            <a:off x="6676103" y="1964445"/>
            <a:ext cx="5237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Нормальные деформации контура пищевода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Дуга аорты, левый магистральный бронх и левое предсердие образуют углубления контура пищевода</a:t>
            </a:r>
          </a:p>
        </p:txBody>
      </p:sp>
    </p:spTree>
    <p:extLst>
      <p:ext uri="{BB962C8B-B14F-4D97-AF65-F5344CB8AC3E}">
        <p14:creationId xmlns:p14="http://schemas.microsoft.com/office/powerpoint/2010/main" val="1586644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Дивертикулы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13" y="2124596"/>
            <a:ext cx="11171573" cy="3962962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Дивертикул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Ценкера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представляет собой редкий приобретенный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псевдодивертикул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, возникающий сзади в глоточно-пищеводном переходе через щель между нижним констриктором глотки и перстнеглоточной мышцей, известную как расхождение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Киллиана</a:t>
            </a:r>
            <a:endParaRPr lang="ru-RU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Обычно пациенты появляются на 6–8-м десятилетии жизни с широким спектром симптомов и признаков: от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одинофагии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до неприятного запаха изо рта и аспирационной пневмонии. Поскольку устье дивертикула совмещено с глоткой, частицы пищи преимущественно попадают в дивертикул - это может привести к сдавливанию соседнего просвета пищевода.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Существует тесная связь между дивертикулом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Ценкера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гастроэзофагеальной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рефлюксной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болезнью</a:t>
            </a:r>
          </a:p>
        </p:txBody>
      </p:sp>
    </p:spTree>
    <p:extLst>
      <p:ext uri="{BB962C8B-B14F-4D97-AF65-F5344CB8AC3E}">
        <p14:creationId xmlns:p14="http://schemas.microsoft.com/office/powerpoint/2010/main" val="2317947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Дивертикулы</a:t>
            </a:r>
          </a:p>
        </p:txBody>
      </p:sp>
      <p:pic>
        <p:nvPicPr>
          <p:cNvPr id="8194" name="Picture 2" descr="Рис. 16">
            <a:extLst>
              <a:ext uri="{FF2B5EF4-FFF2-40B4-BE49-F238E27FC236}">
                <a16:creationId xmlns:a16="http://schemas.microsoft.com/office/drawing/2014/main" id="{78F48FE6-9AEB-4F2B-8370-A876A5F2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9" y="1888622"/>
            <a:ext cx="6370513" cy="429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E911B6-7478-4849-8BFF-80EC4BC70C06}"/>
              </a:ext>
            </a:extLst>
          </p:cNvPr>
          <p:cNvSpPr/>
          <p:nvPr/>
        </p:nvSpPr>
        <p:spPr>
          <a:xfrm>
            <a:off x="7354529" y="1889450"/>
            <a:ext cx="4601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E2E2E"/>
                </a:solidFill>
                <a:latin typeface="ElsevierGulliver"/>
              </a:rPr>
              <a:t>На </a:t>
            </a:r>
            <a:r>
              <a:rPr lang="ru-RU" sz="2400" dirty="0" err="1">
                <a:solidFill>
                  <a:srgbClr val="2E2E2E"/>
                </a:solidFill>
                <a:latin typeface="ElsevierGulliver"/>
              </a:rPr>
              <a:t>эзофагографии</a:t>
            </a:r>
            <a:r>
              <a:rPr lang="ru-RU" sz="2400" dirty="0">
                <a:solidFill>
                  <a:srgbClr val="2E2E2E"/>
                </a:solidFill>
                <a:latin typeface="ElsevierGulliver"/>
              </a:rPr>
              <a:t> дивертикул </a:t>
            </a:r>
            <a:r>
              <a:rPr lang="ru-RU" sz="2400" dirty="0" err="1">
                <a:solidFill>
                  <a:srgbClr val="2E2E2E"/>
                </a:solidFill>
                <a:latin typeface="ElsevierGulliver"/>
              </a:rPr>
              <a:t>Ценкера</a:t>
            </a:r>
            <a:r>
              <a:rPr lang="ru-RU" sz="2400" dirty="0">
                <a:solidFill>
                  <a:srgbClr val="2E2E2E"/>
                </a:solidFill>
                <a:latin typeface="ElsevierGulliver"/>
              </a:rPr>
              <a:t> имеет характерное расположение над перстнеглоточной мышцей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1242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Дивертикулы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5562" y="1995171"/>
            <a:ext cx="6548283" cy="4130325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Дивертикул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Киллиана-Джеймсона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— еще одно редкое выпячивание из латеральной стенки проксимального шейного отдела пищевода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Образуются в результате выпячивания через мышечную щель на переднебоковой стенки проксимального шейного отдела пищевода, чуть ниже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крикофарингеуса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латеральнее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продольного сухожилия пищевода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Это характерное расположение обуславливает его появление на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в виде выпячивания, которое лучше всего видно на боковой проекции </a:t>
            </a:r>
          </a:p>
        </p:txBody>
      </p:sp>
      <p:pic>
        <p:nvPicPr>
          <p:cNvPr id="9218" name="Picture 2" descr="Рис. 17">
            <a:extLst>
              <a:ext uri="{FF2B5EF4-FFF2-40B4-BE49-F238E27FC236}">
                <a16:creationId xmlns:a16="http://schemas.microsoft.com/office/drawing/2014/main" id="{2D024AA9-BCC2-425E-A046-110D56366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t="6511" r="1462" b="19946"/>
          <a:stretch/>
        </p:blipFill>
        <p:spPr bwMode="auto">
          <a:xfrm>
            <a:off x="275303" y="2064279"/>
            <a:ext cx="5260259" cy="38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62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Псевдодивертикулез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13" y="2124596"/>
            <a:ext cx="11171573" cy="3962962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Интрамуральный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псевдодивертикулез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пищевода встречается редко, в основном у мужчин среднего возраста. Как правило, они возникают вблизи стриктур пищевода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Это воспаленные подслизистые железы, которые не отражают истинные дивертикулы. Могут быть сегментарными или диффузными. К сопутствующим заболеваниям относятся стаз,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гастроэзофагеальный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рефлюкс, эозинофильный эзофагит, алкоголизм и сахарный диабет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Стриктуры могут быть выявлены при эндоскопии. При рентгеноскопии видны множественные, 2-3 мм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колбовидные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выпячивания</a:t>
            </a:r>
          </a:p>
        </p:txBody>
      </p:sp>
    </p:spTree>
    <p:extLst>
      <p:ext uri="{BB962C8B-B14F-4D97-AF65-F5344CB8AC3E}">
        <p14:creationId xmlns:p14="http://schemas.microsoft.com/office/powerpoint/2010/main" val="1523074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Псевдодивертикулез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Fig. 20">
            <a:extLst>
              <a:ext uri="{FF2B5EF4-FFF2-40B4-BE49-F238E27FC236}">
                <a16:creationId xmlns:a16="http://schemas.microsoft.com/office/drawing/2014/main" id="{C0CB0BA0-4789-4AB8-A868-21C5E4CCD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143" r="-450" b="30487"/>
          <a:stretch/>
        </p:blipFill>
        <p:spPr bwMode="auto">
          <a:xfrm>
            <a:off x="1455196" y="1845641"/>
            <a:ext cx="3587979" cy="38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1952C9-E70E-47DF-B5D4-9E96B24C87A5}"/>
              </a:ext>
            </a:extLst>
          </p:cNvPr>
          <p:cNvSpPr/>
          <p:nvPr/>
        </p:nvSpPr>
        <p:spPr>
          <a:xfrm>
            <a:off x="1317471" y="5730906"/>
            <a:ext cx="10268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Псевдодивертикулез</a:t>
            </a:r>
            <a:r>
              <a:rPr lang="ru-RU" sz="2800" dirty="0"/>
              <a:t> с дистальной стриктурой пищевода</a:t>
            </a:r>
          </a:p>
        </p:txBody>
      </p:sp>
      <p:pic>
        <p:nvPicPr>
          <p:cNvPr id="11268" name="Picture 4" descr="Fig. 21">
            <a:extLst>
              <a:ext uri="{FF2B5EF4-FFF2-40B4-BE49-F238E27FC236}">
                <a16:creationId xmlns:a16="http://schemas.microsoft.com/office/drawing/2014/main" id="{E219DD84-9FA5-4B85-9877-30D2E786E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 r="-1260" b="9419"/>
          <a:stretch/>
        </p:blipFill>
        <p:spPr bwMode="auto">
          <a:xfrm>
            <a:off x="5560825" y="1907942"/>
            <a:ext cx="4442446" cy="38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1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1202525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Рубцовый эзофагит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13" y="2124596"/>
            <a:ext cx="11171573" cy="3962962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Гастроэзофагеальная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рефлюксная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болезнь (ГЭРБ) является наиболее распространенным желудочно-кишечным расстройством, факторами риска которого являются пожилой возраст, абдоминальное ожирение, употребление алкоголя и табака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Пациенты обычно имеют изжогу 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постпрандиальную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регургитацию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кислым из-за аномальной перистальтики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Длительная ГЭРБ может привести к развитию пищевода Барретта и карциномы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Этот спектр клинических проявлений дает возможность для множества проявлений на рентгеноскопии, включая классический зернистый профиль слизистой оболочки, язвы, утолщенные продольные складки, воспалительные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псевдополипы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, стриктуры и рубцы</a:t>
            </a:r>
          </a:p>
        </p:txBody>
      </p:sp>
    </p:spTree>
    <p:extLst>
      <p:ext uri="{BB962C8B-B14F-4D97-AF65-F5344CB8AC3E}">
        <p14:creationId xmlns:p14="http://schemas.microsoft.com/office/powerpoint/2010/main" val="1113427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1202525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Рубцовый эзофагит</a:t>
            </a:r>
          </a:p>
        </p:txBody>
      </p:sp>
      <p:pic>
        <p:nvPicPr>
          <p:cNvPr id="12292" name="Picture 4" descr="Fig. 23">
            <a:extLst>
              <a:ext uri="{FF2B5EF4-FFF2-40B4-BE49-F238E27FC236}">
                <a16:creationId xmlns:a16="http://schemas.microsoft.com/office/drawing/2014/main" id="{7627488A-59F8-4A65-8F81-79C47EC3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8" y="2080971"/>
            <a:ext cx="6906953" cy="41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33592F-4D34-422A-8FF6-8A1EA244FC76}"/>
              </a:ext>
            </a:extLst>
          </p:cNvPr>
          <p:cNvSpPr/>
          <p:nvPr/>
        </p:nvSpPr>
        <p:spPr>
          <a:xfrm>
            <a:off x="5439740" y="2305310"/>
            <a:ext cx="6378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Пример </a:t>
            </a:r>
            <a:r>
              <a:rPr lang="ru-RU" sz="2400" dirty="0" err="1"/>
              <a:t>гастроэзофагеальной</a:t>
            </a:r>
            <a:r>
              <a:rPr lang="ru-RU" sz="2400" dirty="0"/>
              <a:t> </a:t>
            </a:r>
            <a:r>
              <a:rPr lang="ru-RU" sz="2400" dirty="0" err="1"/>
              <a:t>рефлюксной</a:t>
            </a:r>
            <a:r>
              <a:rPr lang="ru-RU" sz="2400" dirty="0"/>
              <a:t> болезни на рентгенограмме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Может выглядеть как стриктура и рубец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Очаговое сужение просвета при эндоскопии</a:t>
            </a:r>
          </a:p>
        </p:txBody>
      </p:sp>
    </p:spTree>
    <p:extLst>
      <p:ext uri="{BB962C8B-B14F-4D97-AF65-F5344CB8AC3E}">
        <p14:creationId xmlns:p14="http://schemas.microsoft.com/office/powerpoint/2010/main" val="9114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9055488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Нормальный пищевод при рентгеноскопии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667" y="1888622"/>
            <a:ext cx="11449004" cy="4493904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Пищевод - это цилиндрический орган, соединяющий глотку с желудком. Соответственно по областям залегания в пищеводе различают: шейную, грудную и брюшную части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 гистологической точки стенка пищевода построена из слизистой оболочки, подслизистой основы, мышечной и адвентициальной оболочек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Структура пищевода диктует его функцию: скелетные мышечные волокна более выражены в проксимальном отделе пищевода, а гладкие мышечные волокна - в дистальном, что обеспечивает беспрепятственную транспортировку пищевых продуктов в желудок</a:t>
            </a:r>
            <a:endParaRPr lang="ru-RU" sz="1200" dirty="0">
              <a:solidFill>
                <a:srgbClr val="7EA9CA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904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1202525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пищевод Барретта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052" y="1911771"/>
            <a:ext cx="11435981" cy="4207378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Пищевод Барретта - это заболевание, при котором происходит трансформация плоского многослойного эпителия слизистой нижних отделов пищевода в цилиндрический эпителий кишечного типа. Является осложнением ГЭРБ. Клинически заболевание проявляется изжогой, отрыжкой, болями за грудиной. Это предраковое состояние организма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рентгеноскопии характерной чертой является стриктура средней части пищевода, хотя эта особенность встречается нечасто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Двойная контрастная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эзофагография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может играть жизненно важную роль в стратификации риска для пациента. Если при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присутствуют характерные признаки стриктуры средней части пищевода с ретикулярным рисунком слизистой оболочки дистального отдела пищевода, у пациента, вероятно, имеется пищевод Барретта</a:t>
            </a:r>
          </a:p>
        </p:txBody>
      </p:sp>
    </p:spTree>
    <p:extLst>
      <p:ext uri="{BB962C8B-B14F-4D97-AF65-F5344CB8AC3E}">
        <p14:creationId xmlns:p14="http://schemas.microsoft.com/office/powerpoint/2010/main" val="1731956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1202525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пищевод Барретта</a:t>
            </a:r>
          </a:p>
        </p:txBody>
      </p:sp>
      <p:pic>
        <p:nvPicPr>
          <p:cNvPr id="2050" name="Picture 2" descr="Рис. 24">
            <a:extLst>
              <a:ext uri="{FF2B5EF4-FFF2-40B4-BE49-F238E27FC236}">
                <a16:creationId xmlns:a16="http://schemas.microsoft.com/office/drawing/2014/main" id="{D47356F5-32DD-4FBB-9706-D7EACC2B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4" y="1985807"/>
            <a:ext cx="6984898" cy="41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EAF537-8C11-4866-9CAF-45FC0ECF3CCB}"/>
              </a:ext>
            </a:extLst>
          </p:cNvPr>
          <p:cNvSpPr/>
          <p:nvPr/>
        </p:nvSpPr>
        <p:spPr>
          <a:xfrm>
            <a:off x="5643717" y="18593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Стриктура средней части пищевода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Соответствующее эндоскопическое изображение вуалирует эпителиальную метаплазию</a:t>
            </a:r>
          </a:p>
        </p:txBody>
      </p:sp>
    </p:spTree>
    <p:extLst>
      <p:ext uri="{BB962C8B-B14F-4D97-AF65-F5344CB8AC3E}">
        <p14:creationId xmlns:p14="http://schemas.microsoft.com/office/powerpoint/2010/main" val="4069957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85333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Рак Пищевода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57" y="1539432"/>
            <a:ext cx="11468119" cy="5188935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Рак пищевода - третья по распространенности злокачественная опухоль желудочно-кишечного тракта и одна из самых распространенных злокачественных опухолей во всем мире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Большинство видов рака пищевода представляют собой либо плоскоклеточные карциномы, либо аденокарциномы. Аденокарциномы связаны с пищеводом Барретта и чаще встречаются на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гастроэзофагеальном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переходе. У пациентов может наблюдаться дисфагия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При рентгеноскопии злокачественная опухоль пищевода может выглядеть как образование с неравномерным сужением и неровностями слизистой оболочки. Ранняя стадия рака может выглядеть как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бляшкоподобное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поражение с язвой или без нее, тогда как поздняя может выглядеть как большое изъязвленное образование с частичной обструкцией пищевода или без нее</a:t>
            </a:r>
          </a:p>
        </p:txBody>
      </p:sp>
    </p:spTree>
    <p:extLst>
      <p:ext uri="{BB962C8B-B14F-4D97-AF65-F5344CB8AC3E}">
        <p14:creationId xmlns:p14="http://schemas.microsoft.com/office/powerpoint/2010/main" val="3894391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85333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Рак Пищевода </a:t>
            </a:r>
          </a:p>
        </p:txBody>
      </p:sp>
      <p:pic>
        <p:nvPicPr>
          <p:cNvPr id="1026" name="Picture 2" descr="Рис. 25">
            <a:extLst>
              <a:ext uri="{FF2B5EF4-FFF2-40B4-BE49-F238E27FC236}">
                <a16:creationId xmlns:a16="http://schemas.microsoft.com/office/drawing/2014/main" id="{AE96C28B-F305-4AE2-8875-0412BEE02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r="-426" b="5028"/>
          <a:stretch/>
        </p:blipFill>
        <p:spPr bwMode="auto">
          <a:xfrm>
            <a:off x="534169" y="1855450"/>
            <a:ext cx="5915792" cy="43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A5463D-667A-440B-9EE1-254961F1DCFD}"/>
              </a:ext>
            </a:extLst>
          </p:cNvPr>
          <p:cNvSpPr/>
          <p:nvPr/>
        </p:nvSpPr>
        <p:spPr>
          <a:xfrm>
            <a:off x="6449961" y="2048480"/>
            <a:ext cx="53848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Аденокарцинома пищевода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Образование неправильной формы в дистальном отделе пищевода с соответствующими неровностями слизистой оболочки и сужением просвета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Позитронно-эмиссионная томография-КТ того же пациента: </a:t>
            </a:r>
            <a:r>
              <a:rPr lang="ru-RU" sz="2400" dirty="0" err="1"/>
              <a:t>гиперметаболическое</a:t>
            </a:r>
            <a:r>
              <a:rPr lang="ru-RU" sz="2400" dirty="0"/>
              <a:t> образование пищевода с </a:t>
            </a:r>
            <a:r>
              <a:rPr lang="ru-RU" sz="2400" dirty="0" err="1"/>
              <a:t>параэзофагеальной</a:t>
            </a:r>
            <a:r>
              <a:rPr lang="ru-RU" sz="2400" dirty="0"/>
              <a:t> лимфаденопатией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56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85333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Первичная </a:t>
            </a:r>
            <a:r>
              <a:rPr lang="ru-RU" b="1" dirty="0" err="1">
                <a:solidFill>
                  <a:schemeClr val="tx1"/>
                </a:solidFill>
              </a:rPr>
              <a:t>ахалазия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4091E281-FDE8-49BD-ADC9-DF9E23BB5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42" y="1799303"/>
            <a:ext cx="11941277" cy="446384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Первичная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ахалазия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— редкое нарушение моторики пищевода , встречающееся примерно в 10 случаях на 100 000 и поражающее пациентов в возрасте от 30 до 60 лет 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Патофизиология заболевания включает воспаление и дегенерацию ганглиозных клеток в мышечно-кишечном сплетении тела пищевода и в нижнем пищеводном сфинктере (НПС). Это приводит к способности НПС расслабляться из-за потери первичной перистальтики. У пациентов обычно наблюдается дисфагия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Вторичная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ахалазия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возникает из-за опухолевой инфильтрации мышечно-кишечного сплетения и может проявляться подобно первичной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ахалазии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. Однако ключевое различие заключается в степени сужения сегмента, при этом злокачественная инфильтрация вызывает более длительное фиксированное сужение сегмента по сравнению с первичной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ахалазией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. Таким образом, общее сходство результатов визуализации при первичной и вторичной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ахалазии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должно подтолкнуть к тщательной оценке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кардии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и дна желудка, поскольку рак может поражать желудок</a:t>
            </a:r>
          </a:p>
        </p:txBody>
      </p:sp>
    </p:spTree>
    <p:extLst>
      <p:ext uri="{BB962C8B-B14F-4D97-AF65-F5344CB8AC3E}">
        <p14:creationId xmlns:p14="http://schemas.microsoft.com/office/powerpoint/2010/main" val="2437475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85333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Первичная </a:t>
            </a:r>
            <a:r>
              <a:rPr lang="ru-RU" b="1" dirty="0" err="1">
                <a:solidFill>
                  <a:schemeClr val="tx1"/>
                </a:solidFill>
              </a:rPr>
              <a:t>ахалазия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Рис. 26">
            <a:extLst>
              <a:ext uri="{FF2B5EF4-FFF2-40B4-BE49-F238E27FC236}">
                <a16:creationId xmlns:a16="http://schemas.microsoft.com/office/drawing/2014/main" id="{C65882D6-44B7-4F2B-8D05-66B3346EB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3" b="8422"/>
          <a:stretch/>
        </p:blipFill>
        <p:spPr bwMode="auto">
          <a:xfrm>
            <a:off x="537394" y="1907459"/>
            <a:ext cx="6358130" cy="40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1EB044-28A9-4E0B-B6D9-8C2531FBED4C}"/>
              </a:ext>
            </a:extLst>
          </p:cNvPr>
          <p:cNvSpPr/>
          <p:nvPr/>
        </p:nvSpPr>
        <p:spPr>
          <a:xfrm>
            <a:off x="7030065" y="1907459"/>
            <a:ext cx="4984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Растянутый пищевод с конусообразной клювовидной конфигурацией дистального отдела пищевода, напоминающим птичий клюв</a:t>
            </a:r>
          </a:p>
        </p:txBody>
      </p:sp>
    </p:spTree>
    <p:extLst>
      <p:ext uri="{BB962C8B-B14F-4D97-AF65-F5344CB8AC3E}">
        <p14:creationId xmlns:p14="http://schemas.microsoft.com/office/powerpoint/2010/main" val="3305717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85333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Склеродермия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4091E281-FDE8-49BD-ADC9-DF9E23BB5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94" y="1799303"/>
            <a:ext cx="11651225" cy="4463846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Склеродермия – аутоиммунное заболевание с локализованными и системными проявлениями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Патофизиология обусловлена ​​отсутствием перистальтики и неполноценностью НПС, что приводит к рефлюкс-эзофагиту, образованию стриктур и дальнейшему расширению пищевода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Терминальная стадия склеродермии может имитировать терминальную стадию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ахалазии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. Более позднее проявление может привести к обширному отложению коллагена, что приводит к фиброзу тканей. Вовлечение ЖКТ может предвещать ухудшение заболеваемости и смертности из-за атрофии гладких мышц , вторичной по отношению к отложению коллагена. Пищевод является наиболее часто поражаемым органом пищеварительного тракта, хотя интерстициальное заболевание легких является основной причиной смертности</a:t>
            </a:r>
          </a:p>
        </p:txBody>
      </p:sp>
    </p:spTree>
    <p:extLst>
      <p:ext uri="{BB962C8B-B14F-4D97-AF65-F5344CB8AC3E}">
        <p14:creationId xmlns:p14="http://schemas.microsoft.com/office/powerpoint/2010/main" val="3666389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97" y="853336"/>
            <a:ext cx="8760520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Склеродермия</a:t>
            </a:r>
          </a:p>
        </p:txBody>
      </p:sp>
      <p:pic>
        <p:nvPicPr>
          <p:cNvPr id="4098" name="Picture 2" descr="Fig. 27">
            <a:extLst>
              <a:ext uri="{FF2B5EF4-FFF2-40B4-BE49-F238E27FC236}">
                <a16:creationId xmlns:a16="http://schemas.microsoft.com/office/drawing/2014/main" id="{B042A989-79B8-4EE2-83A1-5B40EBA32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02" r="-365"/>
          <a:stretch/>
        </p:blipFill>
        <p:spPr bwMode="auto">
          <a:xfrm>
            <a:off x="838968" y="1765705"/>
            <a:ext cx="5778142" cy="45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42567-2981-4DE5-97B8-41C1ED82DF1B}"/>
              </a:ext>
            </a:extLst>
          </p:cNvPr>
          <p:cNvSpPr/>
          <p:nvPr/>
        </p:nvSpPr>
        <p:spPr>
          <a:xfrm>
            <a:off x="6713390" y="1908501"/>
            <a:ext cx="51738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Рентгеноскопия может выявить отсутствие перистальтики пищевода ниже уровня дуги аорты, несостоятельность НПС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Пищевод кажется вздутым, имеется небольшая </a:t>
            </a:r>
            <a:r>
              <a:rPr lang="ru-RU" sz="2400" dirty="0" err="1"/>
              <a:t>рефлюксная</a:t>
            </a:r>
            <a:r>
              <a:rPr lang="ru-RU" sz="2400" dirty="0"/>
              <a:t> стриктура</a:t>
            </a:r>
          </a:p>
        </p:txBody>
      </p:sp>
    </p:spTree>
    <p:extLst>
      <p:ext uri="{BB962C8B-B14F-4D97-AF65-F5344CB8AC3E}">
        <p14:creationId xmlns:p14="http://schemas.microsoft.com/office/powerpoint/2010/main" val="2758740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D0D0D"/>
                </a:solidFill>
              </a:rPr>
              <a:t>Основные моменты</a:t>
            </a:r>
            <a:endParaRPr lang="ru-RU"/>
          </a:p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176" y="1455557"/>
            <a:ext cx="11449004" cy="6715612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Учебный момент №1: Небольшие язвы на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обычно связаны с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герпесным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эзофагитом и эзофагитом, вызванным медикаментами. Болезнь Крона, хотя и редко, может приводить к образованию небольших афтозных язв. Крупные язвы обычно связаны с ЦМВ или ВИЧ-эзофагитом.</a:t>
            </a:r>
            <a:endParaRPr lang="ru-RU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Учебный момент № 2 : Ранними проявлениями кандидоза являются бляшки, имитирующие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гликогенный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акантоз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. При появлении бляшек следует думать о раннем кандидозе или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гликогенном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акантозе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. При выявлении симптома "мохнатого пищевода" следует подумать о кандидозе </a:t>
            </a:r>
            <a:endParaRPr lang="ru-RU" dirty="0"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Учебный момент № 3. Карцинома и варикоз пищевода могут выглядеть одинаково при визуализации. Наличие обструкции и отсутствие изменений во времени и положении должны склонить рентгенолога к диагностике плоскоклеточной карциномы пищевода</a:t>
            </a:r>
            <a:endParaRPr lang="ru-RU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7EA9CA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010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D0D0D"/>
                </a:solidFill>
              </a:rPr>
              <a:t>Основные моменты</a:t>
            </a:r>
            <a:endParaRPr lang="ru-RU"/>
          </a:p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176" y="1455557"/>
            <a:ext cx="11449004" cy="6715612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Учебный момент №4: Поперечные линии пищевода должны указывать на такие образования, как 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эозинофильный эзофагит</a:t>
            </a:r>
            <a:endParaRPr lang="ru-RU" dirty="0">
              <a:solidFill>
                <a:srgbClr val="7EA9CA"/>
              </a:solidFill>
              <a:latin typeface="Calibri"/>
              <a:ea typeface="+mn-lt"/>
              <a:cs typeface="Calibri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Учебный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 момент №5: Аномалии контура пищевода могут свидетельствовать о вне- или внутриорганных поражениях.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Внеорганные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поражения включают аберрантные сосуды. К внутренним поражениям относятся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интрамуральный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псевдодивертикулез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a typeface="+mn-lt"/>
                <a:cs typeface="+mn-lt"/>
              </a:rPr>
              <a:t>гастроэзофагеальный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рефлюкс, пищевод Барретта и рак пищевода</a:t>
            </a:r>
            <a:endParaRPr lang="ru-RU" dirty="0"/>
          </a:p>
          <a:p>
            <a:pPr algn="ctr"/>
            <a:r>
              <a:rPr lang="ru-RU" sz="2400" dirty="0">
                <a:solidFill>
                  <a:srgbClr val="000000"/>
                </a:solidFill>
                <a:cs typeface="Calibri"/>
              </a:rPr>
              <a:t>При рентгеноскопическом исследовании пищевода можно обнаружить широкий спектр заболеваний. Благодаря подходу к интерпретации, основанному на точках, линиях, контурах и концах пищевода, рентгенолог имеет хорошие возможности для выявления патологии, постановки соответствующего дифференциального диагноза, что значительно повышает эффективность лечения пациентов.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7EA9CA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61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9055488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0D0D"/>
                </a:solidFill>
              </a:rPr>
              <a:t>Нормальный пищевод при рентгеноскопии</a:t>
            </a:r>
            <a:endParaRPr lang="ru-RU" dirty="0"/>
          </a:p>
        </p:txBody>
      </p:sp>
      <p:pic>
        <p:nvPicPr>
          <p:cNvPr id="1028" name="Picture 4" descr="рисунок 1">
            <a:extLst>
              <a:ext uri="{FF2B5EF4-FFF2-40B4-BE49-F238E27FC236}">
                <a16:creationId xmlns:a16="http://schemas.microsoft.com/office/drawing/2014/main" id="{4153A0B7-FE61-482B-9C38-08033B30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61" y="2062929"/>
            <a:ext cx="4623302" cy="39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EA1DFF-C3AA-4005-918C-60A8487CF908}"/>
              </a:ext>
            </a:extLst>
          </p:cNvPr>
          <p:cNvSpPr/>
          <p:nvPr/>
        </p:nvSpPr>
        <p:spPr>
          <a:xfrm>
            <a:off x="6096000" y="1974276"/>
            <a:ext cx="5692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Нормальная </a:t>
            </a:r>
            <a:r>
              <a:rPr lang="ru-RU" sz="2400" dirty="0" err="1"/>
              <a:t>эзофаграмма</a:t>
            </a:r>
            <a:r>
              <a:rPr lang="ru-RU" sz="2400" dirty="0"/>
              <a:t> с двойным контрастированием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Пищевод выглядит без особенностей </a:t>
            </a:r>
            <a:r>
              <a:rPr lang="ru-RU" sz="2400" dirty="0" err="1"/>
              <a:t>внутрипросветного</a:t>
            </a:r>
            <a:r>
              <a:rPr lang="ru-RU" sz="2400" dirty="0"/>
              <a:t> пространства, с гладкими тонкими стенками</a:t>
            </a:r>
          </a:p>
        </p:txBody>
      </p:sp>
    </p:spTree>
    <p:extLst>
      <p:ext uri="{BB962C8B-B14F-4D97-AF65-F5344CB8AC3E}">
        <p14:creationId xmlns:p14="http://schemas.microsoft.com/office/powerpoint/2010/main" val="227022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D0D0D"/>
                </a:solidFill>
              </a:rPr>
              <a:t>Интралюминальные</a:t>
            </a:r>
            <a:r>
              <a:rPr lang="ru-RU" b="1" dirty="0">
                <a:solidFill>
                  <a:srgbClr val="0D0D0D"/>
                </a:solidFill>
              </a:rPr>
              <a:t> точки пищевода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386348"/>
            <a:ext cx="11449004" cy="5172330"/>
          </a:xfrm>
        </p:spPr>
        <p:txBody>
          <a:bodyPr>
            <a:noAutofit/>
          </a:bodyPr>
          <a:lstStyle/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Интралюминальные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точки пищевода относятся к отчетливым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интралюминальным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очагам при исследовании с двойным контрастированием, которые могут выглядеть либо как яркие пятна, либо как очаговые темные просветы или полости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Очаговые яркие точки являются рентгенологическим проявлением язв пищевода, возникающих из-за скопления контраста. В отличие от них, очаговые просветления/полости обычно являются вторичным проявлением бляшек слизистой оболочки с последующим заполнением контрастом вокруг бляшек, что приводит к видимым дефектам заполнения/полости на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эзофагографии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с двойным контрастированием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12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302793"/>
            <a:ext cx="9055488" cy="7092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D0D0D"/>
                </a:solidFill>
              </a:rPr>
              <a:t>Интралюминальные</a:t>
            </a:r>
            <a:r>
              <a:rPr lang="ru-RU" b="1" dirty="0">
                <a:solidFill>
                  <a:srgbClr val="0D0D0D"/>
                </a:solidFill>
              </a:rPr>
              <a:t> точки пищевода</a:t>
            </a:r>
            <a:endParaRPr lang="ru-RU" dirty="0"/>
          </a:p>
        </p:txBody>
      </p:sp>
      <p:pic>
        <p:nvPicPr>
          <p:cNvPr id="2050" name="Picture 2" descr="Рис. 2">
            <a:extLst>
              <a:ext uri="{FF2B5EF4-FFF2-40B4-BE49-F238E27FC236}">
                <a16:creationId xmlns:a16="http://schemas.microsoft.com/office/drawing/2014/main" id="{B9A6AAD7-FED7-4781-805A-2FD82478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96" y="1170807"/>
            <a:ext cx="8174601" cy="37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DF26A0-F036-46BA-8B9F-61C9912091EC}"/>
              </a:ext>
            </a:extLst>
          </p:cNvPr>
          <p:cNvSpPr/>
          <p:nvPr/>
        </p:nvSpPr>
        <p:spPr>
          <a:xfrm>
            <a:off x="688260" y="4981252"/>
            <a:ext cx="1150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Интралюминальные</a:t>
            </a:r>
            <a:r>
              <a:rPr lang="ru-RU" sz="2400" dirty="0"/>
              <a:t> пищеводные точки означают отчетливые </a:t>
            </a:r>
            <a:r>
              <a:rPr lang="ru-RU" sz="2400" dirty="0" err="1"/>
              <a:t>внутрипросветные</a:t>
            </a:r>
            <a:r>
              <a:rPr lang="ru-RU" sz="2400" dirty="0"/>
              <a:t> очаги при исследовании с двойным контрастированием, которые могут выглядеть либо как яркие пятна, либо как очаговые просветления/полости</a:t>
            </a:r>
          </a:p>
        </p:txBody>
      </p:sp>
    </p:spTree>
    <p:extLst>
      <p:ext uri="{BB962C8B-B14F-4D97-AF65-F5344CB8AC3E}">
        <p14:creationId xmlns:p14="http://schemas.microsoft.com/office/powerpoint/2010/main" val="312042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96" y="1179376"/>
            <a:ext cx="7121442" cy="70924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D0D0D"/>
                </a:solidFill>
              </a:rPr>
              <a:t>Интралюминальные</a:t>
            </a:r>
            <a:r>
              <a:rPr lang="ru-RU" b="1" dirty="0">
                <a:solidFill>
                  <a:srgbClr val="0D0D0D"/>
                </a:solidFill>
              </a:rPr>
              <a:t> точки пищевода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8" y="1386348"/>
            <a:ext cx="11449004" cy="517233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Язвы могут быть дополнительно дифференцированы на основе их количества, размера (маленькие или большие) и распределения (средний или дистальный отдел пищевода)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Рефлюкс-эзофагит обычно поражает дистальный отдел пищевода и может распространяться </a:t>
            </a: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краниально</a:t>
            </a:r>
            <a:endParaRPr lang="ru-RU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Эзофагит, вызванный таблетками, обычно поражает среднюю часть пищевода на уровне дуги аорты или сдавления левого главного бронха</a:t>
            </a:r>
          </a:p>
          <a:p>
            <a:pPr marL="342900" indent="-342900">
              <a:buFont typeface="Arial" panose="020F050202020403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ea typeface="+mn-lt"/>
                <a:cs typeface="+mn-lt"/>
              </a:rPr>
              <a:t>Герпесный</a:t>
            </a:r>
            <a:r>
              <a:rPr lang="ru-RU" sz="2400" dirty="0">
                <a:solidFill>
                  <a:schemeClr val="tx1"/>
                </a:solidFill>
                <a:ea typeface="+mn-lt"/>
                <a:cs typeface="+mn-lt"/>
              </a:rPr>
              <a:t> эзофагит имеет диффузное распространение</a:t>
            </a:r>
            <a:endParaRPr lang="ru-RU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53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74" y="205154"/>
            <a:ext cx="9055488" cy="7092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D0D0D"/>
                </a:solidFill>
              </a:rPr>
              <a:t>Интралюминальные</a:t>
            </a:r>
            <a:r>
              <a:rPr lang="ru-RU" b="1" dirty="0">
                <a:solidFill>
                  <a:srgbClr val="0D0D0D"/>
                </a:solidFill>
              </a:rPr>
              <a:t> точки пищевода</a:t>
            </a:r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943980D5-4500-4436-8992-E31017067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16546"/>
              </p:ext>
            </p:extLst>
          </p:nvPr>
        </p:nvGraphicFramePr>
        <p:xfrm>
          <a:off x="717755" y="914400"/>
          <a:ext cx="1075649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884">
                  <a:extLst>
                    <a:ext uri="{9D8B030D-6E8A-4147-A177-3AD203B41FA5}">
                      <a16:colId xmlns:a16="http://schemas.microsoft.com/office/drawing/2014/main" val="4281313474"/>
                    </a:ext>
                  </a:extLst>
                </a:gridCol>
                <a:gridCol w="8170606">
                  <a:extLst>
                    <a:ext uri="{9D8B030D-6E8A-4147-A177-3AD203B41FA5}">
                      <a16:colId xmlns:a16="http://schemas.microsoft.com/office/drawing/2014/main" val="1226285495"/>
                    </a:ext>
                  </a:extLst>
                </a:gridCol>
              </a:tblGrid>
              <a:tr h="992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Маленькие язвы</a:t>
                      </a:r>
                      <a:b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(яркие точки)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Герпетический эзофагит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Лекарственно-индуцированный эзофагит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Болезнь Крона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Рефлюкс-эзофагит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Дистрофический буллезный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эпидермолиз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82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Большие язвы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ЦМВ-эзофагит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ВИЧ-эзофагит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Карцинома пищевода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8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Бляшки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Кандидоз </a:t>
                      </a:r>
                    </a:p>
                    <a:p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Гликогенный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акантоз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Плоскоклеточная папиллома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Поверхностно распространяющаяся карцинома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Варикоз пищевода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57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485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76647</TotalTime>
  <Words>2716</Words>
  <Application>Microsoft Office PowerPoint</Application>
  <PresentationFormat>Широкоэкранный</PresentationFormat>
  <Paragraphs>253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ElsevierGulliver</vt:lpstr>
      <vt:lpstr>Retrospect</vt:lpstr>
      <vt:lpstr>Оценка методов диагностики заболеваний пищевода (точки, линии, контуры и концы): часть 1</vt:lpstr>
      <vt:lpstr>Введение </vt:lpstr>
      <vt:lpstr>Технические моменты </vt:lpstr>
      <vt:lpstr>Нормальный пищевод при рентгеноскопии</vt:lpstr>
      <vt:lpstr>Нормальный пищевод при рентгеноскопии</vt:lpstr>
      <vt:lpstr>Интралюминальные точки пищевода</vt:lpstr>
      <vt:lpstr>Интралюминальные точки пищевода</vt:lpstr>
      <vt:lpstr>Интралюминальные точки пищевода</vt:lpstr>
      <vt:lpstr>Интралюминальные точки пищевода</vt:lpstr>
      <vt:lpstr>Герпетический эзофагит</vt:lpstr>
      <vt:lpstr>Герпетический эзофагит</vt:lpstr>
      <vt:lpstr>медикаментозный эзофагит</vt:lpstr>
      <vt:lpstr>медикаментозный эзофагит</vt:lpstr>
      <vt:lpstr>Эзофагит, вызванный болезнью КРОНа</vt:lpstr>
      <vt:lpstr>Эзофагит, вызванный болезнью КРОНа</vt:lpstr>
      <vt:lpstr>Эзофагит при ЦМВ/ВИЧ</vt:lpstr>
      <vt:lpstr>Эзофагит при ЦМВ/ВИЧ</vt:lpstr>
      <vt:lpstr>Бляшки</vt:lpstr>
      <vt:lpstr>Кандидоз</vt:lpstr>
      <vt:lpstr>Кандидоз</vt:lpstr>
      <vt:lpstr>Кандидоз</vt:lpstr>
      <vt:lpstr>Гликогенный акантоз</vt:lpstr>
      <vt:lpstr>Гликогенный акантоз</vt:lpstr>
      <vt:lpstr>Оценка методов диагностики заболеваний  пищевода (точки, линии, контуры и концы): часть 2</vt:lpstr>
      <vt:lpstr>Плоскоклеточный папилломатоз пищевода</vt:lpstr>
      <vt:lpstr>Плоскоклеточный папилломатоз пищевода</vt:lpstr>
      <vt:lpstr>карцинома пищевода</vt:lpstr>
      <vt:lpstr>карцинома пищевода</vt:lpstr>
      <vt:lpstr>Эозинофильный эзофагит</vt:lpstr>
      <vt:lpstr>Эозинофильный эзофагит</vt:lpstr>
      <vt:lpstr>Деформации контура пищевода</vt:lpstr>
      <vt:lpstr>Деформации контура пищевода</vt:lpstr>
      <vt:lpstr>Дивертикулы</vt:lpstr>
      <vt:lpstr>Дивертикулы</vt:lpstr>
      <vt:lpstr>Дивертикулы</vt:lpstr>
      <vt:lpstr>Псевдодивертикулез</vt:lpstr>
      <vt:lpstr>Псевдодивертикулез</vt:lpstr>
      <vt:lpstr>Рубцовый эзофагит</vt:lpstr>
      <vt:lpstr>Рубцовый эзофагит</vt:lpstr>
      <vt:lpstr>пищевод Барретта</vt:lpstr>
      <vt:lpstr>пищевод Барретта</vt:lpstr>
      <vt:lpstr>Рак Пищевода </vt:lpstr>
      <vt:lpstr>Рак Пищевода </vt:lpstr>
      <vt:lpstr>Первичная ахалазия</vt:lpstr>
      <vt:lpstr>Первичная ахалазия</vt:lpstr>
      <vt:lpstr>Склеродермия</vt:lpstr>
      <vt:lpstr>Склеродермия</vt:lpstr>
      <vt:lpstr>Основные моменты </vt:lpstr>
      <vt:lpstr>Основные моменты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и вторичная лимфома молочной железы: обзор клинических, патологических и мультимодальных изображений</dc:title>
  <dc:creator>Анжела Багдасарян</dc:creator>
  <cp:lastModifiedBy>Анжела Багдасарян</cp:lastModifiedBy>
  <cp:revision>174</cp:revision>
  <dcterms:created xsi:type="dcterms:W3CDTF">2021-11-13T05:38:35Z</dcterms:created>
  <dcterms:modified xsi:type="dcterms:W3CDTF">2023-05-22T02:26:51Z</dcterms:modified>
</cp:coreProperties>
</file>