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CF18-3761-4D03-9E62-9B5C3FE9D7A1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28DB-6654-4B64-A580-7D68D0338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967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CF18-3761-4D03-9E62-9B5C3FE9D7A1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28DB-6654-4B64-A580-7D68D0338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88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CF18-3761-4D03-9E62-9B5C3FE9D7A1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28DB-6654-4B64-A580-7D68D0338DD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2732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CF18-3761-4D03-9E62-9B5C3FE9D7A1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28DB-6654-4B64-A580-7D68D0338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58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CF18-3761-4D03-9E62-9B5C3FE9D7A1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28DB-6654-4B64-A580-7D68D0338DD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3777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CF18-3761-4D03-9E62-9B5C3FE9D7A1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28DB-6654-4B64-A580-7D68D0338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79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CF18-3761-4D03-9E62-9B5C3FE9D7A1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28DB-6654-4B64-A580-7D68D0338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302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CF18-3761-4D03-9E62-9B5C3FE9D7A1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28DB-6654-4B64-A580-7D68D0338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24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CF18-3761-4D03-9E62-9B5C3FE9D7A1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28DB-6654-4B64-A580-7D68D0338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663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CF18-3761-4D03-9E62-9B5C3FE9D7A1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28DB-6654-4B64-A580-7D68D0338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9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CF18-3761-4D03-9E62-9B5C3FE9D7A1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28DB-6654-4B64-A580-7D68D0338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333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CF18-3761-4D03-9E62-9B5C3FE9D7A1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28DB-6654-4B64-A580-7D68D0338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33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CF18-3761-4D03-9E62-9B5C3FE9D7A1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28DB-6654-4B64-A580-7D68D0338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756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CF18-3761-4D03-9E62-9B5C3FE9D7A1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28DB-6654-4B64-A580-7D68D0338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48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CF18-3761-4D03-9E62-9B5C3FE9D7A1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28DB-6654-4B64-A580-7D68D0338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645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CF18-3761-4D03-9E62-9B5C3FE9D7A1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228DB-6654-4B64-A580-7D68D0338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365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DCF18-3761-4D03-9E62-9B5C3FE9D7A1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54228DB-6654-4B64-A580-7D68D0338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31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59429" y="2208810"/>
            <a:ext cx="8609610" cy="285007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адекватной физической нагрузке, рациональному режиму дня, обеспечению безопасности окружающей среды для людей пожилого и старческого возраста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17621" y="5759532"/>
            <a:ext cx="7410202" cy="878774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Кан-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оол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Даяна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208 группы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Проверила:Черемисина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Алена Александровна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66306" y="403761"/>
            <a:ext cx="70776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общеобразовательное учреждение высшего образования «Красноярский государственный медицинский университет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им.проф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В.Ф.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Фармацевтический колледж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156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6971" y="2719447"/>
            <a:ext cx="5747030" cy="231569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862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84417"/>
            <a:ext cx="8596668" cy="455694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Рекомендации по адекватной физической нагрузке;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Рекомендации по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рациональному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режиму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Рекомендации по обеспечению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окружающей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среды.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134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</a:t>
            </a:r>
            <a:r>
              <a:rPr lang="ru-RU" dirty="0" smtClean="0"/>
              <a:t>юди </a:t>
            </a:r>
            <a:r>
              <a:rPr lang="ru-RU" dirty="0"/>
              <a:t>пожилого и старческого возраста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Пожилой возраст 60-74 года мужчины, 55-74 года женщины.</a:t>
            </a:r>
          </a:p>
          <a:p>
            <a:r>
              <a:rPr lang="ru-RU" dirty="0" smtClean="0"/>
              <a:t>Старческий </a:t>
            </a:r>
            <a:r>
              <a:rPr lang="ru-RU" dirty="0"/>
              <a:t>возраст 75-90 лет мужчины и женщины.</a:t>
            </a:r>
          </a:p>
          <a:p>
            <a:r>
              <a:rPr lang="ru-RU" dirty="0" smtClean="0"/>
              <a:t>Долгожители </a:t>
            </a:r>
            <a:r>
              <a:rPr lang="ru-RU" dirty="0"/>
              <a:t>– 90 лет и старше мужчины и женщины.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278" y="3529444"/>
            <a:ext cx="3832815" cy="31247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695" y="3529444"/>
            <a:ext cx="3931251" cy="3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58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Рекомендации по адекватной физической нагрузке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chemeClr val="tx1"/>
                </a:solidFill>
              </a:rPr>
              <a:t>Общие правила выполнения физических упражнений в пожилом </a:t>
            </a:r>
            <a:r>
              <a:rPr lang="ru-RU" b="1" u="sng" dirty="0" smtClean="0">
                <a:solidFill>
                  <a:schemeClr val="tx1"/>
                </a:solidFill>
              </a:rPr>
              <a:t>возрасте:</a:t>
            </a:r>
            <a:endParaRPr lang="ru-RU" b="1" u="sng" dirty="0">
              <a:solidFill>
                <a:schemeClr val="tx1"/>
              </a:solidFill>
            </a:endParaRPr>
          </a:p>
          <a:p>
            <a:r>
              <a:rPr lang="ru-RU" dirty="0"/>
              <a:t>Нельзя доходить до изнеможения.</a:t>
            </a:r>
          </a:p>
          <a:p>
            <a:r>
              <a:rPr lang="ru-RU" dirty="0"/>
              <a:t>Программа должна быть для вас приятной. </a:t>
            </a:r>
            <a:endParaRPr lang="ru-RU" dirty="0" smtClean="0"/>
          </a:p>
          <a:p>
            <a:r>
              <a:rPr lang="ru-RU" dirty="0" smtClean="0"/>
              <a:t>Не </a:t>
            </a:r>
            <a:r>
              <a:rPr lang="ru-RU" dirty="0"/>
              <a:t>следует заниматься ранее 2 ч после завтрака и 4 ч после обеда.</a:t>
            </a:r>
          </a:p>
          <a:p>
            <a:r>
              <a:rPr lang="ru-RU" dirty="0"/>
              <a:t>Не выполняйте интенсивных упражнений перед сном – лучше делать их не позже чем за 2 ч до сна.</a:t>
            </a:r>
          </a:p>
          <a:p>
            <a:r>
              <a:rPr lang="ru-RU" dirty="0"/>
              <a:t>Перед началом занятий опорожните кишечник и мочевой пузырь.</a:t>
            </a:r>
          </a:p>
          <a:p>
            <a:r>
              <a:rPr lang="ru-RU" dirty="0"/>
              <a:t>Полезнее всего заниматься на свежем воздухе.</a:t>
            </a:r>
          </a:p>
          <a:p>
            <a:r>
              <a:rPr lang="ru-RU" dirty="0"/>
              <a:t>После интенсивных упражнений хорошо принять душ.</a:t>
            </a:r>
          </a:p>
          <a:p>
            <a:r>
              <a:rPr lang="ru-RU" dirty="0"/>
              <a:t>Есть и пить следует не ранее чем через 30–40 мин после занятий.</a:t>
            </a:r>
          </a:p>
          <a:p>
            <a:r>
              <a:rPr lang="ru-RU" dirty="0"/>
              <a:t>Не бросайте физические тренировки, пусть они станут одним из главных приоритетов в вашем распорядке дня.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384" y="182401"/>
            <a:ext cx="2619375" cy="1743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494" y="4359432"/>
            <a:ext cx="2873519" cy="19121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7320" y="235267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28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Комплекс упражнений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26919"/>
            <a:ext cx="8596668" cy="441444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Делайте упражнения ежедневно. П</a:t>
            </a:r>
            <a:r>
              <a:rPr lang="ru-RU" dirty="0" smtClean="0"/>
              <a:t>роделывайте </a:t>
            </a:r>
            <a:r>
              <a:rPr lang="ru-RU" dirty="0"/>
              <a:t>тщательно, повторяя каждое движение по 5–10 раз, не задерживайте дыхание. Повторите комплекс упражнений 2–3 раза в день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1. Делайте </a:t>
            </a:r>
            <a:r>
              <a:rPr lang="ru-RU" dirty="0"/>
              <a:t>гимнастику </a:t>
            </a:r>
            <a:r>
              <a:rPr lang="ru-RU" dirty="0" smtClean="0"/>
              <a:t>ежедневно;</a:t>
            </a:r>
          </a:p>
          <a:p>
            <a:pPr marL="0" indent="0">
              <a:buNone/>
            </a:pPr>
            <a:r>
              <a:rPr lang="ru-RU" dirty="0"/>
              <a:t>2. Плавное </a:t>
            </a:r>
            <a:r>
              <a:rPr lang="ru-RU" dirty="0" smtClean="0"/>
              <a:t>качание</a:t>
            </a:r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. Повороты на </a:t>
            </a:r>
            <a:r>
              <a:rPr lang="ru-RU" dirty="0" smtClean="0"/>
              <a:t>стуле</a:t>
            </a:r>
          </a:p>
          <a:p>
            <a:pPr marL="0" indent="0">
              <a:buNone/>
            </a:pPr>
            <a:r>
              <a:rPr lang="ru-RU" dirty="0" smtClean="0"/>
              <a:t>4. Йога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280" y="2491096"/>
            <a:ext cx="2923372" cy="1638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600" y="4737593"/>
            <a:ext cx="2619375" cy="18783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781" y="2491096"/>
            <a:ext cx="1880631" cy="19229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338" y="4414084"/>
            <a:ext cx="3308749" cy="22018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8952" y="4527269"/>
            <a:ext cx="2952440" cy="197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67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Рекомендации по рациональному режиму дня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764995"/>
              </p:ext>
            </p:extLst>
          </p:nvPr>
        </p:nvGraphicFramePr>
        <p:xfrm>
          <a:off x="677334" y="2054430"/>
          <a:ext cx="4155923" cy="4521632"/>
        </p:xfrm>
        <a:graphic>
          <a:graphicData uri="http://schemas.openxmlformats.org/drawingml/2006/table">
            <a:tbl>
              <a:tblPr/>
              <a:tblGrid>
                <a:gridCol w="1923293">
                  <a:extLst>
                    <a:ext uri="{9D8B030D-6E8A-4147-A177-3AD203B41FA5}">
                      <a16:colId xmlns:a16="http://schemas.microsoft.com/office/drawing/2014/main" val="3291249156"/>
                    </a:ext>
                  </a:extLst>
                </a:gridCol>
                <a:gridCol w="2232630">
                  <a:extLst>
                    <a:ext uri="{9D8B030D-6E8A-4147-A177-3AD203B41FA5}">
                      <a16:colId xmlns:a16="http://schemas.microsoft.com/office/drawing/2014/main" val="3190105501"/>
                    </a:ext>
                  </a:extLst>
                </a:gridCol>
              </a:tblGrid>
              <a:tr h="320153">
                <a:tc>
                  <a:txBody>
                    <a:bodyPr/>
                    <a:lstStyle/>
                    <a:p>
                      <a:pPr algn="l"/>
                      <a:r>
                        <a:rPr lang="ru-RU" sz="1600" b="1">
                          <a:effectLst/>
                        </a:rPr>
                        <a:t>Время</a:t>
                      </a:r>
                      <a:endParaRPr lang="ru-RU" sz="1600">
                        <a:effectLst/>
                      </a:endParaRPr>
                    </a:p>
                  </a:txBody>
                  <a:tcPr marL="123665" marR="123665" marT="57710" marB="57710" anchor="ctr">
                    <a:lnL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>
                          <a:effectLst/>
                        </a:rPr>
                        <a:t>Занятость</a:t>
                      </a:r>
                      <a:endParaRPr lang="ru-RU" sz="1600">
                        <a:effectLst/>
                      </a:endParaRPr>
                    </a:p>
                  </a:txBody>
                  <a:tcPr marL="123665" marR="123665" marT="57710" marB="57710" anchor="ctr">
                    <a:lnL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577522"/>
                  </a:ext>
                </a:extLst>
              </a:tr>
              <a:tr h="614824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</a:rPr>
                        <a:t>7 ч</a:t>
                      </a:r>
                    </a:p>
                  </a:txBody>
                  <a:tcPr marL="123665" marR="123665" marT="57710" marB="57710" anchor="ctr">
                    <a:lnL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Подъем, зарядка, душ</a:t>
                      </a:r>
                    </a:p>
                  </a:txBody>
                  <a:tcPr marL="123665" marR="123665" marT="57710" marB="57710" anchor="ctr">
                    <a:lnL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088776"/>
                  </a:ext>
                </a:extLst>
              </a:tr>
              <a:tr h="320153"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8 ч</a:t>
                      </a:r>
                    </a:p>
                  </a:txBody>
                  <a:tcPr marL="123665" marR="123665" marT="57710" marB="57710" anchor="ctr">
                    <a:lnL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Завтрак</a:t>
                      </a:r>
                    </a:p>
                  </a:txBody>
                  <a:tcPr marL="123665" marR="123665" marT="57710" marB="57710" anchor="ctr">
                    <a:lnL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576950"/>
                  </a:ext>
                </a:extLst>
              </a:tr>
              <a:tr h="437812"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9 ч</a:t>
                      </a:r>
                    </a:p>
                  </a:txBody>
                  <a:tcPr marL="123665" marR="123665" marT="57710" marB="57710" anchor="ctr">
                    <a:lnL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Занятия, хобби</a:t>
                      </a:r>
                    </a:p>
                  </a:txBody>
                  <a:tcPr marL="123665" marR="123665" marT="57710" marB="57710" anchor="ctr">
                    <a:lnL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354736"/>
                  </a:ext>
                </a:extLst>
              </a:tr>
              <a:tr h="320153"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13 ч</a:t>
                      </a:r>
                    </a:p>
                  </a:txBody>
                  <a:tcPr marL="123665" marR="123665" marT="57710" marB="57710" anchor="ctr">
                    <a:lnL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Обед</a:t>
                      </a:r>
                    </a:p>
                  </a:txBody>
                  <a:tcPr marL="123665" marR="123665" marT="57710" marB="57710" anchor="ctr">
                    <a:lnL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125974"/>
                  </a:ext>
                </a:extLst>
              </a:tr>
              <a:tr h="320153"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14 ч</a:t>
                      </a:r>
                    </a:p>
                  </a:txBody>
                  <a:tcPr marL="123665" marR="123665" marT="57710" marB="57710" anchor="ctr">
                    <a:lnL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Сон</a:t>
                      </a:r>
                    </a:p>
                  </a:txBody>
                  <a:tcPr marL="123665" marR="123665" marT="57710" marB="57710" anchor="ctr">
                    <a:lnL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12808"/>
                  </a:ext>
                </a:extLst>
              </a:tr>
              <a:tr h="437812"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16 ч</a:t>
                      </a:r>
                    </a:p>
                  </a:txBody>
                  <a:tcPr marL="123665" marR="123665" marT="57710" marB="57710" anchor="ctr">
                    <a:lnL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Общение, встречи</a:t>
                      </a:r>
                    </a:p>
                  </a:txBody>
                  <a:tcPr marL="123665" marR="123665" marT="57710" marB="57710" anchor="ctr">
                    <a:lnL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395194"/>
                  </a:ext>
                </a:extLst>
              </a:tr>
              <a:tr h="320153"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18 ч</a:t>
                      </a:r>
                    </a:p>
                  </a:txBody>
                  <a:tcPr marL="123665" marR="123665" marT="57710" marB="57710" anchor="ctr">
                    <a:lnL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Ужин</a:t>
                      </a:r>
                    </a:p>
                  </a:txBody>
                  <a:tcPr marL="123665" marR="123665" marT="57710" marB="57710" anchor="ctr">
                    <a:lnL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118017"/>
                  </a:ext>
                </a:extLst>
              </a:tr>
              <a:tr h="437812"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19 ч</a:t>
                      </a:r>
                    </a:p>
                  </a:txBody>
                  <a:tcPr marL="123665" marR="123665" marT="57710" marB="57710" anchor="ctr">
                    <a:lnL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Отдых, прогулка</a:t>
                      </a:r>
                    </a:p>
                  </a:txBody>
                  <a:tcPr marL="123665" marR="123665" marT="57710" marB="57710" anchor="ctr">
                    <a:lnL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025303"/>
                  </a:ext>
                </a:extLst>
              </a:tr>
              <a:tr h="437812"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21 ч</a:t>
                      </a:r>
                    </a:p>
                  </a:txBody>
                  <a:tcPr marL="123665" marR="123665" marT="57710" marB="57710" anchor="ctr">
                    <a:lnL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Подготовка ко сну</a:t>
                      </a:r>
                    </a:p>
                  </a:txBody>
                  <a:tcPr marL="123665" marR="123665" marT="57710" marB="57710" anchor="ctr">
                    <a:lnL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997129"/>
                  </a:ext>
                </a:extLst>
              </a:tr>
              <a:tr h="320153">
                <a:tc>
                  <a:txBody>
                    <a:bodyPr/>
                    <a:lstStyle/>
                    <a:p>
                      <a:pPr algn="l"/>
                      <a:r>
                        <a:rPr lang="ru-RU" sz="1600">
                          <a:effectLst/>
                        </a:rPr>
                        <a:t>22 ч</a:t>
                      </a:r>
                    </a:p>
                  </a:txBody>
                  <a:tcPr marL="123665" marR="123665" marT="57710" marB="57710" anchor="ctr">
                    <a:lnL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</a:rPr>
                        <a:t>Сон</a:t>
                      </a:r>
                    </a:p>
                  </a:txBody>
                  <a:tcPr marL="123665" marR="123665" marT="57710" marB="57710" anchor="ctr">
                    <a:lnL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44427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43896" y="1779687"/>
            <a:ext cx="651955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Сон=8 часов. </a:t>
            </a:r>
          </a:p>
          <a:p>
            <a:endParaRPr lang="ru-RU" dirty="0" smtClean="0"/>
          </a:p>
          <a:p>
            <a:r>
              <a:rPr lang="ru-RU" dirty="0" smtClean="0"/>
              <a:t>8 часов утра – наилучшее время для завтрака. </a:t>
            </a:r>
          </a:p>
          <a:p>
            <a:endParaRPr lang="ru-RU" dirty="0" smtClean="0"/>
          </a:p>
          <a:p>
            <a:r>
              <a:rPr lang="ru-RU" dirty="0" smtClean="0"/>
              <a:t>12ч. дня – лучшее время для обеда. </a:t>
            </a:r>
          </a:p>
          <a:p>
            <a:endParaRPr lang="ru-RU" dirty="0" smtClean="0"/>
          </a:p>
          <a:p>
            <a:r>
              <a:rPr lang="ru-RU" dirty="0" smtClean="0"/>
              <a:t>Оптимальное время для занятий и творчества – с 9 до 11ч. </a:t>
            </a:r>
          </a:p>
          <a:p>
            <a:endParaRPr lang="ru-RU" dirty="0" smtClean="0"/>
          </a:p>
          <a:p>
            <a:r>
              <a:rPr lang="ru-RU" dirty="0"/>
              <a:t>С 11 до 14 часов — время решения трудных </a:t>
            </a:r>
            <a:r>
              <a:rPr lang="ru-RU" dirty="0" smtClean="0"/>
              <a:t>задач.</a:t>
            </a:r>
          </a:p>
          <a:p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14 до 15 </a:t>
            </a:r>
            <a:r>
              <a:rPr lang="ru-RU" dirty="0" smtClean="0"/>
              <a:t>часов это </a:t>
            </a:r>
            <a:r>
              <a:rPr lang="ru-RU" dirty="0"/>
              <a:t>время лучше посвятить </a:t>
            </a:r>
            <a:r>
              <a:rPr lang="ru-RU" dirty="0" smtClean="0"/>
              <a:t>отдыху.</a:t>
            </a:r>
          </a:p>
          <a:p>
            <a:endParaRPr lang="ru-RU" dirty="0"/>
          </a:p>
          <a:p>
            <a:r>
              <a:rPr lang="ru-RU" dirty="0"/>
              <a:t>С 15 до 18 часов — время </a:t>
            </a:r>
            <a:r>
              <a:rPr lang="ru-RU" dirty="0" smtClean="0"/>
              <a:t>общения.</a:t>
            </a:r>
          </a:p>
          <a:p>
            <a:endParaRPr lang="ru-RU" dirty="0" smtClean="0"/>
          </a:p>
          <a:p>
            <a:r>
              <a:rPr lang="ru-RU" dirty="0" smtClean="0"/>
              <a:t>Вечером </a:t>
            </a:r>
            <a:r>
              <a:rPr lang="ru-RU" dirty="0"/>
              <a:t>определите время для прогулок.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Ужин </a:t>
            </a:r>
            <a:r>
              <a:rPr lang="ru-RU" dirty="0"/>
              <a:t>– не позже 19 часов. </a:t>
            </a:r>
          </a:p>
        </p:txBody>
      </p:sp>
    </p:spTree>
    <p:extLst>
      <p:ext uri="{BB962C8B-B14F-4D97-AF65-F5344CB8AC3E}">
        <p14:creationId xmlns:p14="http://schemas.microsoft.com/office/powerpoint/2010/main" val="2545668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Рекомендации по обеспечению безопасности окружающей среды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5" y="2160589"/>
            <a:ext cx="5402832" cy="443021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Полы и лестницы должны быть чистыми и </a:t>
            </a:r>
            <a:r>
              <a:rPr lang="ru-RU" dirty="0" smtClean="0"/>
              <a:t>сухими.</a:t>
            </a:r>
            <a:endParaRPr lang="ru-RU" dirty="0"/>
          </a:p>
          <a:p>
            <a:r>
              <a:rPr lang="ru-RU" dirty="0"/>
              <a:t>У лестниц по всей длине и с обеих сторон должны быть перила, в верхней и нижней части лестницы — ограждения. </a:t>
            </a:r>
          </a:p>
          <a:p>
            <a:r>
              <a:rPr lang="ru-RU" dirty="0"/>
              <a:t>Ступени лестницы должны быть в хорошем </a:t>
            </a:r>
            <a:r>
              <a:rPr lang="ru-RU" dirty="0" smtClean="0"/>
              <a:t>состоянии.</a:t>
            </a:r>
            <a:endParaRPr lang="ru-RU" dirty="0"/>
          </a:p>
          <a:p>
            <a:r>
              <a:rPr lang="ru-RU" dirty="0"/>
              <a:t>Снимите с лестниц ковровые дорожки. Края ступеней можно «окантовать» нескользким </a:t>
            </a:r>
            <a:r>
              <a:rPr lang="ru-RU" dirty="0" smtClean="0"/>
              <a:t>материалом.</a:t>
            </a:r>
            <a:endParaRPr lang="ru-RU" dirty="0"/>
          </a:p>
          <a:p>
            <a:r>
              <a:rPr lang="ru-RU" dirty="0"/>
              <a:t>Ступени должны быть хорошо освещены. </a:t>
            </a:r>
          </a:p>
          <a:p>
            <a:r>
              <a:rPr lang="ru-RU" dirty="0"/>
              <a:t>На пути из одного помещения в другое не должно быть препятствий или незакрепленных проводов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928" y="2267467"/>
            <a:ext cx="4878158" cy="356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34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27511" y="712519"/>
            <a:ext cx="5795963" cy="6145481"/>
          </a:xfrm>
        </p:spPr>
        <p:txBody>
          <a:bodyPr>
            <a:normAutofit/>
          </a:bodyPr>
          <a:lstStyle/>
          <a:p>
            <a:r>
              <a:rPr lang="ru-RU" dirty="0"/>
              <a:t>Следует избегать установки мебели с выступающими углами и ножками.</a:t>
            </a:r>
          </a:p>
          <a:p>
            <a:r>
              <a:rPr lang="ru-RU" dirty="0"/>
              <a:t>Укрепите на коврах нескользкий нижний слой.</a:t>
            </a:r>
          </a:p>
          <a:p>
            <a:r>
              <a:rPr lang="ru-RU" dirty="0"/>
              <a:t>У ковров и ковровых покрытий не должно быть загнутых краев, потрепанных и рваных мест.</a:t>
            </a:r>
          </a:p>
          <a:p>
            <a:r>
              <a:rPr lang="ru-RU" dirty="0"/>
              <a:t>Подошвы обуви и каблуки не должны быть слишком гладкими.</a:t>
            </a:r>
          </a:p>
          <a:p>
            <a:r>
              <a:rPr lang="ru-RU" dirty="0"/>
              <a:t>В ванных комнатах и душевых помещениях рекомендуется положить на пол резиновые коврики или нескользкие покрытия. Рядом с ванной или душем прикрепите к стене дополнительные опоры для рук. Мыльница должна находиться не дальше чем на расстоянии вытянутой руки.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678" y="579169"/>
            <a:ext cx="2834616" cy="28346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2294" y="3543794"/>
            <a:ext cx="2730335" cy="27303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6506" y="3675473"/>
            <a:ext cx="1847850" cy="2466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6498" y="773411"/>
            <a:ext cx="2446131" cy="244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45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9392" y="902526"/>
            <a:ext cx="5153891" cy="5220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Выключатели освещения должны располагаться рядом с дверью так, чтобы до них было удобно доставать рукой. Под рукой пусть будут также выключатели настольных ламп и торшеров.</a:t>
            </a:r>
          </a:p>
          <a:p>
            <a:endParaRPr lang="ru-RU" dirty="0" smtClean="0"/>
          </a:p>
          <a:p>
            <a:r>
              <a:rPr lang="ru-RU" dirty="0" smtClean="0"/>
              <a:t>Скамейка или табурет, на которые становятся, чтобы достать лежащие высоко предметы, должны быть прочными. Ставить их нужно на твердую и ровную поверхность.</a:t>
            </a:r>
          </a:p>
          <a:p>
            <a:endParaRPr lang="ru-RU" dirty="0" smtClean="0"/>
          </a:p>
          <a:p>
            <a:r>
              <a:rPr lang="ru-RU" dirty="0" smtClean="0"/>
              <a:t>Ножки стремянки должны быть полностью раздвинуты и надежно закреплены.</a:t>
            </a:r>
          </a:p>
          <a:p>
            <a:endParaRPr lang="ru-RU" dirty="0" smtClean="0"/>
          </a:p>
          <a:p>
            <a:r>
              <a:rPr lang="ru-RU" dirty="0" smtClean="0"/>
              <a:t>Двери в доме пожилого человека могут быть без порогов.</a:t>
            </a:r>
          </a:p>
          <a:p>
            <a:r>
              <a:rPr lang="ru-RU" dirty="0" smtClean="0"/>
              <a:t>Обеспечьте доступ к лежачему больному с обеих сторон кровати.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834" y="3512934"/>
            <a:ext cx="3843647" cy="27175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7324" y="1213616"/>
            <a:ext cx="3176062" cy="1847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3283" y="131784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2543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</TotalTime>
  <Words>646</Words>
  <Application>Microsoft Office PowerPoint</Application>
  <PresentationFormat>Широкоэкранный</PresentationFormat>
  <Paragraphs>90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Аспект</vt:lpstr>
      <vt:lpstr>Рекомендации по адекватной физической нагрузке, рациональному режиму дня, обеспечению безопасности окружающей среды для людей пожилого и старческого возраста</vt:lpstr>
      <vt:lpstr>План:</vt:lpstr>
      <vt:lpstr>Люди пожилого и старческого возраста</vt:lpstr>
      <vt:lpstr>Рекомендации по адекватной физической нагрузке</vt:lpstr>
      <vt:lpstr>Комплекс упражнений</vt:lpstr>
      <vt:lpstr>Рекомендации по рациональному режиму дня</vt:lpstr>
      <vt:lpstr>Рекомендации по обеспечению безопасности окружающей среды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</cp:revision>
  <dcterms:created xsi:type="dcterms:W3CDTF">2020-03-24T15:21:50Z</dcterms:created>
  <dcterms:modified xsi:type="dcterms:W3CDTF">2020-07-02T04:29:44Z</dcterms:modified>
</cp:coreProperties>
</file>