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0" r:id="rId3"/>
    <p:sldId id="256" r:id="rId4"/>
    <p:sldId id="272" r:id="rId5"/>
    <p:sldId id="258" r:id="rId6"/>
    <p:sldId id="268" r:id="rId7"/>
    <p:sldId id="269" r:id="rId8"/>
    <p:sldId id="266" r:id="rId9"/>
    <p:sldId id="273" r:id="rId10"/>
    <p:sldId id="275" r:id="rId11"/>
    <p:sldId id="276" r:id="rId12"/>
    <p:sldId id="295" r:id="rId13"/>
    <p:sldId id="296" r:id="rId14"/>
    <p:sldId id="297" r:id="rId15"/>
    <p:sldId id="298" r:id="rId16"/>
    <p:sldId id="299" r:id="rId17"/>
    <p:sldId id="300" r:id="rId18"/>
    <p:sldId id="292" r:id="rId19"/>
    <p:sldId id="293" r:id="rId20"/>
    <p:sldId id="294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10" r:id="rId30"/>
    <p:sldId id="311" r:id="rId31"/>
    <p:sldId id="312" r:id="rId32"/>
    <p:sldId id="314" r:id="rId33"/>
    <p:sldId id="316" r:id="rId34"/>
    <p:sldId id="289" r:id="rId35"/>
    <p:sldId id="28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ECAF2F-1205-4282-B7F4-B1020D0FAEA6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8FC27B-7E6A-4C56-9C76-281EDE4AE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common%5d=content&amp;id=69129" TargetMode="External"/><Relationship Id="rId2" Type="http://schemas.openxmlformats.org/officeDocument/2006/relationships/hyperlink" Target="http://www.medcollegelib.ru/book/ISBN978597650018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vb.ru/tolsto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  <a:br>
              <a:rPr lang="ru-RU" dirty="0" smtClean="0"/>
            </a:br>
            <a:r>
              <a:rPr lang="ru-RU" dirty="0" smtClean="0"/>
              <a:t>«Родная 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Творчество Л.Н. Толстого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«непротивления злу насилием»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основание религиозных верований Толстого было заложено христианство, признаваемое им самой совершенной и нравственной религией. Но Толстой опирался лишь  на нравственное учение Христа, отвергнув поклонение Ему, усомнившись в самом факте Его существования как исторической личности.</a:t>
            </a:r>
          </a:p>
          <a:p>
            <a:pPr algn="just"/>
            <a:r>
              <a:rPr lang="ru-RU" dirty="0" smtClean="0"/>
              <a:t>Центральное внимание в программе Толстого является заповедь  о непротивлении злу насилием.  Злом не уничтожить зло, единственное средство борьбы со злом – воздержание от насилия: только добро победит зло. Толстой допускает, что насилие может заставить человека ответить тем же, но подчёркивает, что это частный случай. Зло современной общественной морали Толстой видит в том, что и правительственная, и революционная партии хотят оправдать насилие.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С теорией непротивления злу насилием связано учение Толстого о нравственном самоусовершенствовании. По мнению автора этой теории, прежде чем изменить мир, начинать нужно с себя, с воспитания чувства ответственности за свои дела. В этом основа нравственной культуры человека, и к этому стремится в жизни Л. Н. Толстой.</a:t>
            </a:r>
          </a:p>
          <a:p>
            <a:pPr algn="just"/>
            <a:r>
              <a:rPr lang="ru-RU" dirty="0" smtClean="0"/>
              <a:t>К заповеди непротивления злу насилием Толстой присоединяет ещё и нравственные законы, которые,  по моему мнению,  важны и в наше время: не прелюбодействуй и соблюдай чистоту семейной жизни; не клянись и не присягай никому и в ни чём;  не мсти никому и не оправдывай чувства мести тем, что тебя обидели; учись терпеть обиды; помни: все люди братья – и учись во врагах видеть доброе.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Художественные особенности жанра «Войны и мира»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Толстой затруднялся определить жанр своего главного произведения. «Это не роман, еще менее поэма, еще менее историческая хроника», – писал он в статье «Несколько слов по поводу книги "Война и мир"» (1868), добавляя, что вообще «в новом периоде русской литературы нет ни одного художественного прозаического произведения, немного выходящего из посредственности, которое бы вполне укладывалось в форму романа, поэмы или повести». Поэма имелась в виду, конечно, прозаическая, гоголевская, ориентированная на старинные эпопеи и в то же время на плутовской роман о современности.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У Толстого, как и у Достоевского, «единодержавие центрального лица практически отсутствует», а романный сюжет представляется ему искусственным: «...я никак не могу и не умею положить вымышленным мною лицам известные границы – как то женитьба или смерть, после которых интерес повествования бы уничтожился. Мне невольно представлялось, что смерть одного лица только возбуждала интерес к другим лицам, и брак представлялся большей частью завязкой, а не развязкой интереса».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60007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«Война и мир», безусловно, и не историческая хроника, хотя истории Толстой уделяет огромное внимание. Подсчитано: «Эпизоды из истории и рассуждения, в которых разработаны исторические вопросы, занимают 186 глав из 333 глав книги», в то время как к линии Андрея Болконского имеют отношение только 70 глав. Особенно много исторических глав в третьем и четвертом томах.</a:t>
            </a:r>
          </a:p>
          <a:p>
            <a:pPr algn="just"/>
            <a:r>
              <a:rPr lang="ru-RU" dirty="0" smtClean="0"/>
              <a:t>Философско-публицистические и исторические рассуждения занимают четыре главы в начале первой части эпилога и всю вторую его часть.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/>
          <a:lstStyle/>
          <a:p>
            <a:pPr algn="just"/>
            <a:r>
              <a:rPr lang="ru-RU" dirty="0" smtClean="0"/>
              <a:t>Однако рассуждения – не признак хроники, хроника – это прежде всего изложение событий. Признаки хроники в «Войне и мире» есть, но не столько исторической, сколько семейной. Персонажи редко бывают представлены в литературе целыми семьями. Толстой же рассказывает о семьях Болконских, Безуховых, Ростовых, Курагиных, Друбецких, упоминает семью Долохова (хотя вне семьи этот герой ведет себя как индивидуалист и эгоист).</a:t>
            </a:r>
          </a:p>
          <a:p>
            <a:pPr algn="just"/>
            <a:r>
              <a:rPr lang="ru-RU" dirty="0" smtClean="0"/>
              <a:t>Но и к семейной хронике «Войну и мир» никак свести нельзя.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Между тем Толстой сравнивал свою книгу с «Илиадой», то есть с древней эпопеей. Суть старинного эпоса – «примат общего над индивидуальным». Он рассказывает о славном прошлом, о событиях не просто значительных, но важных для больших человеческих общностей, народов. Отдельный герой существует в нем как выразитель (или антагонист) общей жизни. </a:t>
            </a:r>
          </a:p>
          <a:p>
            <a:pPr algn="just"/>
            <a:r>
              <a:rPr lang="ru-RU" dirty="0" smtClean="0"/>
              <a:t>Явные признаки эпопейного начала в «Войне и мире» – большой объем и проблемно-тематическая энциклопедичность. Но, безусловно, </a:t>
            </a:r>
            <a:r>
              <a:rPr lang="ru-RU" dirty="0" err="1" smtClean="0"/>
              <a:t>мировоззренчески</a:t>
            </a:r>
            <a:r>
              <a:rPr lang="ru-RU" dirty="0" smtClean="0"/>
              <a:t> Толстой был весьма далек от людей «века героев» и само понятие «герой» считал неприемлемым для художника. Его персонажи – самоценные личности, отнюдь не воплощающие какие-то </a:t>
            </a:r>
            <a:r>
              <a:rPr lang="ru-RU" dirty="0" err="1" smtClean="0"/>
              <a:t>внеличностные</a:t>
            </a:r>
            <a:r>
              <a:rPr lang="ru-RU" dirty="0" smtClean="0"/>
              <a:t> коллективные нормы.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XX в. «Войну и мир» часто называют романом-эпопеей. Это иногда вызывает возражения, утверждения, что «ведущим жанрообразующим началом толстовской «книги» следует признать все же мысль «персональную», в своей основе не эпическую, но романическую», в особенности «первые тома произведения, посвященные по преимуществу семейной жизни и личностным судьбам героев, довлеют не эпосу, но роману, хотя и нетрадиционному».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романа «Война и мир»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Произведение «Война и мир» создавалось </a:t>
            </a:r>
            <a:br>
              <a:rPr lang="ru-RU" dirty="0" smtClean="0"/>
            </a:br>
            <a:r>
              <a:rPr lang="ru-RU" dirty="0" smtClean="0"/>
              <a:t>Л.Н. Толстым на протяжении семи лет, с 1863 по 1869 год. Книга потребовала от писателя громадных усилий. В 1869 году в черновиках «Эпилога» Толстой вспоминал то «мучительное и радостное упорство и волнение», которое он испытывал в процессе работы. </a:t>
            </a:r>
          </a:p>
          <a:p>
            <a:pPr algn="just"/>
            <a:r>
              <a:rPr lang="ru-RU" dirty="0" smtClean="0"/>
              <a:t>В действительности же замысел романа возник значительно раньше. В 1856 году Толстой начал писать роман о декабристе, возвращающемся из ссылки в Россию. В начале 1861 года уже были созданы первые главы, которые автор читал И.С. Тургеневу.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1863 год который принято считать началом рождения «Войны и мира», работа над «Декабристами» продолжалась. </a:t>
            </a:r>
          </a:p>
          <a:p>
            <a:pPr algn="just"/>
            <a:r>
              <a:rPr lang="ru-RU" dirty="0" smtClean="0"/>
              <a:t>Новый роман находился в непосредственной связи с первоначальной идеей произведения о декабристах.</a:t>
            </a:r>
          </a:p>
          <a:p>
            <a:pPr algn="just"/>
            <a:r>
              <a:rPr lang="ru-RU" dirty="0" smtClean="0"/>
              <a:t>Таким образом, исходя из творческой идеи писателя, «Война и мир» при всей своей величественности – только часть грандиозного авторского замысла, замысла, охватывающего важнейшие эпохи русской жизни, замысла, так до конца и не осуществленного Л.Н. Толстым. </a:t>
            </a:r>
          </a:p>
          <a:p>
            <a:pPr algn="just"/>
            <a:r>
              <a:rPr lang="ru-RU" dirty="0" smtClean="0"/>
              <a:t>На разных этапах работы автор представлял свое произведение как широкое эпическое полотно. Создавая своих «</a:t>
            </a:r>
            <a:r>
              <a:rPr lang="ru-RU" dirty="0" err="1" smtClean="0"/>
              <a:t>полувымышленных</a:t>
            </a:r>
            <a:r>
              <a:rPr lang="ru-RU" dirty="0" smtClean="0"/>
              <a:t>» и «вымышленных» героев. Толстой, как говорил он сам, писал историю народа, искал пути художественного постижения «характера русского народа».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 лекции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Жанровое своеобразие произведений </a:t>
            </a:r>
            <a:br>
              <a:rPr lang="ru-RU" dirty="0" smtClean="0"/>
            </a:br>
            <a:r>
              <a:rPr lang="ru-RU" dirty="0" smtClean="0"/>
              <a:t>Л.Н. Толстого.</a:t>
            </a:r>
          </a:p>
          <a:p>
            <a:r>
              <a:rPr lang="ru-RU" dirty="0" smtClean="0"/>
              <a:t>2. Религиозные и нравственные искания писателя.</a:t>
            </a:r>
          </a:p>
          <a:p>
            <a:r>
              <a:rPr lang="ru-RU" dirty="0" smtClean="0"/>
              <a:t>3. Художественные особенности жанра «Войны и мира».</a:t>
            </a:r>
          </a:p>
          <a:p>
            <a:r>
              <a:rPr lang="ru-RU" dirty="0" smtClean="0"/>
              <a:t>4. История создания романа «Война и мир».</a:t>
            </a:r>
          </a:p>
          <a:p>
            <a:r>
              <a:rPr lang="ru-RU" dirty="0" smtClean="0"/>
              <a:t>5. Психологизм в романе.</a:t>
            </a:r>
          </a:p>
          <a:p>
            <a:r>
              <a:rPr lang="ru-RU" dirty="0" smtClean="0"/>
              <a:t>6. Народ в романе.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Первые главы романа стали появляться в печати лишь с 1867 года. И два последующих года работа над ним продолжалась. Они не были еще озаглавлены «Война и мир», более того – были впоследствии подвергнуты автором жестокой правке... </a:t>
            </a:r>
          </a:p>
          <a:p>
            <a:pPr algn="just"/>
            <a:r>
              <a:rPr lang="ru-RU" dirty="0" smtClean="0"/>
              <a:t>От первого варианта названия – «Три поры» – Толстой отказался, поскольку в этом случае повествование должно было начаться с событий 1812 года. Следующий вариант – «Тысяча восемьсот пятый год» – тоже не отвечал окончательно сложившемуся замыслу. В 1866 году возникает название: «Все хорошо, что хорошо кончается», констатирующее счастливый финал произведения. Очевидно, этот вариант названия не отражал масштабности действия и также был отвергнут Толстым. И лишь в конце 1867 года появилось наконец название «Война и мир». </a:t>
            </a:r>
          </a:p>
          <a:p>
            <a:pPr algn="just"/>
            <a:r>
              <a:rPr lang="ru-RU" dirty="0" smtClean="0"/>
              <a:t>Только в декабре 1869 года вышел в свет последний том «Войны и мира». Со времени возникновения замысла произведения о декабристе прошло тринадцать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Психологизм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Герои Толстого проходят нелегкий путь поиска добра и справедливости, ведущий к постижению общечеловеческих проблем бытия. Автор наделяет своих героев богатым и противоречивым внутренним миром, который открывается читателю постепенно, на протяжении всего произведения. Такой принцип создания образа лежит, прежде всего, в основе характеров Пьера Безухова, Андрея Болконского, Наташи Ростовой. </a:t>
            </a:r>
          </a:p>
          <a:p>
            <a:pPr algn="just"/>
            <a:r>
              <a:rPr lang="ru-RU" dirty="0" smtClean="0"/>
              <a:t>Один из важных психологических приемов, который использует Толстой, – это изображение внутреннего мира героя в его развитии.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Толстой раскрывает перед читателями сложный процесс становления личности героев, ядром которого становится самооценка человеком своих мыслей, поступков. </a:t>
            </a:r>
          </a:p>
          <a:p>
            <a:pPr algn="just"/>
            <a:r>
              <a:rPr lang="ru-RU" dirty="0" smtClean="0"/>
              <a:t>На глазах читателя Пьер – вспыльчивый, не держащий слова, ведущий бесцельный образ жизни, хотя и великодушный, добрый, открытый – становится «важным и нужным человеком общества», мечтающим о создании союза «всех честных людей» для «общего блага и общей безопасности».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Нелегок путь героев Толстого к искренним чувствам, стремлениям, не подверженным ложным законам общества. Такова «дорога чести» Андрея Болконского. Не сразу он открывает для себя истинную любовь к Наташе, скрываемую за маской лживых представлений о чувстве собственного достоинства.</a:t>
            </a:r>
          </a:p>
          <a:p>
            <a:pPr algn="just"/>
            <a:r>
              <a:rPr lang="ru-RU" dirty="0" smtClean="0"/>
              <a:t>Долог был путь Болконского от поисков славы, удовлетворения своего честолюбия к состраданию и любви к ближним, он прошел этот путь и отдал за него дорогую цену – жизнь.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Подробно и точно передает Толстой нюансы психологического состояния героев, что руководит ими в совершении того или иного поступка. Автор намеренно ставит перед своими героями, казалось бы, неразрешимые проблемы, намеренно «заставляет» их совершать неблаговидные поступки, чтобы показать и сложность человеческих характеров, их неоднозначность, и путь преодоления, очищения души человеческой.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7864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Раскрытию духовного состояния героев способствуют внутренние монологи, которые Толстой использует в художественном повествовании. Невидимые со стороны переживания подчас ярче характеризуют героя, нежели его поступки.</a:t>
            </a:r>
          </a:p>
          <a:p>
            <a:pPr algn="just"/>
            <a:r>
              <a:rPr lang="ru-RU" dirty="0" smtClean="0"/>
              <a:t>Нередко использует писатель такое средство психологической характеристики героев, как сон. Это помогает раскрыть тайники человеческой психики, процессы, не контролируемые разумом. Во сне Петя Ростов слышит музыку, наполняющую его жизненной силой и желанием совершать великие дела. И смерть его воспринимается читателем как оборвавшийся музыкальный мотив.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Дополняют психологический портрет героя его впечатления от окружающего мира. Причем у Толстого это передается нейтральным рассказчиком через чувства и переживания самого героя. Так, эпизод Бородинской битвы читатель видит глазами Пьера, а Кутузов на военном совете в Филях передается через восприятие крестьянской девочки </a:t>
            </a:r>
            <a:r>
              <a:rPr lang="ru-RU" dirty="0" err="1" smtClean="0"/>
              <a:t>Малаши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Принцип контраста, противопоставления, антитезы – определяющий в художественной структуре «Войны и мира» – выражен и в психологических характеристиках героев. Как по-разному называют солдаты князя Андрея – «наш князь», и Пьера – «наш барин»; как по-разному герои ощущают себя в народной среде. Восприятие людей «пушечным мясом» не один раз возникает у Болконского в противовес единению, слиянию Безухова с солдатами на Бородинском поле и в плену.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Заслуга Толстого как автора романа-эпопеи состоит в том, что он первый так глубоко раскрыл и так убедительно ярко осветил великую роль народных масс в исторических событиях начала XIX века, в жизни русского государства и общества, в духовном бытии русской нации. Понимание народа как решающей силы в битве с внешними врагами дало Толстому право сделать народ подлинным героем своей эпопеи. Он был убежден в том, что «причина нашего торжества была не случайна, но лежала в сущности характера русского народа и войска».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Толстому, в частности, было ясно, что в великих исторических событиях решающей силой являются народные массы. Такое понимание роли народных масс в истории и составляет субъективную основу того широкого эпического изображения исторического прошлого, которое дает «Война и мир».</a:t>
            </a:r>
          </a:p>
          <a:p>
            <a:pPr algn="just"/>
            <a:r>
              <a:rPr lang="ru-RU" dirty="0" smtClean="0"/>
              <a:t>В описаниях войны Толстой акцентирует внимание на глубинных национальных свойствах русского народа – несгибаемости его воли перед лицом самого страшного нашествия, патриотизме, готовности умереть, но не покориться завоевателю.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Лев Николаевич Толстой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28 августа1828 года </a:t>
            </a:r>
            <a:r>
              <a:rPr lang="ru-RU" b="1" smtClean="0"/>
              <a:t>– 7 </a:t>
            </a:r>
            <a:r>
              <a:rPr lang="ru-RU" b="1" dirty="0" smtClean="0"/>
              <a:t>ноября 1910 года</a:t>
            </a:r>
            <a:endParaRPr lang="ru-RU" b="1" dirty="0"/>
          </a:p>
        </p:txBody>
      </p:sp>
      <p:pic>
        <p:nvPicPr>
          <p:cNvPr id="7" name="Содержимое 6" descr="28cc6Cra5WVcRZC1y6K3XdyA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1483995"/>
            <a:ext cx="3749675" cy="449961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57216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Великим историческим деятелем Кутузова делает Отечественная война и то доверие, которое оказали ему народ и армия. Эта глубокая и правильная мысль руководила Толстым при создании образа Кутузова в «Войне и мире». Величие Кутузова-полководца Толстой прежде всего видит в единстве его духа с духом народа и армии, в понимании народного характера войны 1812 года и в том, что он воплощает в себе черты русского национального характера. В создании образа старого фельдмаршала Толстой, несомненно, принял во внимание пушкинскую характеристику: «Кутузов один облечен был в народную доверенность, которую он так чудно оправдал!»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64360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Кутузов как представитель народной войны противостоит в романе Наполеону – наглому и жестокому завоевателю, действия которого в изображении Толстого не только не оправданы ни историей, ни потребностями французского народа, но и противоречат нравственному идеалу человечества. В изображении Толстого Наполеон – «палач народов», «человек без убеждений, без привычек, без преданий, без имени, даже не француз», то есть лишенный чувства родины, для которого Франция была таким же средством в достижении мирового господства, как и другие народы и государства.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78647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Роль выдающейся личности в истории ничтожна. Сколь бы ни был гениален человек, он не может по своему желанию направлять движение истории, диктовать ей свою волю, предопределять движение истории и распоряжаться действиями огромной массы людей, живущих стихийной, «роевой» жизнью. Историю творят люди, массы, народ; не человек, возвысившийся над народом и взявший на себя право по собственному произволу предугадывать направление событий. Толстой пишет: «Фатализм для человека такой же вздор, как произвол в исторических событиях».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Тот из людей, кто, пользуясь «каждым моментом свободы», не только непосредственно участвует в событиях, но и одарен способностью, чутьем и умом проникать в ход событий и схватывать, постигать их общий смысл, кто един с народом, тот заслуживает имени подлинно великого человека, гениальной личности. Таких – единицы. К ним принадлежит Кутузов, а его антиподом является Наполеон.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</a:t>
            </a:r>
            <a:r>
              <a:rPr lang="ru-RU" dirty="0" smtClean="0"/>
              <a:t>Особенности религиозных и нравственных исканий Л.Н. Толстого. </a:t>
            </a:r>
            <a:endParaRPr lang="ru-RU" dirty="0"/>
          </a:p>
          <a:p>
            <a:pPr algn="just"/>
            <a:r>
              <a:rPr lang="ru-RU" dirty="0"/>
              <a:t>2. </a:t>
            </a:r>
            <a:r>
              <a:rPr lang="ru-RU" dirty="0" smtClean="0"/>
              <a:t>В чем художественнее своеобразие жанра «Войны и мира»? </a:t>
            </a:r>
            <a:endParaRPr lang="ru-RU" dirty="0"/>
          </a:p>
          <a:p>
            <a:pPr algn="just"/>
            <a:r>
              <a:rPr lang="ru-RU" dirty="0"/>
              <a:t>3. </a:t>
            </a:r>
            <a:r>
              <a:rPr lang="ru-RU" dirty="0" smtClean="0"/>
              <a:t>В чем заключается психологизм Л.Н. Толстого в романе-эпопее?</a:t>
            </a:r>
            <a:endParaRPr lang="ru-RU" dirty="0"/>
          </a:p>
          <a:p>
            <a:pPr algn="just"/>
            <a:r>
              <a:rPr lang="ru-RU" dirty="0"/>
              <a:t>4. </a:t>
            </a:r>
            <a:r>
              <a:rPr lang="ru-RU" dirty="0" smtClean="0"/>
              <a:t>Как показан народ в «Войне и мире»?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3646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6120680"/>
          </a:xfrm>
        </p:spPr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/>
              <a:t>Русский язык и литература. Литература. 10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организаций. Базовый уровень: в 2 ч. / Ю.В. Лебедев. – 3-е изд. – М.: Просвещение, 2016. – Ч. 1. – 368 с. </a:t>
            </a:r>
          </a:p>
          <a:p>
            <a:pPr algn="just"/>
            <a:r>
              <a:rPr lang="ru-RU" dirty="0"/>
              <a:t>Русская литература </a:t>
            </a:r>
            <a:r>
              <a:rPr lang="en-US" dirty="0"/>
              <a:t>XIX</a:t>
            </a:r>
            <a:r>
              <a:rPr lang="ru-RU" dirty="0"/>
              <a:t> в. Учебник-практикум (ч. 1, 2, 3). 11 </a:t>
            </a:r>
            <a:r>
              <a:rPr lang="ru-RU" dirty="0" err="1"/>
              <a:t>кл</a:t>
            </a:r>
            <a:r>
              <a:rPr lang="ru-RU" dirty="0"/>
              <a:t>. / Под ред. Ю.И. Лысого. – М.: «Мнемозина», 2003.</a:t>
            </a:r>
          </a:p>
          <a:p>
            <a:pPr algn="ctr">
              <a:buNone/>
            </a:pPr>
            <a:r>
              <a:rPr lang="ru-RU" b="1" dirty="0"/>
              <a:t>Дополнительная литература</a:t>
            </a:r>
          </a:p>
          <a:p>
            <a:pPr algn="just"/>
            <a:r>
              <a:rPr lang="ru-RU" dirty="0" err="1"/>
              <a:t>Джанумова</a:t>
            </a:r>
            <a:r>
              <a:rPr lang="ru-RU" dirty="0"/>
              <a:t> </a:t>
            </a:r>
            <a:r>
              <a:rPr lang="ru-RU"/>
              <a:t>С.А</a:t>
            </a:r>
            <a:r>
              <a:rPr lang="ru-RU" smtClean="0"/>
              <a:t>. </a:t>
            </a:r>
            <a:r>
              <a:rPr lang="ru-RU" dirty="0"/>
              <a:t>Русская литература XIX века. 1880-1890 [Электронный ресурс] / </a:t>
            </a:r>
            <a:r>
              <a:rPr lang="ru-RU" dirty="0" err="1"/>
              <a:t>Кременцов</a:t>
            </a:r>
            <a:r>
              <a:rPr lang="ru-RU" dirty="0"/>
              <a:t> Л.П., </a:t>
            </a:r>
            <a:r>
              <a:rPr lang="ru-RU" dirty="0" err="1"/>
              <a:t>Джанумов</a:t>
            </a:r>
            <a:r>
              <a:rPr lang="ru-RU" dirty="0"/>
              <a:t> А.С. – М.: ФЛИНТА, 2017. – 383 с. – Режим доступа: </a:t>
            </a:r>
            <a:r>
              <a:rPr lang="en-US" dirty="0">
                <a:hlinkClick r:id="rId2"/>
              </a:rPr>
              <a:t>http://www.medcollegelib.ru/book/ISBN9785976500181.html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algn="just"/>
            <a:r>
              <a:rPr lang="ru-RU" dirty="0"/>
              <a:t>Русский язык и литература [Электронный ресурс]: сб. тестовых заданий с эталонами ответов для </a:t>
            </a:r>
            <a:r>
              <a:rPr lang="ru-RU" dirty="0" err="1"/>
              <a:t>внеаудитор</a:t>
            </a:r>
            <a:r>
              <a:rPr lang="ru-RU" dirty="0"/>
              <a:t>. (</a:t>
            </a:r>
            <a:r>
              <a:rPr lang="ru-RU" dirty="0" err="1"/>
              <a:t>самостоят</a:t>
            </a:r>
            <a:r>
              <a:rPr lang="ru-RU" dirty="0"/>
              <a:t>.) работы студентов по специальностям 33.02.01 – Фармация, 31.02.03 – Лабораторная диагностика, 34.02.01 – Сестринское дело (очная форма обучения). Ч. 1. – Режим доступа: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http://krasgmu.ru/index.php?page[common]=content&amp;id=69129</a:t>
            </a:r>
            <a:r>
              <a:rPr lang="ru-RU" dirty="0"/>
              <a:t>  (дата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Электронные ресурсы</a:t>
            </a:r>
          </a:p>
          <a:p>
            <a:pPr algn="just"/>
            <a:r>
              <a:rPr lang="ru-RU" dirty="0" smtClean="0"/>
              <a:t>Толстой Л.Н. </a:t>
            </a:r>
            <a:r>
              <a:rPr lang="ru-RU" dirty="0"/>
              <a:t>/ «Русская виртуальная библиотека» [Электронный 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http://rvb.ru/tolstoy</a:t>
            </a:r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ru-RU" dirty="0"/>
              <a:t>(дата обращения: </a:t>
            </a:r>
            <a:r>
              <a:rPr lang="ru-RU" dirty="0" smtClean="0"/>
              <a:t>02.09.2019)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«60 лет ходил он по России, заглядывал всюду; в деревню, в сельскую школу, в Вяземскую лавру и за границу, в тюрьмы, этапы, в кабинеты министров, в канцелярии губернаторов, в избы, на постоялые дворы и в гостиные аристократических дам.</a:t>
            </a:r>
          </a:p>
          <a:p>
            <a:pPr algn="just"/>
            <a:r>
              <a:rPr lang="ru-RU" dirty="0" smtClean="0"/>
              <a:t>60 лет звучал суровый и правдивый голос, обличавший всех и все; он рассказал нам о русской жизни почти столько же, как вся остальная наша литература...</a:t>
            </a:r>
          </a:p>
          <a:p>
            <a:pPr algn="just"/>
            <a:r>
              <a:rPr lang="ru-RU" dirty="0" smtClean="0"/>
              <a:t>Толстой глубоко национален, он с изумительной полнотой воплощает в своей душе все особенности сложной русской психики... Толстой – это целый мир. Человек глубоко правдивый, он еще потому ценен для нас, что его художественные произведения, написанные со страшной, почти чудесной силой, – все его романы и повести – в корне отрицают его религиозную философию...</a:t>
            </a:r>
          </a:p>
          <a:p>
            <a:pPr algn="just"/>
            <a:r>
              <a:rPr lang="ru-RU" dirty="0" smtClean="0"/>
              <a:t>Этот человек сделал поистине огромное дело: дал итог пережитого за целый век, и дал его с изумительной правдивостью, силой и красотой.</a:t>
            </a:r>
          </a:p>
          <a:p>
            <a:pPr algn="just"/>
            <a:r>
              <a:rPr lang="ru-RU" dirty="0" smtClean="0"/>
              <a:t>Не зная Толстого, нельзя считать себя знающим свою страну, нельзя считать себя культурным человеком» </a:t>
            </a:r>
            <a:br>
              <a:rPr lang="ru-RU" dirty="0" smtClean="0"/>
            </a:br>
            <a:r>
              <a:rPr lang="ru-RU" dirty="0" smtClean="0"/>
              <a:t>(М. Горький о Л.Н. Толстом).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Жанровое своеобразие произведений Л.Н. Толстого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его позднем творчестве сложилась логически завершенная система жанров, очень напоминающая средневековую жанровую систему с ее уравновешенным соотношением и взаимодействием между жанрами богословской, религиозно-дидактической, публицистической, светской литературы и деловой письменности.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774720"/>
          </a:xfrm>
        </p:spPr>
        <p:txBody>
          <a:bodyPr>
            <a:normAutofit/>
          </a:bodyPr>
          <a:lstStyle/>
          <a:p>
            <a:r>
              <a:rPr lang="ru-RU" dirty="0" smtClean="0"/>
              <a:t>Диалектика души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142984"/>
            <a:ext cx="7772400" cy="57150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Термин «Диалектика души» ввел в русскую литературу Н.Г. Чернышевский. В рецензии на ранние произведения Толстого Ч. отмечал, что писателя занимает всего более сам психический процесс, его формы, его законы, то есть диалектика души.</a:t>
            </a:r>
          </a:p>
          <a:p>
            <a:pPr algn="just"/>
            <a:r>
              <a:rPr lang="ru-RU" dirty="0" smtClean="0"/>
              <a:t>Диалектика души представляет собой непосредственное изображение «психического процесса»</a:t>
            </a:r>
          </a:p>
          <a:p>
            <a:pPr algn="just"/>
            <a:r>
              <a:rPr lang="ru-RU" dirty="0" smtClean="0"/>
              <a:t>Идея нравственного совершенствования – одна из кардинальных и наиболее противоречивых сторон философской мысли Толстого – оформилась в период его творческого становления. В дальнейшем она получила своеобразную интерпретацию и в огромной степени повлияла на эстетические воззрения писателя. На протяжении всей жизни Толстой снимал с нее покровы отвлеченности, но никогда не терял веры в нее как в главный источник возрождения человека и общества, реальную основу «человеческого единения».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Одна из сложнейших задач, вставших перед молодым Толстым, заключалась, как известно, в «сопряжении» подробностей описания с обобщениями, обширными философскими и лирическими отступлениями. Сам писатель определял эту задачу для себя как проблему сочетания мелочности и генерализации. </a:t>
            </a:r>
          </a:p>
          <a:p>
            <a:pPr algn="just"/>
            <a:r>
              <a:rPr lang="ru-RU" dirty="0" smtClean="0"/>
              <a:t>В художественном мире Толстого 50‑х гг. понятие день связано непосредственным образом с решением этого главного для толстовской философии и поэтики вопроса: конкретная временная единица жизни отдельной личности, общества и человечества выступает у Толстого как определенная </a:t>
            </a:r>
            <a:r>
              <a:rPr lang="ru-RU" dirty="0" err="1" smtClean="0"/>
              <a:t>художественно‑философская</a:t>
            </a:r>
            <a:r>
              <a:rPr lang="ru-RU" dirty="0" smtClean="0"/>
              <a:t> форма осмысления жизни человека и движения истории в их единстве.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Религиозные и нравственные искания писателя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Почти всю жизнь он вёл дневники, в которых не только описывал события минувшего дня, но и оглядывался назад,  пытаясь осмыслить свои истоки, понять, что было в его жизни, что есть и что может быть. Л.Н. Толстой пытался разобраться в мельчайших  душевных движениях, которыми сопровождались его поступки. Самопознание и познание мира с помощью творчества на протяжении всей  жизни шли рядом.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1907 году в Ясной Поляне 26 октября он запишет очень важное  для себя изречение: «Непротивление злу насилием – не предписание, а открытый, сознанный  закон жизни для каждого отдельного человека и для всего человечества – даже для всего живого».</a:t>
            </a:r>
          </a:p>
          <a:p>
            <a:pPr algn="just"/>
            <a:r>
              <a:rPr lang="ru-RU" dirty="0" smtClean="0"/>
              <a:t>Видя смысл жизни в служении людям, Толстой утверждал, что жить для себя одного нельзя – это духовная смерть. Как можно меньше брать от людей и как можно больше давать людям. Эта мысль неоднократно повторяется в дневниках писателя. И самыми счастливыми годами в своей жизни Толстой считал те, когда он всего себя отдавал благу людей.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2876</Words>
  <Application>Microsoft Office PowerPoint</Application>
  <PresentationFormat>Экран (4:3)</PresentationFormat>
  <Paragraphs>100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Творчество Л.Н. Толстого</vt:lpstr>
      <vt:lpstr> План лекции </vt:lpstr>
      <vt:lpstr>Презентация PowerPoint</vt:lpstr>
      <vt:lpstr>Презентация PowerPoint</vt:lpstr>
      <vt:lpstr>Жанровое своеобразие произведений Л.Н. Толстого</vt:lpstr>
      <vt:lpstr>Диалектика души</vt:lpstr>
      <vt:lpstr>Презентация PowerPoint</vt:lpstr>
      <vt:lpstr>Религиозные и нравственные искания писателя</vt:lpstr>
      <vt:lpstr>Презентация PowerPoint</vt:lpstr>
      <vt:lpstr>Теория «непротивления злу насилием»</vt:lpstr>
      <vt:lpstr>Презентация PowerPoint</vt:lpstr>
      <vt:lpstr>Художественные особенности жанра «Войны и мира»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История создания романа «Война и мир»</vt:lpstr>
      <vt:lpstr>Презентация PowerPoint</vt:lpstr>
      <vt:lpstr>Презентация PowerPoint</vt:lpstr>
      <vt:lpstr>Психологизм в романе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Народ в романе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Л.Н. Толстого</dc:title>
  <dc:creator>Анастасия</dc:creator>
  <cp:lastModifiedBy>Белозор Анастасия Сергеевна</cp:lastModifiedBy>
  <cp:revision>19</cp:revision>
  <dcterms:created xsi:type="dcterms:W3CDTF">2018-01-30T07:54:41Z</dcterms:created>
  <dcterms:modified xsi:type="dcterms:W3CDTF">2019-12-16T03:24:24Z</dcterms:modified>
</cp:coreProperties>
</file>