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65" r:id="rId4"/>
    <p:sldId id="266" r:id="rId5"/>
    <p:sldId id="267" r:id="rId6"/>
    <p:sldId id="269" r:id="rId7"/>
    <p:sldId id="264" r:id="rId8"/>
    <p:sldId id="270" r:id="rId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8E4A1-5923-4E84-BB07-9981686D48B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DD50-6396-4527-8EA9-7E7864532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4338" y="879475"/>
            <a:ext cx="5857875" cy="4392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8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4338" y="879475"/>
            <a:ext cx="5857875" cy="4392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3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5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6A7B-E374-4927-9FB8-9C1580CAA1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3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4338" y="879475"/>
            <a:ext cx="5857875" cy="4392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0E92D-DD81-4B5D-B756-3B04E6C982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3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dconf.krasgmu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977FECB-B914-46E8-A29D-7F0926DB2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0" y="1494547"/>
            <a:ext cx="9144001" cy="536345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ECDE38B-F36C-4DC7-8AB4-B37828F0714D}"/>
              </a:ext>
            </a:extLst>
          </p:cNvPr>
          <p:cNvSpPr/>
          <p:nvPr/>
        </p:nvSpPr>
        <p:spPr>
          <a:xfrm>
            <a:off x="491528" y="2194246"/>
            <a:ext cx="3964034" cy="194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9" tIns="29540" rIns="59079" bIns="29540" rtlCol="0" anchor="ctr"/>
          <a:lstStyle/>
          <a:p>
            <a:endParaRPr lang="en-US" altLang="ru-RU" sz="2800" b="1" cap="all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5536DA-238C-40C3-83EE-FB20ECE5A62E}"/>
              </a:ext>
            </a:extLst>
          </p:cNvPr>
          <p:cNvSpPr/>
          <p:nvPr/>
        </p:nvSpPr>
        <p:spPr>
          <a:xfrm>
            <a:off x="491528" y="5363454"/>
            <a:ext cx="4080472" cy="996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9" tIns="29540" rIns="59079" bIns="29540" rtlCol="0" anchor="ctr"/>
          <a:lstStyle/>
          <a:p>
            <a:r>
              <a:rPr lang="ru-RU" altLang="ru-RU" sz="13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Начальник учебно-методического управления</a:t>
            </a:r>
            <a:endParaRPr lang="ru-RU" altLang="ru-RU" sz="13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r>
              <a:rPr lang="ru-RU" altLang="ru-RU" sz="13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Ангелина Юрьевна </a:t>
            </a:r>
            <a:r>
              <a:rPr lang="ru-RU" altLang="ru-RU" sz="13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Крапошина</a:t>
            </a:r>
            <a:endParaRPr lang="en-US" altLang="ru-RU" sz="13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426C8C2-0AFE-4B2B-8E2D-77210002E0D7}"/>
              </a:ext>
            </a:extLst>
          </p:cNvPr>
          <p:cNvSpPr/>
          <p:nvPr/>
        </p:nvSpPr>
        <p:spPr>
          <a:xfrm>
            <a:off x="5317036" y="2194246"/>
            <a:ext cx="3515669" cy="194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9" tIns="29540" rIns="59079" bIns="29540" rtlCol="0" anchor="ctr"/>
          <a:lstStyle/>
          <a:p>
            <a:endParaRPr lang="ru-RU" altLang="ru-RU" sz="31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359CDC-E1B8-4803-9B69-FE4B060443B3}"/>
              </a:ext>
            </a:extLst>
          </p:cNvPr>
          <p:cNvSpPr txBox="1"/>
          <p:nvPr/>
        </p:nvSpPr>
        <p:spPr>
          <a:xfrm>
            <a:off x="-10990" y="2207503"/>
            <a:ext cx="9154990" cy="2860424"/>
          </a:xfrm>
          <a:prstGeom prst="rect">
            <a:avLst/>
          </a:prstGeom>
          <a:noFill/>
        </p:spPr>
        <p:txBody>
          <a:bodyPr wrap="square" lIns="59079" tIns="29540" rIns="59079" bIns="29540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О </a:t>
            </a:r>
            <a:r>
              <a:rPr lang="ru-RU" sz="26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ПОДГОТОВКЕ К ПРОВЕДЕНИЮ </a:t>
            </a:r>
            <a:r>
              <a:rPr lang="ru-RU" sz="2600" b="1" cap="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I</a:t>
            </a:r>
            <a:r>
              <a:rPr lang="en-US" sz="2600" b="1" cap="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I</a:t>
            </a:r>
            <a:r>
              <a:rPr lang="ru-RU" sz="2600" b="1" cap="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I </a:t>
            </a:r>
            <a:r>
              <a:rPr lang="ru-RU" sz="26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МЕЖДУНАРОДНОГО НАУЧНОПЕДАГОГИЧЕСКОГО ФОРУМА «ИНТЕГРАЦИЯ МЕДИЦИНСКОГО И ФАРМАЦЕВТИЧЕСКОГО ОБРАЗОВАНИЯ, НАУКИ И ПРАКТИКИ» </a:t>
            </a:r>
            <a:r>
              <a:rPr lang="ru-RU" sz="2600" b="1" cap="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/>
            </a:r>
            <a:br>
              <a:rPr lang="ru-RU" sz="2600" b="1" cap="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</a:br>
            <a:r>
              <a:rPr lang="ru-RU" sz="2600" b="1" cap="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(</a:t>
            </a:r>
            <a:r>
              <a:rPr lang="ru-RU" sz="26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ИЗ СЕРИИ «ВУЗОВСКАЯ ПЕДАГОГИКА»)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C113FE9-E014-4AD8-9C43-BF99B7032A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89" b="65347" l="20508" r="35508">
                        <a14:foregroundMark x1="22266" y1="46181" x2="22266" y2="46181"/>
                        <a14:foregroundMark x1="21719" y1="44028" x2="21719" y2="44028"/>
                        <a14:foregroundMark x1="26055" y1="38889" x2="26055" y2="38889"/>
                        <a14:foregroundMark x1="35508" y1="51319" x2="35508" y2="51319"/>
                        <a14:foregroundMark x1="21406" y1="58403" x2="21406" y2="58403"/>
                        <a14:foregroundMark x1="20508" y1="53264" x2="20508" y2="53264"/>
                        <a14:foregroundMark x1="26836" y1="56875" x2="26836" y2="56875"/>
                        <a14:foregroundMark x1="27852" y1="56458" x2="27852" y2="56458"/>
                        <a14:foregroundMark x1="28945" y1="55833" x2="28945" y2="55833"/>
                        <a14:foregroundMark x1="28398" y1="60625" x2="28398" y2="60625"/>
                        <a14:foregroundMark x1="30273" y1="63542" x2="30273" y2="63542"/>
                        <a14:foregroundMark x1="27930" y1="65347" x2="27930" y2="65347"/>
                        <a14:backgroundMark x1="28164" y1="45208" x2="28164" y2="45208"/>
                      </a14:backgroundRemoval>
                    </a14:imgEffect>
                  </a14:imgLayer>
                </a14:imgProps>
              </a:ext>
            </a:extLst>
          </a:blip>
          <a:srcRect l="20013" t="37695" r="63944" b="33651"/>
          <a:stretch/>
        </p:blipFill>
        <p:spPr>
          <a:xfrm>
            <a:off x="7768354" y="8940"/>
            <a:ext cx="1375645" cy="13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514" y="116633"/>
            <a:ext cx="864096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</a:t>
            </a:r>
            <a:r>
              <a:rPr lang="ru-RU" sz="3000" b="1" dirty="0" smtClean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lang="ru-RU" sz="3000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8748464" cy="1948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Форум состоится </a:t>
            </a:r>
          </a:p>
          <a:p>
            <a:pPr algn="ctr"/>
            <a:r>
              <a:rPr lang="ru-RU" altLang="ru-RU" sz="1600" b="1" kern="0" dirty="0" smtClean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05 февраля - 09 </a:t>
            </a:r>
            <a:r>
              <a:rPr lang="ru-RU" altLang="ru-RU" sz="1600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февраля </a:t>
            </a:r>
            <a:r>
              <a:rPr lang="ru-RU" altLang="ru-RU" sz="1600" b="1" kern="0" dirty="0" smtClean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2024 </a:t>
            </a:r>
            <a:r>
              <a:rPr lang="ru-RU" altLang="ru-RU" sz="1600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г.</a:t>
            </a:r>
          </a:p>
          <a:p>
            <a:pPr algn="ctr"/>
            <a:endParaRPr lang="ru-RU" altLang="ru-RU" sz="2154" b="1" kern="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Заявки на участие, публикации принимаются</a:t>
            </a:r>
          </a:p>
          <a:p>
            <a:pPr algn="ctr"/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до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 smtClean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26 </a:t>
            </a:r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января</a:t>
            </a:r>
            <a:r>
              <a:rPr lang="ru-RU" altLang="ru-RU" sz="2154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 smtClean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2024</a:t>
            </a:r>
            <a:r>
              <a:rPr lang="ru-RU" altLang="ru-RU" sz="2154" b="1" kern="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altLang="ru-RU" sz="2154" b="1" kern="0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года на сайте </a:t>
            </a:r>
            <a:r>
              <a:rPr lang="en-US" altLang="ru-RU" sz="1846" b="1" kern="0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http://pedconf.krasgmu.ru/</a:t>
            </a:r>
            <a:endParaRPr lang="ru-RU" altLang="ru-RU" sz="1846" b="1" kern="0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10" y="3068960"/>
            <a:ext cx="4905115" cy="32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4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514" y="116633"/>
            <a:ext cx="864096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</a:t>
            </a:r>
            <a:r>
              <a:rPr lang="ru-RU" sz="3000" b="1" dirty="0" smtClean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lang="ru-RU" sz="3000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800" y="836712"/>
            <a:ext cx="5472320" cy="596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проведения форума пройдут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конкурсы  и олимпиада </a:t>
            </a:r>
          </a:p>
          <a:p>
            <a:pPr algn="ctr"/>
            <a:r>
              <a:rPr lang="ru-RU" sz="2600" b="1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5-7 февраля 2024г.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400" b="1" dirty="0" smtClean="0"/>
              <a:t>VII</a:t>
            </a:r>
            <a:r>
              <a:rPr lang="ru-RU" sz="1400" b="1" dirty="0" smtClean="0"/>
              <a:t> </a:t>
            </a:r>
            <a:r>
              <a:rPr lang="ru-RU" sz="1400" b="1" dirty="0"/>
              <a:t>Всероссийский конкурс практических навыков «Неотложка» среди студентов 4-6 курсов медицинских </a:t>
            </a:r>
            <a:r>
              <a:rPr lang="ru-RU" sz="1400" b="1" dirty="0" smtClean="0"/>
              <a:t>специальностей </a:t>
            </a:r>
            <a:r>
              <a:rPr lang="ru-RU" sz="1400" b="1" dirty="0" smtClean="0">
                <a:solidFill>
                  <a:srgbClr val="FF0000"/>
                </a:solidFill>
              </a:rPr>
              <a:t>(13 команд).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400" b="1" dirty="0"/>
              <a:t>III</a:t>
            </a:r>
            <a:r>
              <a:rPr lang="ru-RU" sz="1400" b="1" dirty="0"/>
              <a:t> Всероссийский конкурс «Проблемы вузовской педагогики глазами студентов</a:t>
            </a:r>
            <a:r>
              <a:rPr lang="ru-RU" sz="1400" b="1" dirty="0" smtClean="0"/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(5 заявок).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400" b="1" dirty="0"/>
              <a:t>II</a:t>
            </a:r>
            <a:r>
              <a:rPr lang="ru-RU" sz="1400" b="1" dirty="0"/>
              <a:t> Всероссийский конкурс «Лучший преподаватель дисциплины на английском языке</a:t>
            </a:r>
            <a:r>
              <a:rPr lang="ru-RU" sz="1400" b="1" dirty="0" smtClean="0"/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(9 заявок).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400" b="1" dirty="0"/>
              <a:t>III</a:t>
            </a:r>
            <a:r>
              <a:rPr lang="ru-RU" sz="1400" b="1" dirty="0"/>
              <a:t> Всероссийский с международным участием конкурс проектов «Педагогическое вдохновение</a:t>
            </a:r>
            <a:r>
              <a:rPr lang="ru-RU" sz="1400" b="1" dirty="0" smtClean="0"/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(5 заявок).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b="1" dirty="0"/>
              <a:t>I</a:t>
            </a:r>
            <a:r>
              <a:rPr lang="en-US" sz="1400" b="1" dirty="0"/>
              <a:t>V</a:t>
            </a:r>
            <a:r>
              <a:rPr lang="ru-RU" sz="1400" b="1" dirty="0"/>
              <a:t> Всероссийский конкурс «Молодой преподаватель</a:t>
            </a:r>
            <a:r>
              <a:rPr lang="ru-RU" sz="1400" b="1" dirty="0" smtClean="0"/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(1 заявка).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400" b="1" dirty="0"/>
              <a:t>II</a:t>
            </a:r>
            <a:r>
              <a:rPr lang="ru-RU" sz="1400" b="1" dirty="0"/>
              <a:t> Всероссийский конкурс «Клиническая фармакология как междисциплинарный предмет</a:t>
            </a:r>
            <a:r>
              <a:rPr lang="ru-RU" sz="1400" b="1" dirty="0" smtClean="0"/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(8 команд).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b="1" dirty="0"/>
              <a:t>Конкурс «Педагогический </a:t>
            </a:r>
            <a:r>
              <a:rPr lang="ru-RU" sz="1400" b="1" dirty="0" err="1"/>
              <a:t>стендап</a:t>
            </a:r>
            <a:r>
              <a:rPr lang="ru-RU" sz="1400" b="1" dirty="0"/>
              <a:t>: мой первый профессиональный опыт</a:t>
            </a:r>
            <a:r>
              <a:rPr lang="ru-RU" sz="1400" b="1" dirty="0" smtClean="0"/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(2 заявки).</a:t>
            </a:r>
            <a:endParaRPr lang="ru-RU" sz="14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b="1" dirty="0" smtClean="0"/>
              <a:t>Конкурс «</a:t>
            </a:r>
            <a:r>
              <a:rPr lang="ru-RU" sz="1400" b="1" dirty="0"/>
              <a:t>Педагогический диктант».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400" b="1" dirty="0"/>
              <a:t>Всероссийская олимпиада для обучающихся 1-2 курсов высшего образования и среднего профессионального образования «Моя страна - Россия».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lvl="0" algn="just"/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326063" cy="438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8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10" y="332656"/>
            <a:ext cx="8229600" cy="370052"/>
          </a:xfrm>
        </p:spPr>
        <p:txBody>
          <a:bodyPr>
            <a:noAutofit/>
          </a:bodyPr>
          <a:lstStyle/>
          <a:p>
            <a:pPr algn="ctr"/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ФОРУМА</a:t>
            </a:r>
            <a:endParaRPr lang="ru-RU" sz="3077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07504" y="764704"/>
            <a:ext cx="8944412" cy="581833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ПЛЕНАРНОЕ </a:t>
            </a:r>
            <a:r>
              <a:rPr lang="ru-RU" alt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ЗАСЕДАНИЕ</a:t>
            </a: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endParaRPr lang="ru-RU" alt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СИМПОЗИУМЫ </a:t>
            </a:r>
            <a:endParaRPr lang="ru-RU" altLang="ru-RU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«Кадры решают все»;</a:t>
            </a:r>
          </a:p>
          <a:p>
            <a:pPr marL="285750" indent="-285750"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«Актуальные проблемы интернационализации и экспорта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медицинского образования»</a:t>
            </a:r>
            <a:endParaRPr lang="ru-RU" sz="14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СЕКЦИИ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Актуальные проблемы педагогики в современном медицинском образовании</a:t>
            </a:r>
            <a:r>
              <a:rPr lang="ru-RU" sz="1400" dirty="0" smtClean="0"/>
              <a:t>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Педагогика здоровья и </a:t>
            </a:r>
            <a:r>
              <a:rPr lang="ru-RU" sz="1400" dirty="0" err="1"/>
              <a:t>здоровьесберегающие</a:t>
            </a:r>
            <a:r>
              <a:rPr lang="ru-RU" sz="1400" dirty="0"/>
              <a:t> технологии в образовательной среде медицинского вуза»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«Современные </a:t>
            </a:r>
            <a:r>
              <a:rPr lang="ru-RU" sz="1400" dirty="0"/>
              <a:t>аспекты подготовки специалистов медико-профилактического дела»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Патриотическое воспитание в образовательных учреждениях»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Роль философии в культурно-нравственном воспитании и формировании профессионально-этических компетенций у студентов-медиков»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«</a:t>
            </a:r>
            <a:r>
              <a:rPr lang="ru-RU" sz="1400" dirty="0"/>
              <a:t>Новые педагогические тренды: опыт и перспективы в высшем фармацевтическом образовании»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Формирование профессиональных компетенций в обучении стоматологии»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Цифровая медицинская трансформация как необходимый элемент качественного и доступного образования»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«</a:t>
            </a:r>
            <a:r>
              <a:rPr lang="ru-RU" sz="1400" dirty="0"/>
              <a:t>Среднее медицинское и фармацевтическое образование - модернизация в условиях современных вызовов»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ПРОЕКТНАЯ СЕССИЯ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834F8E-5D69-59C8-C061-2D2FA1A47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8325084" y="105415"/>
            <a:ext cx="72683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4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2670"/>
            <a:ext cx="8229600" cy="370052"/>
          </a:xfrm>
        </p:spPr>
        <p:txBody>
          <a:bodyPr>
            <a:noAutofit/>
          </a:bodyPr>
          <a:lstStyle/>
          <a:p>
            <a:pPr algn="ctr"/>
            <a:r>
              <a:rPr lang="ru-RU" sz="3077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ФОРУМА</a:t>
            </a:r>
            <a:endParaRPr lang="ru-RU" sz="3077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355976" y="1040339"/>
            <a:ext cx="4536504" cy="501799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МАСТЕР-КЛАССЫ: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«</a:t>
            </a:r>
            <a:r>
              <a:rPr lang="ru-RU" sz="1400" dirty="0" err="1">
                <a:solidFill>
                  <a:schemeClr val="tx1"/>
                </a:solidFill>
                <a:ea typeface="Calibri"/>
                <a:cs typeface="Times New Roman"/>
              </a:rPr>
              <a:t>Иммерсивный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dirty="0" err="1">
                <a:solidFill>
                  <a:schemeClr val="tx1"/>
                </a:solidFill>
                <a:ea typeface="Calibri"/>
                <a:cs typeface="Times New Roman"/>
              </a:rPr>
              <a:t>перформанс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: вопросы интеграции в педагогическую практику» </a:t>
            </a:r>
            <a:r>
              <a:rPr lang="ru-RU" sz="1400" dirty="0" smtClean="0">
                <a:solidFill>
                  <a:schemeClr val="tx1"/>
                </a:solidFill>
                <a:ea typeface="Calibri"/>
              </a:rPr>
              <a:t>«</a:t>
            </a:r>
            <a:r>
              <a:rPr lang="ru-RU" sz="1400" dirty="0">
                <a:solidFill>
                  <a:schemeClr val="tx1"/>
                </a:solidFill>
                <a:ea typeface="Calibri"/>
              </a:rPr>
              <a:t>Дидактический анекдот: возможности использования в учебном процессе медицинского вуза</a:t>
            </a:r>
            <a:r>
              <a:rPr lang="ru-RU" sz="1400" dirty="0" smtClean="0">
                <a:solidFill>
                  <a:schemeClr val="tx1"/>
                </a:solidFill>
                <a:ea typeface="Calibri"/>
              </a:rPr>
              <a:t>»;</a:t>
            </a:r>
            <a:endParaRPr lang="ru-RU" sz="1400" dirty="0">
              <a:solidFill>
                <a:schemeClr val="tx1"/>
              </a:solidFill>
              <a:ea typeface="Calibri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sz="1400" dirty="0" smtClean="0">
                <a:solidFill>
                  <a:schemeClr val="tx1"/>
                </a:solidFill>
                <a:ea typeface="Calibri"/>
              </a:rPr>
              <a:t>«Цифровой </a:t>
            </a:r>
            <a:r>
              <a:rPr lang="ru-RU" sz="1400" dirty="0" err="1">
                <a:solidFill>
                  <a:schemeClr val="tx1"/>
                </a:solidFill>
                <a:ea typeface="Calibri"/>
              </a:rPr>
              <a:t>сторителлинг</a:t>
            </a:r>
            <a:r>
              <a:rPr lang="ru-RU" sz="1400" dirty="0">
                <a:solidFill>
                  <a:schemeClr val="tx1"/>
                </a:solidFill>
                <a:ea typeface="Calibri"/>
              </a:rPr>
              <a:t> как метод развития аналитического мышления</a:t>
            </a:r>
            <a:r>
              <a:rPr lang="ru-RU" sz="1400" dirty="0" smtClean="0">
                <a:solidFill>
                  <a:schemeClr val="tx1"/>
                </a:solidFill>
                <a:ea typeface="Calibri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"Применение симулятора виртуальной реальности в освоении навыков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врача-стоматолога»;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sz="1400" i="1" dirty="0" smtClean="0">
                <a:solidFill>
                  <a:schemeClr val="tx1"/>
                </a:solidFill>
                <a:ea typeface="Calibri"/>
                <a:cs typeface="Times New Roman"/>
              </a:rPr>
              <a:t>«</a:t>
            </a:r>
            <a:r>
              <a:rPr lang="ru-RU" sz="14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Мотоскопия</a:t>
            </a:r>
            <a:r>
              <a:rPr lang="ru-RU" sz="1400" i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i="1" dirty="0">
                <a:solidFill>
                  <a:schemeClr val="tx1"/>
                </a:solidFill>
                <a:ea typeface="Calibri"/>
                <a:cs typeface="Times New Roman"/>
              </a:rPr>
              <a:t>в диагностике нервных </a:t>
            </a:r>
            <a:r>
              <a:rPr lang="ru-RU" sz="1400" i="1" dirty="0" smtClean="0">
                <a:solidFill>
                  <a:schemeClr val="tx1"/>
                </a:solidFill>
                <a:ea typeface="Calibri"/>
                <a:cs typeface="Times New Roman"/>
              </a:rPr>
              <a:t>болезней»;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ea typeface="Times New Roman"/>
                <a:cs typeface="Times New Roman"/>
              </a:rPr>
              <a:t>«Первичная диагностика ведущих </a:t>
            </a:r>
            <a:r>
              <a:rPr lang="ru-RU" sz="1400" dirty="0" err="1">
                <a:solidFill>
                  <a:schemeClr val="tx1"/>
                </a:solidFill>
                <a:ea typeface="Times New Roman"/>
                <a:cs typeface="Times New Roman"/>
              </a:rPr>
              <a:t>онкопатологий</a:t>
            </a:r>
            <a:r>
              <a:rPr lang="ru-RU" sz="1400" dirty="0">
                <a:solidFill>
                  <a:schemeClr val="tx1"/>
                </a:solidFill>
                <a:ea typeface="Times New Roman"/>
                <a:cs typeface="Times New Roman"/>
              </a:rPr>
              <a:t>. В фокусе рак молочной железы</a:t>
            </a:r>
            <a:r>
              <a:rPr lang="ru-RU" sz="1400" dirty="0" smtClean="0">
                <a:solidFill>
                  <a:schemeClr val="tx1"/>
                </a:solidFill>
                <a:ea typeface="Times New Roman"/>
                <a:cs typeface="Times New Roman"/>
              </a:rPr>
              <a:t>»;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«Педагогический </a:t>
            </a:r>
            <a:r>
              <a:rPr lang="ru-RU" sz="1400" i="1" dirty="0">
                <a:solidFill>
                  <a:schemeClr val="tx1"/>
                </a:solidFill>
                <a:ea typeface="Times New Roman"/>
                <a:cs typeface="Times New Roman"/>
              </a:rPr>
              <a:t>подход в выборе лекарственных препаратов на основе клинических </a:t>
            </a:r>
            <a:r>
              <a:rPr lang="ru-RU" sz="1400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рекомендаций»;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«Патологоанатомическая </a:t>
            </a:r>
            <a:r>
              <a:rPr lang="ru-RU" sz="1400" dirty="0">
                <a:solidFill>
                  <a:schemeClr val="tx1"/>
                </a:solidFill>
              </a:rPr>
              <a:t>конференция по разбору летального случая" для преподавателей клинических кафедр</a:t>
            </a:r>
            <a:r>
              <a:rPr lang="ru-RU" sz="1400" dirty="0" smtClean="0">
                <a:solidFill>
                  <a:schemeClr val="tx1"/>
                </a:solidFill>
              </a:rPr>
              <a:t>».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05716" y="912514"/>
            <a:ext cx="4209646" cy="510853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31"/>
              </a:spcBef>
              <a:spcAft>
                <a:spcPts val="231"/>
              </a:spcAft>
              <a:buClr>
                <a:srgbClr val="C00000"/>
              </a:buClr>
            </a:pPr>
            <a:r>
              <a:rPr lang="ru-RU" alt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КРУГЛЫЙ СТОЛ:</a:t>
            </a:r>
          </a:p>
          <a:p>
            <a:r>
              <a:rPr lang="ru-RU" sz="1400" dirty="0" smtClean="0">
                <a:ea typeface="Calibri"/>
                <a:cs typeface="Times New Roman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Роль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гигиенического воспитания и обучения в повышении уровня медико-гигиенических знаний и информированности различных групп населения о профилактике заболеваний, привитию здорового образа жизни и обеспечению </a:t>
            </a:r>
            <a:r>
              <a:rPr lang="ru-RU" sz="1400" dirty="0" err="1">
                <a:solidFill>
                  <a:schemeClr val="tx1"/>
                </a:solidFill>
                <a:ea typeface="Calibri"/>
                <a:cs typeface="Times New Roman"/>
              </a:rPr>
              <a:t>санэпидблагополучия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населения»;</a:t>
            </a:r>
          </a:p>
          <a:p>
            <a:endParaRPr lang="ru-RU" sz="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«Социокультурная 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адаптация иностранных граждан: профилактика </a:t>
            </a:r>
            <a:r>
              <a:rPr lang="ru-RU" sz="1400" dirty="0" err="1">
                <a:solidFill>
                  <a:schemeClr val="tx1"/>
                </a:solidFill>
                <a:ea typeface="Calibri"/>
                <a:cs typeface="Times New Roman"/>
              </a:rPr>
              <a:t>этноконфессиональных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конфликтов»;</a:t>
            </a:r>
          </a:p>
          <a:p>
            <a:endParaRPr lang="ru-RU" sz="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«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Молодежная политика и воспитательная работа в вузах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»;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«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Лучшие практики </a:t>
            </a:r>
            <a:r>
              <a:rPr lang="ru-RU" sz="1400" dirty="0" err="1">
                <a:solidFill>
                  <a:schemeClr val="tx1"/>
                </a:solidFill>
                <a:ea typeface="Calibri"/>
                <a:cs typeface="Times New Roman"/>
              </a:rPr>
              <a:t>довузовского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 обучения и инновационная профориентация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»;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1400" dirty="0" smtClean="0">
                <a:solidFill>
                  <a:schemeClr val="tx1"/>
                </a:solidFill>
                <a:ea typeface="Times New Roman"/>
                <a:cs typeface="Times New Roman"/>
              </a:rPr>
              <a:t>«</a:t>
            </a:r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Инновационные технологии в преподавании фармакологии и клинической фармакологии».</a:t>
            </a:r>
          </a:p>
          <a:p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ru-RU" sz="1400" dirty="0">
                <a:solidFill>
                  <a:schemeClr val="tx1"/>
                </a:solidFill>
                <a:ea typeface="Calibri"/>
                <a:cs typeface="Times New Roman"/>
              </a:rPr>
              <a:t>«Технологически насыщенное образование</a:t>
            </a: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».</a:t>
            </a: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F0599E-9A74-C7D0-74D9-5AAC6C89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9185" r="47272" b="49930"/>
          <a:stretch/>
        </p:blipFill>
        <p:spPr>
          <a:xfrm>
            <a:off x="8325084" y="105415"/>
            <a:ext cx="72683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692697"/>
            <a:ext cx="554461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рамках форума запланированы аккредитованные Координационным советом НМО образовательные мероприятия для преподавателей клинических дисциплин из серии </a:t>
            </a:r>
            <a:r>
              <a:rPr lang="ru-RU" b="1" dirty="0"/>
              <a:t>«Ярмарка мастеров</a:t>
            </a:r>
            <a:r>
              <a:rPr lang="ru-RU" b="1" dirty="0" smtClean="0"/>
              <a:t>» - 12 мастер-классов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Изготовление суппозиториев методом выливания на разных типах основ»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Мастер-класс по ЭНМГ</a:t>
            </a:r>
            <a:r>
              <a:rPr lang="ru-RU" sz="1000" dirty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Изготовление мазей с использованием средств малой механизации»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Мастер-класс по ЭЭГ для медсестер»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Система </a:t>
            </a:r>
            <a:r>
              <a:rPr lang="ru-RU" sz="1000" dirty="0"/>
              <a:t>3.0: </a:t>
            </a:r>
            <a:r>
              <a:rPr lang="ru-RU" sz="1000" dirty="0" smtClean="0"/>
              <a:t>три вопроса, которые помогут медицинской организации повысить уровень удовлетворённости пациентов»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Механические методы подготовки шейки матки к родам»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Персонифицированная настройка параметров респираторной поддержки и </a:t>
            </a:r>
            <a:r>
              <a:rPr lang="ru-RU" sz="1000" dirty="0" err="1" smtClean="0"/>
              <a:t>рекрутмент</a:t>
            </a:r>
            <a:r>
              <a:rPr lang="ru-RU" sz="1000" dirty="0" smtClean="0"/>
              <a:t>-маневр»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Цифровая зуботехническая лаборатория»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Цифровая стоматология: терапевтический, ортопедический протокол»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err="1" smtClean="0"/>
              <a:t>Трансвагинальное</a:t>
            </a:r>
            <a:r>
              <a:rPr lang="ru-RU" sz="1000" dirty="0" smtClean="0"/>
              <a:t> ультразвуковое исследование при гинекологических заболеваниях»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Техника наложения эндоскопического шва: особенности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err="1" smtClean="0"/>
              <a:t>интра</a:t>
            </a:r>
            <a:r>
              <a:rPr lang="ru-RU" sz="1000" dirty="0" smtClean="0"/>
              <a:t>- и экстракорпоральной методики»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Деловая игра </a:t>
            </a:r>
            <a:r>
              <a:rPr lang="ru-RU" sz="1000" dirty="0" err="1" smtClean="0"/>
              <a:t>ˮСнежинка</a:t>
            </a:r>
            <a:r>
              <a:rPr lang="ru-RU" sz="1000" dirty="0" smtClean="0"/>
              <a:t> для пациента: на пути к </a:t>
            </a:r>
            <a:r>
              <a:rPr lang="ru-RU" sz="1000" dirty="0" err="1" smtClean="0"/>
              <a:t>человекоцентричной</a:t>
            </a:r>
            <a:r>
              <a:rPr lang="ru-RU" sz="1000" dirty="0" smtClean="0"/>
              <a:t> медицинской </a:t>
            </a:r>
            <a:r>
              <a:rPr lang="ru-RU" sz="1000" dirty="0" err="1" smtClean="0"/>
              <a:t>организацииˮ</a:t>
            </a:r>
            <a:r>
              <a:rPr lang="ru-RU" sz="1000" dirty="0" smtClean="0"/>
              <a:t>»</a:t>
            </a: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smtClean="0"/>
              <a:t>Основы </a:t>
            </a:r>
            <a:r>
              <a:rPr lang="ru-RU" sz="1000" dirty="0" err="1" smtClean="0"/>
              <a:t>трансторакальной</a:t>
            </a:r>
            <a:r>
              <a:rPr lang="ru-RU" sz="1000" dirty="0" smtClean="0"/>
              <a:t> эхокардиографии  (методика обучения)»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«FAST-протокол: руководство пользователя»</a:t>
            </a:r>
            <a:r>
              <a:rPr lang="ru-RU" sz="1000" dirty="0"/>
              <a:t> </a:t>
            </a:r>
            <a:endParaRPr lang="ru-RU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 smtClean="0"/>
              <a:t>«</a:t>
            </a:r>
            <a:r>
              <a:rPr lang="ru-RU" sz="1000" dirty="0" err="1" smtClean="0"/>
              <a:t>Кадаверный</a:t>
            </a:r>
            <a:r>
              <a:rPr lang="ru-RU" sz="1000" dirty="0" smtClean="0"/>
              <a:t> мастер-класс совместно с кафедрой оперативной хирургии и топографической анатомии «техника выполнения </a:t>
            </a:r>
            <a:r>
              <a:rPr lang="ru-RU" sz="1000" dirty="0" err="1" smtClean="0"/>
              <a:t>лапароскопической</a:t>
            </a:r>
            <a:r>
              <a:rPr lang="ru-RU" sz="1000" dirty="0" smtClean="0"/>
              <a:t> тотальной  </a:t>
            </a:r>
            <a:r>
              <a:rPr lang="ru-RU" sz="1000" dirty="0" err="1" smtClean="0"/>
              <a:t>гистерэктомии</a:t>
            </a:r>
            <a:r>
              <a:rPr lang="ru-RU" sz="1000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00" dirty="0"/>
              <a:t>«</a:t>
            </a:r>
            <a:r>
              <a:rPr lang="ru-RU" sz="1000" dirty="0" err="1" smtClean="0"/>
              <a:t>Эндоваскулярные</a:t>
            </a:r>
            <a:r>
              <a:rPr lang="ru-RU" sz="1000" dirty="0" smtClean="0"/>
              <a:t> вмешательства при лечении болезней системы кровообращения»</a:t>
            </a:r>
            <a:endParaRPr lang="ru-RU" sz="1000" dirty="0"/>
          </a:p>
          <a:p>
            <a:endParaRPr lang="ru-RU" dirty="0" smtClean="0"/>
          </a:p>
          <a:p>
            <a:r>
              <a:rPr lang="ru-RU" dirty="0" smtClean="0"/>
              <a:t>Запись </a:t>
            </a:r>
            <a:r>
              <a:rPr lang="ru-RU" dirty="0"/>
              <a:t>на мастер-классы – предварительная на сайте </a:t>
            </a:r>
            <a:r>
              <a:rPr lang="ru-RU" dirty="0">
                <a:hlinkClick r:id="rId2"/>
              </a:rPr>
              <a:t>pedconf.krasgmu.ru</a:t>
            </a:r>
            <a:r>
              <a:rPr lang="ru-RU" dirty="0"/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7514" y="116633"/>
            <a:ext cx="864096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2800" b="1" cap="all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ФОРУМА</a:t>
            </a:r>
            <a:endParaRPr lang="ru-RU" sz="3000" b="1" dirty="0">
              <a:solidFill>
                <a:srgbClr val="A21C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390050"/>
            <a:ext cx="3246515" cy="427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514" y="116633"/>
            <a:ext cx="864096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2024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224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kern="0" cap="all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Повышение </a:t>
            </a:r>
            <a:r>
              <a:rPr lang="ru-RU" altLang="ru-RU" sz="2400" b="1" kern="0" cap="all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квалификации </a:t>
            </a:r>
            <a:br>
              <a:rPr lang="ru-RU" altLang="ru-RU" sz="2400" b="1" kern="0" cap="all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</a:br>
            <a:r>
              <a:rPr lang="ru-RU" altLang="ru-RU" sz="2400" b="1" kern="0" cap="all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(</a:t>
            </a:r>
            <a:r>
              <a:rPr lang="ru-RU" altLang="ru-RU" sz="2400" kern="0" cap="all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 </a:t>
            </a:r>
            <a:r>
              <a:rPr lang="ru-RU" sz="2400" dirty="0" smtClean="0"/>
              <a:t>05-18 </a:t>
            </a:r>
            <a:r>
              <a:rPr lang="ru-RU" sz="2400" dirty="0"/>
              <a:t>февраля 2024 г</a:t>
            </a:r>
            <a:r>
              <a:rPr lang="ru-RU" sz="2400" dirty="0" smtClean="0"/>
              <a:t>.</a:t>
            </a:r>
            <a:r>
              <a:rPr lang="ru-RU" altLang="ru-RU" sz="2400" b="1" kern="0" cap="all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)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/>
              <a:t>«</a:t>
            </a:r>
            <a:r>
              <a:rPr lang="ru-RU" sz="2400" dirty="0"/>
              <a:t>Патриотическое воспитание в современном вузе</a:t>
            </a:r>
            <a:r>
              <a:rPr lang="ru-RU" sz="2400" dirty="0" smtClean="0"/>
              <a:t>» 18ч.;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/>
              <a:t>«</a:t>
            </a:r>
            <a:r>
              <a:rPr lang="ru-RU" sz="2400" dirty="0"/>
              <a:t>Психологическая профилактика профессионального выгорания преподавателя современного университета</a:t>
            </a:r>
            <a:r>
              <a:rPr lang="ru-RU" sz="2400" dirty="0" smtClean="0"/>
              <a:t>» 18ч.;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/>
              <a:t>«</a:t>
            </a:r>
            <a:r>
              <a:rPr lang="ru-RU" sz="2400" dirty="0"/>
              <a:t>Информационно-коммуникационные и </a:t>
            </a:r>
            <a:r>
              <a:rPr lang="ru-RU" sz="2400" dirty="0" err="1"/>
              <a:t>web</a:t>
            </a:r>
            <a:r>
              <a:rPr lang="ru-RU" sz="2400" dirty="0"/>
              <a:t>-технологии в проектной и учебной деятельности преподавателя</a:t>
            </a:r>
            <a:r>
              <a:rPr lang="ru-RU" sz="2400" dirty="0" smtClean="0"/>
              <a:t>» 18ч.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2863" y="4725144"/>
            <a:ext cx="3967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Требования: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посетить </a:t>
            </a:r>
            <a:r>
              <a:rPr lang="ru-RU" dirty="0"/>
              <a:t>пленарное заседание,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успешно </a:t>
            </a:r>
            <a:r>
              <a:rPr lang="ru-RU" dirty="0"/>
              <a:t>освоить программу курса </a:t>
            </a:r>
            <a:r>
              <a:rPr lang="ru-RU" dirty="0" smtClean="0"/>
              <a:t>и </a:t>
            </a:r>
            <a:r>
              <a:rPr lang="ru-RU" dirty="0"/>
              <a:t>пройти итоговое тестирование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64" y="4005064"/>
            <a:ext cx="4784506" cy="27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7514" y="116633"/>
            <a:ext cx="8640960" cy="87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3000" b="1" dirty="0">
                <a:solidFill>
                  <a:srgbClr val="A21C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ВУЗОВСКАЯ ПЕДАГОГИКА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183</a:t>
            </a:r>
            <a:r>
              <a:rPr lang="ru-RU" dirty="0" smtClean="0"/>
              <a:t> докладчика</a:t>
            </a:r>
          </a:p>
          <a:p>
            <a:endParaRPr lang="ru-RU" dirty="0" smtClean="0"/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dirty="0" smtClean="0"/>
              <a:t> стран (Россия, Испания, ОАЭ, Монголия, Япония, Беларусь)</a:t>
            </a:r>
          </a:p>
          <a:p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26</a:t>
            </a:r>
            <a:r>
              <a:rPr lang="ru-RU" dirty="0" smtClean="0"/>
              <a:t> городов (</a:t>
            </a:r>
            <a:r>
              <a:rPr lang="ru-RU" i="1" dirty="0" smtClean="0"/>
              <a:t>Аль-</a:t>
            </a:r>
            <a:r>
              <a:rPr lang="ru-RU" i="1" dirty="0" err="1" smtClean="0"/>
              <a:t>Айн</a:t>
            </a:r>
            <a:r>
              <a:rPr lang="ru-RU" i="1" dirty="0" smtClean="0"/>
              <a:t>, </a:t>
            </a:r>
            <a:r>
              <a:rPr lang="ru-RU" dirty="0" smtClean="0"/>
              <a:t>Барнаул, </a:t>
            </a:r>
            <a:r>
              <a:rPr lang="ru-RU" i="1" dirty="0" smtClean="0"/>
              <a:t>Витебск</a:t>
            </a:r>
            <a:r>
              <a:rPr lang="ru-RU" dirty="0" smtClean="0"/>
              <a:t>, Волгоград, Екатеринбург, Ижевск, Иркутск, Красноярск, Курск, Луганск, Москва, </a:t>
            </a:r>
            <a:r>
              <a:rPr lang="ru-RU" i="1" dirty="0" err="1" smtClean="0"/>
              <a:t>Ниигата</a:t>
            </a:r>
            <a:r>
              <a:rPr lang="ru-RU" i="1" dirty="0" smtClean="0"/>
              <a:t>, </a:t>
            </a:r>
            <a:r>
              <a:rPr lang="ru-RU" dirty="0" smtClean="0"/>
              <a:t>Новосибирск, Омск, Оренбург, Пермь, Пятигорск, Рязань, Самара, Санкт-Петербург, Саратов, </a:t>
            </a:r>
            <a:r>
              <a:rPr lang="ru-RU" i="1" dirty="0" err="1" smtClean="0"/>
              <a:t>Сольер</a:t>
            </a:r>
            <a:r>
              <a:rPr lang="ru-RU" i="1" dirty="0" smtClean="0"/>
              <a:t>, </a:t>
            </a:r>
            <a:r>
              <a:rPr lang="ru-RU" dirty="0" smtClean="0"/>
              <a:t>Томск, </a:t>
            </a:r>
            <a:r>
              <a:rPr lang="ru-RU" i="1" dirty="0" smtClean="0"/>
              <a:t>Улан-Батор, </a:t>
            </a:r>
            <a:r>
              <a:rPr lang="ru-RU" dirty="0" smtClean="0"/>
              <a:t>Уфа, Чита)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53</a:t>
            </a:r>
            <a:r>
              <a:rPr lang="ru-RU" dirty="0" smtClean="0"/>
              <a:t>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69564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595</Words>
  <Application>Microsoft Office PowerPoint</Application>
  <PresentationFormat>Экран (4:3)</PresentationFormat>
  <Paragraphs>102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ПРОГРАММА ФОРУМА</vt:lpstr>
      <vt:lpstr>ПРОГРАММА ФОРУМА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С. Ветрова</dc:creator>
  <cp:lastModifiedBy>Елена А. Бабушкина</cp:lastModifiedBy>
  <cp:revision>33</cp:revision>
  <cp:lastPrinted>2023-08-28T06:25:11Z</cp:lastPrinted>
  <dcterms:created xsi:type="dcterms:W3CDTF">2023-08-28T03:09:41Z</dcterms:created>
  <dcterms:modified xsi:type="dcterms:W3CDTF">2024-01-25T05:41:41Z</dcterms:modified>
</cp:coreProperties>
</file>