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Oswald" charset="-52"/>
      <p:regular r:id="rId30"/>
      <p:bold r:id="rId31"/>
    </p:embeddedFont>
    <p:embeddedFont>
      <p:font typeface="Average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1678adadd_0_2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1678adadd_0_2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1678adadd_0_2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1678adadd_0_2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1678adadd_0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a1678adadd_0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1678adadd_0_2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1678adadd_0_2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1678adadd_0_2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1678adadd_0_2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1678adadd_0_2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1678adadd_0_2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1678adadd_0_2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1678adadd_0_2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1678adadd_0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1678adadd_0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1678adadd_0_2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a1678adadd_0_2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1678adadd_0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a1678adadd_0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1678adadd_0_2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1678adadd_0_2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1678adadd_0_2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1678adadd_0_2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a1678adadd_0_2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a1678adadd_0_2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1678adadd_0_2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a1678adadd_0_2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1678adadd_0_2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1678adadd_0_2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1678adadd_0_2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1678adadd_0_2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1678adadd_0_2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a1678adadd_0_2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1678adadd_0_2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a1678adadd_0_2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1678adadd_0_28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a1678adadd_0_28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1678adadd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1678adadd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1678adadd_0_2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1678adadd_0_2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1678adadd_0_2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1678adadd_0_2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1678adadd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1678adadd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1678adadd_0_2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1678adadd_0_2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1678adadd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1678adadd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1678adadd_0_2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1678adadd_0_2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413850" y="2126429"/>
            <a:ext cx="85158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1500"/>
              </a:spcBef>
              <a:spcAft>
                <a:spcPts val="0"/>
              </a:spcAft>
              <a:buSzPts val="990"/>
              <a:buNone/>
            </a:pPr>
            <a:r>
              <a:rPr lang="ru" sz="3070" dirty="0"/>
              <a:t>Возможности ультразвуковой топографической характеристики эпителиального копчикового хода (клиническое наблюдение)</a:t>
            </a:r>
            <a:endParaRPr sz="3070" dirty="0"/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SzPts val="990"/>
              <a:buNone/>
            </a:pPr>
            <a:endParaRPr sz="432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927371" y="3896941"/>
            <a:ext cx="303503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520" b="1" dirty="0">
                <a:solidFill>
                  <a:schemeClr val="dk1"/>
                </a:solidFill>
              </a:rPr>
              <a:t>С.Г. Бурков, М.В. Кислякова, А.И. Пшеленская, </a:t>
            </a:r>
            <a:endParaRPr lang="ru" sz="1520" b="1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520" b="1" dirty="0" smtClean="0">
                <a:solidFill>
                  <a:schemeClr val="dk1"/>
                </a:solidFill>
              </a:rPr>
              <a:t>С.А</a:t>
            </a:r>
            <a:r>
              <a:rPr lang="ru" sz="1520" b="1" dirty="0">
                <a:solidFill>
                  <a:schemeClr val="dk1"/>
                </a:solidFill>
              </a:rPr>
              <a:t>. Васильченко, ФГБУ "Поликлиника №3", Москва</a:t>
            </a:r>
            <a:endParaRPr sz="152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360" dirty="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309" y="194090"/>
            <a:ext cx="967900" cy="11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400"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Войно-Ясенецкого</a:t>
            </a: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</a:p>
          <a:p>
            <a:pPr lvl="0" algn="ctr">
              <a:buSzPts val="1400"/>
            </a:pPr>
            <a:endParaRPr lang="ru-RU" sz="12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ts val="1400"/>
            </a:pP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</a:t>
            </a:r>
            <a:endParaRPr lang="ru-RU" sz="11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0477" y="3951968"/>
            <a:ext cx="249352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SzPts val="1800"/>
            </a:pPr>
            <a:r>
              <a:rPr lang="ru-RU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</a:t>
            </a:r>
            <a:endParaRPr lang="ru-RU" dirty="0" smtClean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90000"/>
              </a:lnSpc>
              <a:buSzPts val="1800"/>
            </a:pPr>
            <a:r>
              <a:rPr lang="ru-RU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 2 года обучения специальности УЗД Безрукова Екатерина Васильевна</a:t>
            </a:r>
            <a:endParaRPr lang="ru-RU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8" name="Picture 4" descr="Журнал SonoAce-Ultrasound №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55" y="4006727"/>
            <a:ext cx="780636" cy="104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Клиническая картина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0" y="983775"/>
            <a:ext cx="87168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Длительное время заболевание может протекать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бессимптомно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 80-90% случаев манифестирует с образования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острого абсцесса в крестцово-копчиковой области</a:t>
            </a: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, что, как правило, является поводом для обращения за медицинской помощью</a:t>
            </a:r>
            <a:endParaRPr sz="2000" b="1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По данным В.К. Гостищева и Л.П. Шалчкова, больные, страдающие ЭКХ, часто поступают в стационар с диагнозом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"острый парапроктит", "флегмона поясницы", "абсцесс крестцово-копчиковой области"</a:t>
            </a: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, что свидетельствует о недостаточной осведомленности врачей об этой болезни</a:t>
            </a:r>
            <a:endParaRPr sz="2000" b="1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Лечение</a:t>
            </a:r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0" y="983775"/>
            <a:ext cx="8716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Лечебные мероприятия зависят от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стадии процесса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Радикальное лечение -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только хирургическое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Острое воспаление требует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незамедлительной операции</a:t>
            </a: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, хроническое воспаление ЭКХ целесообразно оперировать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в плановом порядке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Возможности УЗИ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0" y="983775"/>
            <a:ext cx="87168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Я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вляется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доступным и высокоинформативным методом диагностики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озволяет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оценить: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-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локализацию, размеры, структуру патологического очага, наличие дополнительных ходов, степень вовлечения в воспалительный процесс окружающих тканей, подкожной жировой клетчатки, глубину расположения патологического очага от кожных покровов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канирование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проводят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в продольной и поперечной плоскостях с использованием линейных датчиков частотой не менее 12 МГц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474000" y="1993625"/>
            <a:ext cx="81960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/>
              <a:t>Клиническое наблюдение</a:t>
            </a:r>
            <a:endParaRPr sz="5300"/>
          </a:p>
        </p:txBody>
      </p:sp>
      <p:sp>
        <p:nvSpPr>
          <p:cNvPr id="151" name="Google Shape;151;p25"/>
          <p:cNvSpPr/>
          <p:nvPr/>
        </p:nvSpPr>
        <p:spPr>
          <a:xfrm>
            <a:off x="0" y="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53" name="Google Shape;153;p25"/>
          <p:cNvCxnSpPr/>
          <p:nvPr/>
        </p:nvCxnSpPr>
        <p:spPr>
          <a:xfrm>
            <a:off x="2194500" y="2854625"/>
            <a:ext cx="47550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Пациент М., 28 лет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0" y="983775"/>
            <a:ext cx="87168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братился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 поликлинику с жалобами: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на наличие свищевого отверстия в крестцово-копчиковой области с гнойным отделяемым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читает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себя больным в течение нескольких лет, периодически отмечал появление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болезненного набухания в крестцово-копчиковой области и самопроизвольное вскрытие гнойника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к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врачам не обращался, лечился самостоятельно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Данные осмотра</a:t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0" y="983775"/>
            <a:ext cx="91440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бщее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состояние удовлетворительное: 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АД 120/80 мм рт.ст., пульс 72 уд/мин, ритмичный, живот мягкий, безболезненный при пальпации; стул регулярный, оформленный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ри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осмотре в межъягодичной складке на расстоянии 6 см от ануса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определяются 3 точечных первичных свищевых отверстия, от которых отходит при пальпации плотный тяж, и вторичное свищевое отверстие до 0,3 см в диаметре с гипергрануляциями и гнойным отделяемым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ри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пальцевом исследовании прямой кишки без особенностей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ациенту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установлен клинический диагноз: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хроническое воспаление ЭКХ с вторичным свищевым отверстием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1080900" y="134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900"/>
              <a:t>УЗИ мягких тканей крестцово-копчиковой области</a:t>
            </a:r>
            <a:endParaRPr sz="2900"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602" y="968100"/>
            <a:ext cx="2994525" cy="213352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249" y="958700"/>
            <a:ext cx="2994525" cy="215231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Google Shape;176;p28"/>
          <p:cNvSpPr txBox="1"/>
          <p:nvPr/>
        </p:nvSpPr>
        <p:spPr>
          <a:xfrm>
            <a:off x="780525" y="3101625"/>
            <a:ext cx="401197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В-режим. Эпителиальный гипоэхогенный копчиковый ход (синие стрелки) размерами 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6,5*0,8*0,6 см. Краниально расположенный свищевой ход </a:t>
            </a:r>
            <a:endParaRPr lang="ru" sz="1800" b="1" dirty="0" smtClean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(</a:t>
            </a: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белые стрелки) и формирующийся свищевой ход (звездочка)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5070275" y="3085085"/>
            <a:ext cx="3204721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В-режим. В просвете гипоэхогенного участка небольшое количество жидкости и гиперэхогенные линейные структуры (волосы - белые стрелки)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972125" y="110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900"/>
              <a:t>УЗИ мягких тканей крестцово-копчиковой области</a:t>
            </a:r>
            <a:endParaRPr sz="2900"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25" y="942438"/>
            <a:ext cx="2674325" cy="1922176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513" y="942437"/>
            <a:ext cx="2674350" cy="1922176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150" y="942450"/>
            <a:ext cx="2674326" cy="1922176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p29"/>
          <p:cNvSpPr txBox="1"/>
          <p:nvPr/>
        </p:nvSpPr>
        <p:spPr>
          <a:xfrm>
            <a:off x="181632" y="2877596"/>
            <a:ext cx="295716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ЦДК. </a:t>
            </a: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 подкожно-жировой клетчатке по периферии краниально расположенного свищевого хода отмечается обогащение сосудистого рисунка (белые стрелки)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3131814" y="2877595"/>
            <a:ext cx="289285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ЦДК. В подкожно-жировой клетчатке по периферии гипоэхогенного участка сосудистый рисунок не обогащен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8" name="Google Shape;188;p29"/>
          <p:cNvSpPr txBox="1"/>
          <p:nvPr/>
        </p:nvSpPr>
        <p:spPr>
          <a:xfrm>
            <a:off x="6031200" y="2890564"/>
            <a:ext cx="3112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компрессионной </a:t>
            </a:r>
            <a:r>
              <a:rPr lang="ru" sz="1800" b="1" dirty="0" smtClean="0">
                <a:solidFill>
                  <a:schemeClr val="dk1"/>
                </a:solidFill>
                <a:uFill>
                  <a:noFill/>
                </a:uFill>
                <a:latin typeface="Average"/>
                <a:ea typeface="Average"/>
                <a:cs typeface="Average"/>
                <a:sym typeface="Average"/>
              </a:rPr>
              <a:t>эластографии</a:t>
            </a:r>
            <a:r>
              <a:rPr lang="ru" sz="1800" b="1" dirty="0" smtClean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. </a:t>
            </a:r>
            <a:r>
              <a:rPr lang="ru" sz="1800" b="1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Свищевой ход окрашивается трехцветно, что характерно для жидкостьсодержащих образований (белые стрелки)</a:t>
            </a:r>
            <a:endParaRPr sz="18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Ведение пациента</a:t>
            </a:r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0" y="983775"/>
            <a:ext cx="87168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 учетом выявленной ультразвуковой картины пациенту было выполнено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оперативное вмешательство в объеме иссечения эпителиального копчикового хода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 послеоперационном периоде проводились ежедневные перевязки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(промывание раны растворами антисептиков, наложение повязок с мазями на водо- и жирорастворимой основе)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425485" y="-593740"/>
            <a:ext cx="8864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Контрольный осмотр через 3 месяца</a:t>
            </a:r>
            <a:endParaRPr dirty="0"/>
          </a:p>
        </p:txBody>
      </p:sp>
      <p:sp>
        <p:nvSpPr>
          <p:cNvPr id="202" name="Google Shape;202;p31"/>
          <p:cNvSpPr txBox="1"/>
          <p:nvPr/>
        </p:nvSpPr>
        <p:spPr>
          <a:xfrm>
            <a:off x="0" y="983775"/>
            <a:ext cx="90906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охранялись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жалобы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на дискомфорт в крестцово-копчиковой области при физической нагрузке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 smtClean="0">
                <a:solidFill>
                  <a:schemeClr val="tx2">
                    <a:lumMod val="2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Послеоперационный </a:t>
            </a:r>
            <a:r>
              <a:rPr lang="ru" sz="2000" b="1" dirty="0">
                <a:solidFill>
                  <a:schemeClr val="tx2">
                    <a:lumMod val="25000"/>
                  </a:schemeClr>
                </a:solidFill>
                <a:latin typeface="Average"/>
                <a:ea typeface="Average"/>
                <a:cs typeface="Average"/>
                <a:sym typeface="Average"/>
              </a:rPr>
              <a:t>рубец без признаков воспаления</a:t>
            </a:r>
            <a:endParaRPr sz="2000" b="1" dirty="0">
              <a:solidFill>
                <a:schemeClr val="tx2">
                  <a:lumMod val="25000"/>
                </a:schemeClr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данным УЗИ сделано заключение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о наличии остаточной полости с серозно-гнойным содержимым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ациенту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под местной анестезией было произведено вскрытие остаточной полости, проводились ежедневные перевязки, рана зажила вторичным натяжением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45900" y="1978075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/>
              <a:t>Введение</a:t>
            </a:r>
            <a:endParaRPr sz="5300"/>
          </a:p>
        </p:txBody>
      </p:sp>
      <p:sp>
        <p:nvSpPr>
          <p:cNvPr id="70" name="Google Shape;70;p14"/>
          <p:cNvSpPr/>
          <p:nvPr/>
        </p:nvSpPr>
        <p:spPr>
          <a:xfrm>
            <a:off x="0" y="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2194500" y="2854625"/>
            <a:ext cx="47550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108775" y="1264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/>
              <a:t>УЗИ мягких тканей крестцово-копчиковой области через 3 месяца</a:t>
            </a:r>
            <a:endParaRPr sz="2800"/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25" y="921525"/>
            <a:ext cx="2706826" cy="1903226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8587" y="921525"/>
            <a:ext cx="2706826" cy="1903237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7675" y="921525"/>
            <a:ext cx="2701525" cy="1903226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3" name="Google Shape;213;p32"/>
          <p:cNvSpPr txBox="1"/>
          <p:nvPr/>
        </p:nvSpPr>
        <p:spPr>
          <a:xfrm>
            <a:off x="116950" y="2874775"/>
            <a:ext cx="2849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В-режим. Гипоэхогенный участок вытянутой формы неоднородной структуры (стрелки) прежних размеров, эхогенность его повысилась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3085875" y="2874775"/>
            <a:ext cx="2934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ЦДК. По периферии образования и свищевых ходов сосудистая реакция не определяется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6028438" y="2874775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В-режим. Остаточная полость (стрелки) умеренно неоднородной структуры с четкими, неровными контурами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108775" y="1264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/>
              <a:t>УЗИ мягких тканей крестцово-копчиковой области через 3 месяца</a:t>
            </a:r>
            <a:endParaRPr sz="2800"/>
          </a:p>
        </p:txBody>
      </p:sp>
      <p:sp>
        <p:nvSpPr>
          <p:cNvPr id="221" name="Google Shape;221;p33"/>
          <p:cNvSpPr txBox="1"/>
          <p:nvPr/>
        </p:nvSpPr>
        <p:spPr>
          <a:xfrm>
            <a:off x="108775" y="2731025"/>
            <a:ext cx="3000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ЦДК. По периферии остаточной полости - умеренно выраженная сосудистая реакция (стрелки)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3072000" y="2731025"/>
            <a:ext cx="3000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компрессионной эластографии. Свищевой ход окрашивается с преобладанием эластичного компонента (стрелки)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6072000" y="2731025"/>
            <a:ext cx="3000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компрессионной эластографии. Остаточная полость окрашивается с преобладанием эластичного компонента (стрелки)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75" y="832509"/>
            <a:ext cx="2701525" cy="189851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928" y="832500"/>
            <a:ext cx="2658122" cy="189852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7675" y="832500"/>
            <a:ext cx="2658125" cy="189852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8864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Контрольный осмотр через 6 месяцев</a:t>
            </a:r>
            <a:endParaRPr sz="4700"/>
          </a:p>
        </p:txBody>
      </p:sp>
      <p:sp>
        <p:nvSpPr>
          <p:cNvPr id="232" name="Google Shape;232;p34"/>
          <p:cNvSpPr txBox="1"/>
          <p:nvPr/>
        </p:nvSpPr>
        <p:spPr>
          <a:xfrm>
            <a:off x="0" y="999300"/>
            <a:ext cx="9075000" cy="367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ациент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жалоб не предъявлял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Послеоперационный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рубец без признаков воспаления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данным УЗИ: 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на глубине 0,7 см от поверхности кожи в проекции участка сниженной эхогенности отмечается повышение его эхогенности на протяжении 6,2*0,6*0,4 см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в проекции свищевых ходов описываемые ранее участки умеренно сниженной эхогенности не выявляются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сосудистая реакция в подкожно-жировой клетчатке не определяется 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33" name="Google Shape;233;p34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0" y="118700"/>
            <a:ext cx="91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/>
              <a:t>УЗИ мягких тканей крестцово-копчиковой области через 6 месяцев</a:t>
            </a:r>
            <a:endParaRPr sz="2800"/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l="6799" r="6478"/>
          <a:stretch/>
        </p:blipFill>
        <p:spPr>
          <a:xfrm>
            <a:off x="758875" y="1216725"/>
            <a:ext cx="3458275" cy="243777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675" y="1216725"/>
            <a:ext cx="3365568" cy="2437775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35"/>
          <p:cNvSpPr txBox="1"/>
          <p:nvPr/>
        </p:nvSpPr>
        <p:spPr>
          <a:xfrm>
            <a:off x="632825" y="3654500"/>
            <a:ext cx="3985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В-режим. Рубцовые изменения в крестцово-копчиковой области (стрелки)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4793850" y="3654500"/>
            <a:ext cx="384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Режим ЦДК. Сосудистая реакция не определяется</a:t>
            </a:r>
            <a:endParaRPr sz="1800"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474000" y="1993625"/>
            <a:ext cx="81960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/>
              <a:t>Заключение</a:t>
            </a:r>
            <a:endParaRPr sz="5300"/>
          </a:p>
        </p:txBody>
      </p:sp>
      <p:sp>
        <p:nvSpPr>
          <p:cNvPr id="248" name="Google Shape;248;p36"/>
          <p:cNvSpPr/>
          <p:nvPr/>
        </p:nvSpPr>
        <p:spPr>
          <a:xfrm>
            <a:off x="0" y="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49" name="Google Shape;249;p36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50" name="Google Shape;250;p36"/>
          <p:cNvCxnSpPr/>
          <p:nvPr/>
        </p:nvCxnSpPr>
        <p:spPr>
          <a:xfrm>
            <a:off x="2194500" y="2854625"/>
            <a:ext cx="47550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36"/>
          <p:cNvSpPr/>
          <p:nvPr/>
        </p:nvSpPr>
        <p:spPr>
          <a:xfrm>
            <a:off x="0" y="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418999" y="-593740"/>
            <a:ext cx="8864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 dirty="0"/>
              <a:t>Возможности УЗИ в диагностике ЭКХ</a:t>
            </a:r>
            <a:endParaRPr sz="4700" dirty="0"/>
          </a:p>
        </p:txBody>
      </p:sp>
      <p:sp>
        <p:nvSpPr>
          <p:cNvPr id="257" name="Google Shape;257;p37"/>
          <p:cNvSpPr txBox="1"/>
          <p:nvPr/>
        </p:nvSpPr>
        <p:spPr>
          <a:xfrm>
            <a:off x="0" y="983775"/>
            <a:ext cx="91440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озволяет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определить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глубину расположения, локализацию, размеры, форму хода, наличие свищевых ходов и дополнительных гнойных затеков, оценить состояние мягких тканей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К</a:t>
            </a:r>
            <a:r>
              <a:rPr lang="ru" sz="2000" b="1" i="1" dirty="0" smtClean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онтролировать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процесс заживления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после оперативного лечения, своевременно диагностировать появление остаточных полостей 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Р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екомендуется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к выполнению не только в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специализированных колопроктологических стационарах, но и в медицинских учреждениях общего профиля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8864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700"/>
              <a:t>Список литературы</a:t>
            </a:r>
            <a:endParaRPr sz="4700"/>
          </a:p>
        </p:txBody>
      </p:sp>
      <p:sp>
        <p:nvSpPr>
          <p:cNvPr id="265" name="Google Shape;265;p38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1491775" y="3232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-123217" y="946575"/>
            <a:ext cx="9267217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000"/>
              <a:buFont typeface="Wingdings" pitchFamily="2" charset="2"/>
              <a:buChar char="v"/>
            </a:pPr>
            <a:r>
              <a:rPr lang="ru" sz="2000" b="1" dirty="0" smtClean="0">
                <a:solidFill>
                  <a:srgbClr val="202020"/>
                </a:solidFill>
                <a:latin typeface="Average"/>
                <a:ea typeface="Average"/>
                <a:cs typeface="Average"/>
                <a:sym typeface="Average"/>
              </a:rPr>
              <a:t>  Возможности </a:t>
            </a:r>
            <a:r>
              <a:rPr lang="ru" sz="2000" b="1" dirty="0">
                <a:solidFill>
                  <a:srgbClr val="202020"/>
                </a:solidFill>
                <a:latin typeface="Average"/>
                <a:ea typeface="Average"/>
                <a:cs typeface="Average"/>
                <a:sym typeface="Average"/>
              </a:rPr>
              <a:t>ультразвуковой топографической </a:t>
            </a:r>
            <a:r>
              <a:rPr lang="ru" sz="2000" b="1" dirty="0" smtClean="0">
                <a:solidFill>
                  <a:srgbClr val="202020"/>
                </a:solidFill>
                <a:latin typeface="Average"/>
                <a:ea typeface="Average"/>
                <a:cs typeface="Average"/>
                <a:sym typeface="Average"/>
              </a:rPr>
              <a:t>характеристики    эпителиального </a:t>
            </a:r>
            <a:r>
              <a:rPr lang="ru" sz="2000" b="1" dirty="0">
                <a:solidFill>
                  <a:srgbClr val="202020"/>
                </a:solidFill>
                <a:latin typeface="Average"/>
                <a:ea typeface="Average"/>
                <a:cs typeface="Average"/>
                <a:sym typeface="Average"/>
              </a:rPr>
              <a:t>копчикового хода (клиническое наблюдение) - Бурков С.Г., </a:t>
            </a:r>
            <a:r>
              <a:rPr lang="ru" sz="2000" b="1" i="1" dirty="0">
                <a:solidFill>
                  <a:srgbClr val="202020"/>
                </a:solidFill>
                <a:latin typeface="Average"/>
                <a:ea typeface="Average"/>
                <a:cs typeface="Average"/>
                <a:sym typeface="Average"/>
              </a:rPr>
              <a:t>М.В. Кислякова, А.И. Пшеленская, С.А. Васильченко, 2018 </a:t>
            </a:r>
            <a:r>
              <a:rPr lang="ru" sz="2000" b="1" i="1" dirty="0" smtClean="0">
                <a:solidFill>
                  <a:srgbClr val="202020"/>
                </a:solidFill>
                <a:latin typeface="Average"/>
                <a:ea typeface="Average"/>
                <a:cs typeface="Average"/>
                <a:sym typeface="Average"/>
              </a:rPr>
              <a:t> год</a:t>
            </a:r>
            <a:endParaRPr sz="2000" b="1" dirty="0">
              <a:solidFill>
                <a:srgbClr val="20202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474000" y="1993625"/>
            <a:ext cx="81960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300"/>
              <a:t>Спасибо за внимание!</a:t>
            </a:r>
            <a:endParaRPr sz="5300"/>
          </a:p>
        </p:txBody>
      </p:sp>
      <p:sp>
        <p:nvSpPr>
          <p:cNvPr id="273" name="Google Shape;273;p39"/>
          <p:cNvSpPr/>
          <p:nvPr/>
        </p:nvSpPr>
        <p:spPr>
          <a:xfrm>
            <a:off x="0" y="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275" name="Google Shape;275;p39"/>
          <p:cNvCxnSpPr/>
          <p:nvPr/>
        </p:nvCxnSpPr>
        <p:spPr>
          <a:xfrm>
            <a:off x="2194500" y="2854625"/>
            <a:ext cx="47550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39"/>
          <p:cNvSpPr/>
          <p:nvPr/>
        </p:nvSpPr>
        <p:spPr>
          <a:xfrm>
            <a:off x="0" y="0"/>
            <a:ext cx="9144000" cy="2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12575" y="-608000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0" y="1072175"/>
            <a:ext cx="8888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Эпителиальный копчиковый ход (ЭКХ) - узкий канал, выстланный эпителием,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содержащий волосяные луковицы, сальные железы</a:t>
            </a: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 с наличием одного или нескольких точечных (первичных) </a:t>
            </a: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свищевых отверстий</a:t>
            </a: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, открывающихся на коже межъягодичной складки</a:t>
            </a:r>
            <a:endParaRPr sz="2000"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Синонимы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0" y="983775"/>
            <a:ext cx="87168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илонидальный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синус, пилонидальная киста, пилонидальная болезнь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Т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ермины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, которые широко применяются в англоязычной литературе до настоящего 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времени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"pilo ni dal sinus"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 (от латинских слов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"pi lus"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- волосы и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"nidus"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 - гнездо)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История</a:t>
            </a:r>
            <a:endParaRPr dirty="0"/>
          </a:p>
        </p:txBody>
      </p:sp>
      <p:sp>
        <p:nvSpPr>
          <p:cNvPr id="92" name="Google Shape;92;p17"/>
          <p:cNvSpPr txBox="1"/>
          <p:nvPr/>
        </p:nvSpPr>
        <p:spPr>
          <a:xfrm>
            <a:off x="0" y="983775"/>
            <a:ext cx="9036000" cy="377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1833 г. - впервые был описан W.W. Mayo как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киста, содержащая волосы и расположенная ниже копчика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1854 г. </a:t>
            </a:r>
            <a:r>
              <a:rPr lang="ru" sz="2000" b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-</a:t>
            </a:r>
            <a:r>
              <a:rPr lang="ru" sz="2000" b="1" dirty="0">
                <a:solidFill>
                  <a:srgbClr val="1A1A1A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J.M. War ren впервые предположил, что причиной возникновения заболевания является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неправильный рост волос в межъягодичной области ("снаружи внутрь") 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1880 г. - заболевание было выделено в отдельную нозологию, дано название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"pilo ni dal </a:t>
            </a:r>
            <a:r>
              <a:rPr lang="ru" sz="2000" b="1" i="1" dirty="0" smtClean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sinus"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1949 г. - А.Н. Рыжих и М.И. Битман предложили термин "эпителиальный копчиковый ход", который в дальнейшем получил наибольшее распространение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в отечественной медицине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chemeClr val="lt1"/>
              </a:solidFill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12514" y="-606710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Эпидемиология</a:t>
            </a:r>
            <a:endParaRPr dirty="0"/>
          </a:p>
        </p:txBody>
      </p:sp>
      <p:sp>
        <p:nvSpPr>
          <p:cNvPr id="99" name="Google Shape;99;p18"/>
          <p:cNvSpPr txBox="1"/>
          <p:nvPr/>
        </p:nvSpPr>
        <p:spPr>
          <a:xfrm>
            <a:off x="0" y="983775"/>
            <a:ext cx="87168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Заболевание встречается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у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26 </a:t>
            </a:r>
            <a:r>
              <a:rPr lang="ru" sz="2000" b="1" i="1" dirty="0" smtClean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пациентов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на 100 </a:t>
            </a:r>
            <a:r>
              <a:rPr lang="ru" sz="2000" b="1" i="1" dirty="0" smtClean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тыс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. </a:t>
            </a:r>
            <a:r>
              <a:rPr lang="ru-RU" sz="2000" b="1" i="1" dirty="0" smtClean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</a:t>
            </a:r>
            <a:r>
              <a:rPr lang="ru" sz="2000" b="1" i="1" dirty="0" smtClean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аселения, ч</a:t>
            </a:r>
            <a:r>
              <a:rPr lang="ru" sz="2000" b="1" dirty="0" smtClean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аще </a:t>
            </a: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у мужчин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(соотношение 3-4 : 1) </a:t>
            </a:r>
            <a:endParaRPr lang="ru" sz="2000" b="1" i="1" dirty="0" smtClean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Составляет 1-2% от всех больных хирургического профиля </a:t>
            </a:r>
            <a:endParaRPr lang="ru" sz="2000" b="1" dirty="0" smtClean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Проявляется чаще в возрасте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от 15 до 30 лет 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149875" y="-522550"/>
            <a:ext cx="79242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пилонидальной кисты</a:t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29393"/>
          <a:stretch/>
        </p:blipFill>
        <p:spPr>
          <a:xfrm>
            <a:off x="1711275" y="1373100"/>
            <a:ext cx="5721450" cy="19756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9"/>
          <p:cNvSpPr txBox="1"/>
          <p:nvPr/>
        </p:nvSpPr>
        <p:spPr>
          <a:xfrm>
            <a:off x="2182400" y="4455900"/>
            <a:ext cx="682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verage"/>
                <a:ea typeface="Average"/>
                <a:cs typeface="Average"/>
                <a:sym typeface="Average"/>
              </a:rPr>
              <a:t>https://emedicine.medscape.com/article/788127-overview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Этиология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0" y="983775"/>
            <a:ext cx="91440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Основной причиной нагноения является </a:t>
            </a: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нарушение дренажа просвета хода через первичное отверстие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В результате возникают гнойно-воспалительный процесс, инфицирование подкожной клетчатки и формирование абсцесса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Char char="❖"/>
            </a:pPr>
            <a:r>
              <a:rPr lang="ru" sz="2000" b="1" dirty="0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Предрасполагающими факторами являются: </a:t>
            </a:r>
            <a:endParaRPr sz="2000" b="1" dirty="0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травматизация крестцово-копчиковой области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избыточное скопление пота в межъягодичной складке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переохлаждение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verage"/>
              <a:buChar char="-"/>
            </a:pPr>
            <a:r>
              <a:rPr lang="ru" sz="2000" b="1" i="1" dirty="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повышенное развитие волосяного покрова в этой области</a:t>
            </a:r>
            <a:endParaRPr sz="2000" b="1" i="1" dirty="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-6485" y="4862585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51425" y="-600225"/>
            <a:ext cx="62271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Классификация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365200" y="851675"/>
            <a:ext cx="8716800" cy="42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(ГНЦ колопроктологии Ю.В. Дульцева, В.Л. Ривкина, 1988 г.) </a:t>
            </a:r>
            <a:endParaRPr sz="2000"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AutoNum type="arabicPeriod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Неосложненный ЭКХ (без клинических проявлений)</a:t>
            </a:r>
            <a:endParaRPr sz="2000" b="1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AutoNum type="arabicPeriod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Острое воспаление ЭКХ:</a:t>
            </a:r>
            <a:b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- инфильтративная стадия</a:t>
            </a:r>
            <a:b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- абсцедирование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AutoNum type="arabicPeriod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Хроническое воспаление ЭКХ:</a:t>
            </a:r>
            <a:b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- инфильтративная стадия</a:t>
            </a:r>
            <a:b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- рецидивирующий абсцесс</a:t>
            </a:r>
            <a:b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ru" sz="2000" b="1" i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- гнойный свищ</a:t>
            </a:r>
            <a:endParaRPr sz="2000" b="1" i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verage"/>
              <a:buAutoNum type="arabicPeriod"/>
            </a:pPr>
            <a:r>
              <a:rPr lang="ru" sz="2000" b="1">
                <a:solidFill>
                  <a:srgbClr val="333333"/>
                </a:solidFill>
                <a:latin typeface="Average"/>
                <a:ea typeface="Average"/>
                <a:cs typeface="Average"/>
                <a:sym typeface="Average"/>
              </a:rPr>
              <a:t>Ремиссия воспаления ЭКХ</a:t>
            </a:r>
            <a:endParaRPr sz="2000" b="1">
              <a:solidFill>
                <a:srgbClr val="33333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0" y="4856100"/>
            <a:ext cx="9144000" cy="28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1137</Words>
  <Application>Microsoft Office PowerPoint</Application>
  <PresentationFormat>Экран (16:9)</PresentationFormat>
  <Paragraphs>121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Oswald</vt:lpstr>
      <vt:lpstr>Average</vt:lpstr>
      <vt:lpstr>Times New Roman</vt:lpstr>
      <vt:lpstr>Wingdings</vt:lpstr>
      <vt:lpstr>Slate</vt:lpstr>
      <vt:lpstr>Возможности ультразвуковой топографической характеристики эпителиального копчикового хода (клиническое наблюдение) </vt:lpstr>
      <vt:lpstr>Введение</vt:lpstr>
      <vt:lpstr>Определение</vt:lpstr>
      <vt:lpstr>Синонимы</vt:lpstr>
      <vt:lpstr>История</vt:lpstr>
      <vt:lpstr>Эпидемиология</vt:lpstr>
      <vt:lpstr>Схема пилонидальной кисты</vt:lpstr>
      <vt:lpstr>Этиология</vt:lpstr>
      <vt:lpstr>Классификация</vt:lpstr>
      <vt:lpstr>Клиническая картина</vt:lpstr>
      <vt:lpstr>Лечение</vt:lpstr>
      <vt:lpstr>Возможности УЗИ</vt:lpstr>
      <vt:lpstr>Клиническое наблюдение</vt:lpstr>
      <vt:lpstr>Пациент М., 28 лет</vt:lpstr>
      <vt:lpstr>Данные осмотра</vt:lpstr>
      <vt:lpstr>УЗИ мягких тканей крестцово-копчиковой области</vt:lpstr>
      <vt:lpstr>УЗИ мягких тканей крестцово-копчиковой области</vt:lpstr>
      <vt:lpstr>Ведение пациента</vt:lpstr>
      <vt:lpstr>Контрольный осмотр через 3 месяца</vt:lpstr>
      <vt:lpstr>УЗИ мягких тканей крестцово-копчиковой области через 3 месяца</vt:lpstr>
      <vt:lpstr>УЗИ мягких тканей крестцово-копчиковой области через 3 месяца</vt:lpstr>
      <vt:lpstr>Контрольный осмотр через 6 месяцев</vt:lpstr>
      <vt:lpstr>УЗИ мягких тканей крестцово-копчиковой области через 6 месяцев</vt:lpstr>
      <vt:lpstr>Заключение</vt:lpstr>
      <vt:lpstr>Возможности УЗИ в диагностике ЭКХ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ультразвуковой топографической характеристики эпителиального копчикового хода (клиническое наблюдение) </dc:title>
  <cp:lastModifiedBy>Виктор</cp:lastModifiedBy>
  <cp:revision>5</cp:revision>
  <dcterms:modified xsi:type="dcterms:W3CDTF">2023-12-18T01:06:07Z</dcterms:modified>
</cp:coreProperties>
</file>