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7" r:id="rId3"/>
    <p:sldId id="271" r:id="rId4"/>
    <p:sldId id="273" r:id="rId5"/>
    <p:sldId id="275" r:id="rId6"/>
    <p:sldId id="281" r:id="rId7"/>
    <p:sldId id="267" r:id="rId8"/>
    <p:sldId id="280" r:id="rId9"/>
    <p:sldId id="272" r:id="rId10"/>
    <p:sldId id="270" r:id="rId11"/>
    <p:sldId id="274" r:id="rId12"/>
    <p:sldId id="276" r:id="rId13"/>
    <p:sldId id="277" r:id="rId14"/>
    <p:sldId id="278" r:id="rId15"/>
    <p:sldId id="279" r:id="rId16"/>
    <p:sldId id="260" r:id="rId17"/>
    <p:sldId id="258" r:id="rId18"/>
    <p:sldId id="261" r:id="rId19"/>
    <p:sldId id="263" r:id="rId20"/>
    <p:sldId id="262" r:id="rId21"/>
    <p:sldId id="265" r:id="rId22"/>
    <p:sldId id="266" r:id="rId23"/>
    <p:sldId id="284" r:id="rId24"/>
    <p:sldId id="283" r:id="rId25"/>
    <p:sldId id="285" r:id="rId26"/>
    <p:sldId id="268" r:id="rId2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344" autoAdjust="0"/>
  </p:normalViewPr>
  <p:slideViewPr>
    <p:cSldViewPr>
      <p:cViewPr varScale="1">
        <p:scale>
          <a:sx n="77" d="100"/>
          <a:sy n="77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00392" cy="1728192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«Красноярский государственный медицинский университет имени профессора В.Ф. </a:t>
            </a:r>
            <a:r>
              <a:rPr lang="ru-RU" sz="1800" b="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Войно</a:t>
            </a:r>
            <a: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Ясенецкого</a:t>
            </a:r>
            <a: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8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Тема</a:t>
            </a:r>
            <a:r>
              <a:rPr lang="ru-RU" sz="3200" dirty="0" smtClean="0">
                <a:solidFill>
                  <a:schemeClr val="bg1"/>
                </a:solidFill>
              </a:rPr>
              <a:t>: </a:t>
            </a:r>
            <a:r>
              <a:rPr lang="ru-RU" sz="3200" b="1" dirty="0" smtClean="0">
                <a:solidFill>
                  <a:schemeClr val="bg1"/>
                </a:solidFill>
              </a:rPr>
              <a:t>Изучение форм и систем оплаты труда медицинских работников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75856" y="6093296"/>
            <a:ext cx="2664296" cy="3600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 г.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76056" y="4929198"/>
            <a:ext cx="3312368" cy="588034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Преподаватель – Попова О.М.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7548"/>
            <a:ext cx="7416824" cy="9372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Составляющие оплаты труда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(изменяющаяся часть)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41764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Компенсационные выплаты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доплаты и надбавки компенсационного характера, в том числе за работу в условиях, отклоняющихся от нормальных.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Стимулирующие выплаты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доплаты и надбавки стимулирующего характера, премии и иные поощрительные выплаты.</a:t>
            </a:r>
          </a:p>
          <a:p>
            <a:endParaRPr lang="ru-RU" dirty="0"/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57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Составляющие заработной платы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157592" cy="23576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Сочетание фиксированной и изменяющихся частей заработной платы является основой тарифных систем оплаты труда, т. е. основанных на тарифной системе дифференциации заработной платы работников различных категорий (ст. 143 ТК РФ). </a:t>
            </a:r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условия оплаты труда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72819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6 августа 2007 г. N 526  «Об утверждении профессиональных квалификационных групп (ПКГ) должностей медицинских и фармацевтических работников» (с изменениями от 03.03.2017 г)</a:t>
            </a:r>
          </a:p>
          <a:p>
            <a:pPr marL="109728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8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284984"/>
            <a:ext cx="828091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квалификационный уровень (КУ) для среднего персонала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лаборант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КУ для среднего персонала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медицинский лабораторный техник, фельдшер-лаборант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КУ для среднего персонала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медицинский технолог </a:t>
            </a:r>
          </a:p>
          <a:p>
            <a:endParaRPr lang="ru-RU" sz="2000" dirty="0"/>
          </a:p>
        </p:txBody>
      </p:sp>
      <p:pic>
        <p:nvPicPr>
          <p:cNvPr id="6" name="Picture 2" descr="http://www.gold-prices-today.com/wp-content/uploads/2012/07/U520083016654-120x1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41168"/>
            <a:ext cx="237626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Компенсационные выплаты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656184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29 декабря 2007 г. N 822  «Об утверждении Перечня видов выплат компенсационного характера в федеральных бюджетных, казенных, автономных учреждениях и разъяснения о порядке установления выплат компенсационного характера в этих учреждениях» (с изменениями от 20.02.2014 г.)</a:t>
            </a:r>
          </a:p>
          <a:p>
            <a:pPr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Красноярского края 29.10.09 № 9-3864 «О новых системах оплаты труда  работников краевых бюджетных государственных учреждений» (с изменениями от 11.07.2019 г.)</a:t>
            </a:r>
          </a:p>
          <a:p>
            <a:pPr algn="just">
              <a:spcAft>
                <a:spcPts val="1200"/>
              </a:spcAft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28498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Выплаты работникам, занятым на тяжелых работах, работах с вредными и (или) опасными и иными особыми условиями труда.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Выплаты за работу в местностях с особыми климатическими условиями.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Выплаты за работу в условиях, отклоняющихся от нормальных (при выполнении работ различной квалификации, совмещении профессий (должностей), сверхурочной работе, работе в ночное время и при выполнении работ в других условиях, отклоняющихся от нормальных).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Надбавки за работу со сведениями, составляющими государственную тайну, их засекречиванием и рассекречиванием, а также за работу с шифрами и др.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1024870" cy="1224136"/>
          </a:xfrm>
          <a:prstGeom prst="rect">
            <a:avLst/>
          </a:prstGeom>
        </p:spPr>
      </p:pic>
      <p:pic>
        <p:nvPicPr>
          <p:cNvPr id="6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264696" cy="56467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Стимулирующие выплаты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2376264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29 декабря 2007 г. N 818 «Об утверждении Перечня видов выплат стимулирующего характера в федеральных бюджетных, автономных, казенных учреждениях и разъяснения о порядке установления выплат стимулирующего характера в этих учреждениях» (с изменениями от 17.09.2010 г.)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Красноярского края  от 9 декабря 2009 года N 521орг «О видах, условиях, размерах и порядке выплат стимулирующего характера, осуществляемых работникам краевых государственных бюджетных и казенных учреждений, подведомственных министерству здравоохранения Красноярского края» (с изменениями от 31 июля 2020 г.)</a:t>
            </a:r>
          </a:p>
          <a:p>
            <a:endParaRPr lang="ru-RU" dirty="0"/>
          </a:p>
        </p:txBody>
      </p:sp>
      <p:pic>
        <p:nvPicPr>
          <p:cNvPr id="4" name="Picture 2" descr="http://www.gold-prices-today.com/wp-content/uploads/2012/07/U520083016654-120x1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1467544" cy="91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3861048"/>
            <a:ext cx="828092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Выплаты за интенсивность и высокие результаты работы.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Выплаты за качество выполняемых работ.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Выплаты за стаж непрерывной работы, выслугу лет.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Премиальные выплаты по итогам работы.</a:t>
            </a:r>
          </a:p>
          <a:p>
            <a:endParaRPr lang="ru-RU" dirty="0"/>
          </a:p>
        </p:txBody>
      </p:sp>
      <p:pic>
        <p:nvPicPr>
          <p:cNvPr id="6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труда 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96344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реализации этой системы состоит в заключении трудовых договоров с указанием конкретных условий оплаты труда для каждого медицинского работника!</a:t>
            </a:r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259632" y="571480"/>
            <a:ext cx="7200800" cy="5532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такое аттестация?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8640960" cy="208823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 фр.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attestation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от лат.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attestātio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свидетельство, подтверждение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подтверждение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квалификации, уровня знаний и умений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человека - отзыв (заключающий в себе изложение фактов и оценку их), характеристика.</a:t>
            </a:r>
          </a:p>
          <a:p>
            <a:endParaRPr lang="ru-RU" dirty="0"/>
          </a:p>
        </p:txBody>
      </p:sp>
      <p:pic>
        <p:nvPicPr>
          <p:cNvPr id="1026" name="Picture 2" descr="C:\Users\Дмитрий\Desktop\2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67713"/>
            <a:ext cx="4009160" cy="2886595"/>
          </a:xfrm>
          <a:prstGeom prst="rect">
            <a:avLst/>
          </a:prstGeom>
          <a:noFill/>
        </p:spPr>
      </p:pic>
      <p:pic>
        <p:nvPicPr>
          <p:cNvPr id="1027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127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документы регламентирующие проведение процедуры аттестации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136904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Приказ Минздрава России от 23.04.2013 N 240н «О порядке и сроках прохождения медицинскими работниками и фармацевтическими работниками аттестации для получения квалификационной категории»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Федеральный закон от 21 ноября 2011 г. N 323-ФЗ "Об основах охраны здоровья граждан Российской Федерации"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Приказ Министерства здравоохранения и социального развития Российской Федерации от 16.04.2008 № 176н «О номенклатуре специальностей среднего медицинского и фармацевтического персонала»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Приказ Министерства здравоохранения Российской Федерации от 10 февраля 2016 г. № 83н «Об утверждении квалификационных требований к медицинским и фармацевтическим работникам со средним медицинским и фармацевтическим образованием».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259632" y="260648"/>
            <a:ext cx="7128792" cy="108012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23 АПРЕЛЯ 2013 Г. N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240Н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ПОРЯДКЕ И СРОКАХ ПРОХОЖДЕНИЯ МЕДИЦИНСКИМИ РАБОТНИКАМИ И ФАРМАЦЕВТИЧЕСКИМИ РАБОТНИКАМИ АТТЕСТАЦИИ ДЛЯ ПОЛУЧЕНИЯ КВАЛИФИКАЦИОННОЙ КАТЕГОРИИ"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156176" y="4365104"/>
            <a:ext cx="2530624" cy="18832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720080" cy="720080"/>
          </a:xfrm>
          <a:prstGeom prst="rect">
            <a:avLst/>
          </a:prstGeom>
          <a:noFill/>
        </p:spPr>
      </p:pic>
      <p:pic>
        <p:nvPicPr>
          <p:cNvPr id="7" name="Picture 8"/>
          <p:cNvPicPr/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2576" y="1556792"/>
            <a:ext cx="9038590" cy="10801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693257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специалистов со средним медицинским образованием проводится по специальностям, предусмотренным действующей номенклатурой специальностей специалистов, имеющих медицинское образование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9"/>
          <p:cNvPicPr/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32576" y="2636912"/>
            <a:ext cx="9006840" cy="10445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2750958"/>
            <a:ext cx="83495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является добровольной и проводится аттестационными комиссиями по трем квалификационным категориям: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ВТОРОЙ, ПЕРВОЙ И ВЫСШЕЙ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64326" y="3698284"/>
            <a:ext cx="8975090" cy="128206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4" y="386104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проводится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ПЯТЬ ЛЕТ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Присвоенная квалификационная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ДЕЙСТВИТЕЛЬНА НА ВСЕЙ ТЕРРИТОРИИ РОССИЙСКОЙ ФЕДЕРАЦИИ В ТЕЧЕНИЕ ПЯТИ ЛЕТ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издания распорядительного акта о присвоении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1"/>
          <p:cNvPicPr/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32576" y="5085184"/>
            <a:ext cx="9005570" cy="111315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95536" y="522607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могут претендовать на присвоение более высокой квалификационной категории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ТРИ ГОДА СО ДНЯ ИЗДАНИЯ РАСПОРЯДИТЕЛЬНОГО АКТА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присвоении квалификационной категории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70485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присвоения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ЯВЛЯЕТСЯ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ДОБРОВОЛЬНОЙ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708920"/>
            <a:ext cx="7499176" cy="361568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20080" cy="720080"/>
          </a:xfrm>
          <a:prstGeom prst="rect">
            <a:avLst/>
          </a:prstGeom>
          <a:noFill/>
        </p:spPr>
      </p:pic>
      <p:pic>
        <p:nvPicPr>
          <p:cNvPr id="5" name="Picture 13"/>
          <p:cNvPicPr/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17957" y="2000883"/>
            <a:ext cx="8454390" cy="46684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2666146"/>
            <a:ext cx="846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5556" y="4221088"/>
            <a:ext cx="845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ЛЕТ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2250" y="5589240"/>
            <a:ext cx="773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ЛЕТ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3680205"/>
            <a:ext cx="43735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12232" y="2357264"/>
            <a:ext cx="43559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категория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07358" y="5157191"/>
            <a:ext cx="46166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лекции: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Основы расчета, формы и системы оплаты труда медицинских работников.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Системы повышений, доплаты и надбавки работников здравоохранения РФ.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Порядок аттестации (сроки, условия, критерии оценки) средних медицинских работников, как одного из факторов повышения их заработной платы.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1327" y="476672"/>
            <a:ext cx="468052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 !!!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64096" cy="864096"/>
          </a:xfrm>
          <a:prstGeom prst="rect">
            <a:avLst/>
          </a:prstGeom>
          <a:noFill/>
        </p:spPr>
      </p:pic>
      <p:pic>
        <p:nvPicPr>
          <p:cNvPr id="5" name="Picture 15"/>
          <p:cNvPicPr/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611560" y="1484784"/>
            <a:ext cx="8060055" cy="50292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02296" y="1700808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Специалист может получить квалификационную категорию как по основной, так и по совмещаемой специальности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356992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/>
              <a:t>К аттестации допускаются специалисты, проработавшие на последнем месте работы не менее года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013177"/>
            <a:ext cx="54726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Специалисты могут претендовать на присвоение более высокой квалификационной категории не ранее чем через три года со дня издания распорядительного акта о присвоении квалификационной категории.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19" y="800708"/>
            <a:ext cx="6223647" cy="3960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аттестации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3068960"/>
            <a:ext cx="6635080" cy="32556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92088" cy="792088"/>
          </a:xfrm>
          <a:prstGeom prst="rect">
            <a:avLst/>
          </a:prstGeom>
          <a:noFill/>
        </p:spPr>
      </p:pic>
      <p:pic>
        <p:nvPicPr>
          <p:cNvPr id="5" name="Picture 16"/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rcRect t="16670"/>
          <a:stretch/>
        </p:blipFill>
        <p:spPr bwMode="auto">
          <a:xfrm>
            <a:off x="762218" y="1196752"/>
            <a:ext cx="7593032" cy="485698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03648" y="3172325"/>
            <a:ext cx="23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1412776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отчета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924944"/>
            <a:ext cx="14710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4077072"/>
            <a:ext cx="2376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по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теоретическим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8324" y="5361762"/>
            <a:ext cx="7380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23 АПРЕЛЯ 2013 Г. N 240Н "О ПОРЯДКЕ И СРОКАХ ПРОХОЖДЕНИЯ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МЕДИЦИНСКИМИ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ФАРМАЦЕВТИЧЕСКИМИ РАБОТНИКАМИ АТТЕСТАЦИИ ДЛЯ ПОЛУЧЕНИЯ КВАЛИФИКАЦИОННОЙ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КАТЕГОРИИ« (ред. от  08.07.2019 г.)</a:t>
            </a:r>
            <a:endParaRPr lang="ru-RU" sz="1200" dirty="0"/>
          </a:p>
        </p:txBody>
      </p:sp>
      <p:pic>
        <p:nvPicPr>
          <p:cNvPr id="12" name="Picture 2" descr="C:\Users\Дмитрий\Desktop\967e203facfbeb43942a21431f31976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196752"/>
            <a:ext cx="2160240" cy="1296144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861048"/>
            <a:ext cx="1872208" cy="122413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403648" y="260648"/>
            <a:ext cx="7416824" cy="108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Перечень документов, необходимых для прохождения аттестации</a:t>
            </a:r>
            <a:endParaRPr lang="ru-RU" sz="3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51520" y="1844824"/>
            <a:ext cx="8712968" cy="453650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заявление на имя председателя аттестационной комиссии, квалификационная категория, на которую он претендует, наличие или отсутствие ранее присвоенной квалификационной категории, дата ее присвоения, согласие на получение и обработку персональных данных с целью оценки квалификации, личная подпись специалиста и дата;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заполненный в печатном виде аттестационный лист, заверенный отделом кадров организации, осуществляющей медицинскую или фармацевтическую деятельность, работником которой является специалист, по форме согласно рекомендуемому образцу (приложение N 1 к настоящему Порядку);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5013176"/>
            <a:ext cx="3384376" cy="162813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719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необходимых для прохождения аттестации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отчет о профессиональной деятельности (далее - отчет), лично подписанный специалистом, согласованный с руководителем и заверенный печатью организации, осуществляющей медицинскую или фармацевтическую деятельность, работником которой является специалист (отчет должен содержать анализ профессиональной деятельности за последние три года работы - для специалистов с высшим профессиональным образованием и за последний год работы - для специалистов со средним профессиональным образованием, включая описание выполненных работ, данные о рационализаторских предложениях и патентах, выводы специалиста о своей профессиональной деятельности, предложения по ее совершенствованию);</a:t>
            </a:r>
          </a:p>
          <a:p>
            <a:endParaRPr lang="ru-RU" dirty="0"/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90607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необходимых для прохождения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копии документов об образовании (диплом, удостоверения, свидетельства, сертификаты специалиста), трудовой книжки, заверенные в установленном порядке;</a:t>
            </a:r>
          </a:p>
          <a:p>
            <a:pPr algn="just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в случае изменения фамилии, имени, отчества - копия документа, подтверждающего факт изменения фамилии, имени, отчества;</a:t>
            </a:r>
          </a:p>
          <a:p>
            <a:pPr algn="just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копия документа о присвоении имеющейся квалификационной категории (при наличии).</a:t>
            </a:r>
          </a:p>
          <a:p>
            <a:pPr algn="just" fontAlgn="base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для закрепления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6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Дайте определение понятию «заработная плата».</a:t>
            </a:r>
          </a:p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Что представляет собой новая система оплаты труда работников здравоохранения?</a:t>
            </a:r>
          </a:p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Какие существуют формы оплаты труда?</a:t>
            </a:r>
          </a:p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От чего зависит размер оплаты труда среднего медицинского работника?</a:t>
            </a:r>
          </a:p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Какие этапы включает в себя аттестация медицинских работников и какой документ регламентирует данную процедуру?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что такое нужда в маркетинг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77072"/>
            <a:ext cx="3181219" cy="23874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7806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заработной платы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статье 129 Трудового кодекса Российской Федерации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приведено следующее определение: 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Заработная плата (оплата труда работника)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вознаграждение за труд в зависимости от квалификации работника, сложности, количества, качества и условий выполняемой работы, а также компенсационные выплаты (доплаты и надбавки компенсационного характера, в том числе за работу в условиях, отклоняющихся от нормальных, работу в особых климатических условиях и на территориях, подвергшихся радиоактивному загрязнению, и иные выплаты компенсационного характера) и стимулирующие выплаты (доплаты и надбавки стимулирующего характера, премии и иные поощрительные выплаты)».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Тарифные системы оплаты труда медицинских работников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Минздрава СССР от 9 сентября 1964 г. № 496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составляющие заработной платы были выделены должностные оклады (ставки), размеры их повышения, размеры надбавок, доплат, коэффициентов к должностным окладам (ставкам). 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Минздрава СССР от 10.11.1986 № 1480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утверждении Инструкции о порядке исчисления заработной платы работников здравоохранения и социального обеспечения и других документов по оплате труда работников здравоохранения и социального обеспечения» расширил права руководителей лечебно-профилактических учреждений.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Тарифные системы оплаты труда медицинских работников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исполнение Постановления Правительства Российской Федерации от 14.10.92 № 785 «О дифференциации в уровнях оплаты труда работников бюджетной сферы на основе Единой тарифной сетки» был принят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Минздрава РФ от 15.10.99 № 377 «Об утверждении положения об оплате труда работников здравоохранения».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Размер оклада определялся на основании отнесения должности к одному из восемнадцати разрядов единой тарифной сетки. 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5 августа 2008 г. № 583 «О введении новых систем оплаты труда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работников федеральных бюджетных, автономных и казенных учреждений и федеральных государственных органов, а также гражданского персонала воинских частей, учреждений и подразделений федеральных органов исполнительной власти».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14 августа 2008 г. № 425н 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формы оплаты труда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Повременная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оплата производится за определенное количество отработанного времени независимо от объема выполненных работ.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Сдельная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оплата труда основывается на установлении заработной платы в зависимости от объема выполненной работы за определенный период времени (чаще за месяц).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Контрактная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оплата труда позволяет достаточно объективно учесть объем и качество выполненной работы. Эта форма наиболее прогрессивна.</a:t>
            </a:r>
          </a:p>
          <a:p>
            <a:endParaRPr lang="ru-RU" dirty="0"/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7931224" cy="288032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Оплата труда главный источник формирования денежных доходов работника.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Работодатель обязан компенсировать затраты умственного и физического труда работающего путем денежной выплаты в виде заработной платы.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Дмитрий\Desktop\Adobe Acrobat Disti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92088" cy="79208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544616" cy="6492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труда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труда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Должностные оклады и другие виды оплаты СМР определяются исходя из: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занимаемой должности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стажа непрерывной работы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образования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квалификации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других условий, предусмотренных в соответствии с приказом, определяющем порядок оплаты труда соответствующих должностей.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Составляющие заработной платы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(фиксированная часть)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67240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Заработная плата медицинского работника формируется из трех составляющих: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Оклада (должностного оклада),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которым согласно статье 129 ТК РФ понимается фиксированный размер оплаты труда работника за исполнение трудовых (должностных) обязанностей определенной сложности за календарный месяц без учета компенсационных, стимулирующих и социальных выплат.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013176"/>
            <a:ext cx="7560840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Базовый должностной оклад</a:t>
            </a:r>
            <a:r>
              <a:rPr lang="ru-RU" b="1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базовая ставка заработной платы) – минимальный должностной оклад работника государственного или муниципального учреждения, входящего  в соответствующую профессиональную квалификационную группу.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1597</TotalTime>
  <Words>1377</Words>
  <Application>Microsoft Office PowerPoint</Application>
  <PresentationFormat>Экран (4:3)</PresentationFormat>
  <Paragraphs>117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Calibri</vt:lpstr>
      <vt:lpstr>Constantia</vt:lpstr>
      <vt:lpstr>Times New Roman</vt:lpstr>
      <vt:lpstr>Wingdings</vt:lpstr>
      <vt:lpstr>Wingdings 2</vt:lpstr>
      <vt:lpstr>Поток</vt:lpstr>
      <vt:lpstr>  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В.Ф. Войно Ясенецкого» Министерства здравоохранения Российской Федерации Фармацевтический колледж</vt:lpstr>
      <vt:lpstr>План лекции:</vt:lpstr>
      <vt:lpstr>Понятие заработной платы</vt:lpstr>
      <vt:lpstr>Тарифные системы оплаты труда медицинских работников</vt:lpstr>
      <vt:lpstr>Тарифные системы оплаты труда медицинских работников</vt:lpstr>
      <vt:lpstr>Основные формы оплаты труда</vt:lpstr>
      <vt:lpstr>Оплата труда </vt:lpstr>
      <vt:lpstr>Оплата труда </vt:lpstr>
      <vt:lpstr>Составляющие заработной платы (фиксированная часть)</vt:lpstr>
      <vt:lpstr>  Составляющие оплаты труда (изменяющаяся часть)</vt:lpstr>
      <vt:lpstr>Составляющие заработной платы</vt:lpstr>
      <vt:lpstr>Основные условия оплаты труда</vt:lpstr>
      <vt:lpstr>Компенсационные выплаты </vt:lpstr>
      <vt:lpstr>Стимулирующие выплаты </vt:lpstr>
      <vt:lpstr>Оплата труда </vt:lpstr>
      <vt:lpstr>Презентация PowerPoint</vt:lpstr>
      <vt:lpstr> Нормативно-правовые документы регламентирующие проведение процедуры аттестации</vt:lpstr>
      <vt:lpstr>Презентация PowerPoint</vt:lpstr>
      <vt:lpstr>                 Порядок присвоения категории АТТЕСТАЦИЯ ЯВЛЯЕТСЯ ДОБРОВОЛЬНОЙ</vt:lpstr>
      <vt:lpstr>Презентация PowerPoint</vt:lpstr>
      <vt:lpstr>Этапы аттестации</vt:lpstr>
      <vt:lpstr>Презентация PowerPoint</vt:lpstr>
      <vt:lpstr>     Перечень документов, необходимых для прохождения аттестации </vt:lpstr>
      <vt:lpstr>Перечень документов, необходимых для прохождения</vt:lpstr>
      <vt:lpstr>Вопросы для закрепления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Основные понятия,цели,задачи маркетинга в здравоохранении.</dc:title>
  <dc:creator>ASUS</dc:creator>
  <cp:lastModifiedBy>Попова Оксана Михайловна</cp:lastModifiedBy>
  <cp:revision>41</cp:revision>
  <cp:lastPrinted>2019-09-02T09:14:33Z</cp:lastPrinted>
  <dcterms:created xsi:type="dcterms:W3CDTF">2018-03-23T02:50:28Z</dcterms:created>
  <dcterms:modified xsi:type="dcterms:W3CDTF">2021-04-02T01:07:17Z</dcterms:modified>
</cp:coreProperties>
</file>