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84706" y="2277567"/>
            <a:ext cx="5974587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44536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64943" y="3484829"/>
            <a:ext cx="5214112" cy="697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44536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9493" y="1015"/>
            <a:ext cx="8205012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1342" y="3322065"/>
            <a:ext cx="7959090" cy="1802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ymikadze@yandex.com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7517" y="993470"/>
            <a:ext cx="601218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4000" b="0" spc="-35" dirty="0">
                <a:latin typeface="Calibri Light"/>
                <a:cs typeface="Calibri Light"/>
              </a:rPr>
              <a:t>Методы </a:t>
            </a:r>
            <a:r>
              <a:rPr sz="4000" b="0" spc="-30" dirty="0">
                <a:latin typeface="Calibri Light"/>
                <a:cs typeface="Calibri Light"/>
              </a:rPr>
              <a:t>объективного </a:t>
            </a:r>
            <a:r>
              <a:rPr sz="4000" b="0" spc="-5" dirty="0">
                <a:latin typeface="Calibri Light"/>
                <a:cs typeface="Calibri Light"/>
              </a:rPr>
              <a:t>и  </a:t>
            </a:r>
            <a:r>
              <a:rPr sz="4000" b="0" spc="-35" dirty="0">
                <a:latin typeface="Calibri Light"/>
                <a:cs typeface="Calibri Light"/>
              </a:rPr>
              <a:t>клинического</a:t>
            </a:r>
            <a:r>
              <a:rPr sz="4000" b="0" spc="-105" dirty="0">
                <a:latin typeface="Calibri Light"/>
                <a:cs typeface="Calibri Light"/>
              </a:rPr>
              <a:t> </a:t>
            </a:r>
            <a:r>
              <a:rPr sz="4000" b="0" spc="-35" dirty="0">
                <a:latin typeface="Calibri Light"/>
                <a:cs typeface="Calibri Light"/>
              </a:rPr>
              <a:t>обследования  психических</a:t>
            </a:r>
            <a:r>
              <a:rPr sz="4000" b="0" spc="-95" dirty="0">
                <a:latin typeface="Calibri Light"/>
                <a:cs typeface="Calibri Light"/>
              </a:rPr>
              <a:t> </a:t>
            </a:r>
            <a:r>
              <a:rPr sz="4000" b="0" spc="-35" dirty="0">
                <a:latin typeface="Calibri Light"/>
                <a:cs typeface="Calibri Light"/>
              </a:rPr>
              <a:t>функций</a:t>
            </a:r>
            <a:endParaRPr sz="40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9220" y="75945"/>
            <a:ext cx="48482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20" dirty="0">
                <a:latin typeface="Calibri Light"/>
                <a:cs typeface="Calibri Light"/>
              </a:rPr>
              <a:t>Схема </a:t>
            </a:r>
            <a:r>
              <a:rPr sz="3200" b="0" spc="-30" dirty="0">
                <a:latin typeface="Calibri Light"/>
                <a:cs typeface="Calibri Light"/>
              </a:rPr>
              <a:t>синдромного</a:t>
            </a:r>
            <a:r>
              <a:rPr sz="3200" b="0" spc="-165" dirty="0">
                <a:latin typeface="Calibri Light"/>
                <a:cs typeface="Calibri Light"/>
              </a:rPr>
              <a:t> </a:t>
            </a:r>
            <a:r>
              <a:rPr sz="3200" b="0" spc="-25" dirty="0">
                <a:latin typeface="Calibri Light"/>
                <a:cs typeface="Calibri Light"/>
              </a:rPr>
              <a:t>анализа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24583"/>
            <a:ext cx="5626608" cy="4684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04254" y="1625156"/>
            <a:ext cx="8064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3766" y="1590802"/>
            <a:ext cx="1711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очаги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поражения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04254" y="2945321"/>
            <a:ext cx="8064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04254" y="3890455"/>
            <a:ext cx="8064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63766" y="2910966"/>
            <a:ext cx="2705100" cy="1738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нарушенные </a:t>
            </a:r>
            <a:r>
              <a:rPr sz="1800" dirty="0">
                <a:latin typeface="Calibri"/>
                <a:cs typeface="Calibri"/>
              </a:rPr>
              <a:t>ВПФ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50"/>
              </a:lnSpc>
            </a:pPr>
            <a:r>
              <a:rPr sz="1800" spc="-5" dirty="0">
                <a:latin typeface="Calibri"/>
                <a:cs typeface="Calibri"/>
              </a:rPr>
              <a:t>поврежденные </a:t>
            </a:r>
            <a:r>
              <a:rPr sz="1800" dirty="0">
                <a:latin typeface="Calibri"/>
                <a:cs typeface="Calibri"/>
              </a:rPr>
              <a:t>звенья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ВПФ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12700" marR="257810" indent="51435">
              <a:lnSpc>
                <a:spcPts val="1939"/>
              </a:lnSpc>
              <a:spcBef>
                <a:spcPts val="1385"/>
              </a:spcBef>
            </a:pPr>
            <a:r>
              <a:rPr sz="1800" spc="-5" dirty="0">
                <a:latin typeface="Calibri"/>
                <a:cs typeface="Calibri"/>
              </a:rPr>
              <a:t>общий </a:t>
            </a:r>
            <a:r>
              <a:rPr sz="1800" spc="-10" dirty="0">
                <a:latin typeface="Calibri"/>
                <a:cs typeface="Calibri"/>
              </a:rPr>
              <a:t>психологический  </a:t>
            </a:r>
            <a:r>
              <a:rPr sz="1800" spc="-5" dirty="0">
                <a:latin typeface="Calibri"/>
                <a:cs typeface="Calibri"/>
              </a:rPr>
              <a:t>признак поврежденных  </a:t>
            </a:r>
            <a:r>
              <a:rPr sz="1800" dirty="0">
                <a:latin typeface="Calibri"/>
                <a:cs typeface="Calibri"/>
              </a:rPr>
              <a:t>ВПФ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4276" y="3212592"/>
            <a:ext cx="937260" cy="574675"/>
          </a:xfrm>
          <a:custGeom>
            <a:avLst/>
            <a:gdLst/>
            <a:ahLst/>
            <a:cxnLst/>
            <a:rect l="l" t="t" r="r" b="b"/>
            <a:pathLst>
              <a:path w="937260" h="574675">
                <a:moveTo>
                  <a:pt x="468630" y="0"/>
                </a:moveTo>
                <a:lnTo>
                  <a:pt x="409846" y="2238"/>
                </a:lnTo>
                <a:lnTo>
                  <a:pt x="353242" y="8775"/>
                </a:lnTo>
                <a:lnTo>
                  <a:pt x="299255" y="19340"/>
                </a:lnTo>
                <a:lnTo>
                  <a:pt x="248326" y="33665"/>
                </a:lnTo>
                <a:lnTo>
                  <a:pt x="200893" y="51479"/>
                </a:lnTo>
                <a:lnTo>
                  <a:pt x="157395" y="72513"/>
                </a:lnTo>
                <a:lnTo>
                  <a:pt x="118272" y="96497"/>
                </a:lnTo>
                <a:lnTo>
                  <a:pt x="83963" y="123163"/>
                </a:lnTo>
                <a:lnTo>
                  <a:pt x="54908" y="152240"/>
                </a:lnTo>
                <a:lnTo>
                  <a:pt x="31544" y="183459"/>
                </a:lnTo>
                <a:lnTo>
                  <a:pt x="3651" y="251245"/>
                </a:lnTo>
                <a:lnTo>
                  <a:pt x="0" y="287274"/>
                </a:lnTo>
                <a:lnTo>
                  <a:pt x="3651" y="323302"/>
                </a:lnTo>
                <a:lnTo>
                  <a:pt x="31544" y="391088"/>
                </a:lnTo>
                <a:lnTo>
                  <a:pt x="54908" y="422307"/>
                </a:lnTo>
                <a:lnTo>
                  <a:pt x="83963" y="451384"/>
                </a:lnTo>
                <a:lnTo>
                  <a:pt x="118272" y="478050"/>
                </a:lnTo>
                <a:lnTo>
                  <a:pt x="157395" y="502034"/>
                </a:lnTo>
                <a:lnTo>
                  <a:pt x="200893" y="523068"/>
                </a:lnTo>
                <a:lnTo>
                  <a:pt x="248326" y="540882"/>
                </a:lnTo>
                <a:lnTo>
                  <a:pt x="299255" y="555207"/>
                </a:lnTo>
                <a:lnTo>
                  <a:pt x="353242" y="565772"/>
                </a:lnTo>
                <a:lnTo>
                  <a:pt x="409846" y="572309"/>
                </a:lnTo>
                <a:lnTo>
                  <a:pt x="468630" y="574548"/>
                </a:lnTo>
                <a:lnTo>
                  <a:pt x="527415" y="572309"/>
                </a:lnTo>
                <a:lnTo>
                  <a:pt x="584021" y="565772"/>
                </a:lnTo>
                <a:lnTo>
                  <a:pt x="638009" y="555207"/>
                </a:lnTo>
                <a:lnTo>
                  <a:pt x="688939" y="540882"/>
                </a:lnTo>
                <a:lnTo>
                  <a:pt x="736372" y="523068"/>
                </a:lnTo>
                <a:lnTo>
                  <a:pt x="779869" y="502034"/>
                </a:lnTo>
                <a:lnTo>
                  <a:pt x="818991" y="478050"/>
                </a:lnTo>
                <a:lnTo>
                  <a:pt x="853299" y="451384"/>
                </a:lnTo>
                <a:lnTo>
                  <a:pt x="882354" y="422307"/>
                </a:lnTo>
                <a:lnTo>
                  <a:pt x="905716" y="391088"/>
                </a:lnTo>
                <a:lnTo>
                  <a:pt x="933608" y="323302"/>
                </a:lnTo>
                <a:lnTo>
                  <a:pt x="937260" y="287274"/>
                </a:lnTo>
                <a:lnTo>
                  <a:pt x="933608" y="251245"/>
                </a:lnTo>
                <a:lnTo>
                  <a:pt x="905716" y="183459"/>
                </a:lnTo>
                <a:lnTo>
                  <a:pt x="882354" y="152240"/>
                </a:lnTo>
                <a:lnTo>
                  <a:pt x="853299" y="123163"/>
                </a:lnTo>
                <a:lnTo>
                  <a:pt x="818991" y="96497"/>
                </a:lnTo>
                <a:lnTo>
                  <a:pt x="779869" y="72513"/>
                </a:lnTo>
                <a:lnTo>
                  <a:pt x="736372" y="51479"/>
                </a:lnTo>
                <a:lnTo>
                  <a:pt x="688939" y="33665"/>
                </a:lnTo>
                <a:lnTo>
                  <a:pt x="638009" y="19340"/>
                </a:lnTo>
                <a:lnTo>
                  <a:pt x="584021" y="8775"/>
                </a:lnTo>
                <a:lnTo>
                  <a:pt x="527415" y="2238"/>
                </a:lnTo>
                <a:lnTo>
                  <a:pt x="46863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4276" y="3212592"/>
            <a:ext cx="937260" cy="574675"/>
          </a:xfrm>
          <a:custGeom>
            <a:avLst/>
            <a:gdLst/>
            <a:ahLst/>
            <a:cxnLst/>
            <a:rect l="l" t="t" r="r" b="b"/>
            <a:pathLst>
              <a:path w="937260" h="574675">
                <a:moveTo>
                  <a:pt x="0" y="287274"/>
                </a:moveTo>
                <a:lnTo>
                  <a:pt x="14312" y="216550"/>
                </a:lnTo>
                <a:lnTo>
                  <a:pt x="54908" y="152240"/>
                </a:lnTo>
                <a:lnTo>
                  <a:pt x="83963" y="123163"/>
                </a:lnTo>
                <a:lnTo>
                  <a:pt x="118272" y="96497"/>
                </a:lnTo>
                <a:lnTo>
                  <a:pt x="157395" y="72513"/>
                </a:lnTo>
                <a:lnTo>
                  <a:pt x="200893" y="51479"/>
                </a:lnTo>
                <a:lnTo>
                  <a:pt x="248326" y="33665"/>
                </a:lnTo>
                <a:lnTo>
                  <a:pt x="299255" y="19340"/>
                </a:lnTo>
                <a:lnTo>
                  <a:pt x="353242" y="8775"/>
                </a:lnTo>
                <a:lnTo>
                  <a:pt x="409846" y="2238"/>
                </a:lnTo>
                <a:lnTo>
                  <a:pt x="468630" y="0"/>
                </a:lnTo>
                <a:lnTo>
                  <a:pt x="527415" y="2238"/>
                </a:lnTo>
                <a:lnTo>
                  <a:pt x="584021" y="8775"/>
                </a:lnTo>
                <a:lnTo>
                  <a:pt x="638009" y="19340"/>
                </a:lnTo>
                <a:lnTo>
                  <a:pt x="688939" y="33665"/>
                </a:lnTo>
                <a:lnTo>
                  <a:pt x="736372" y="51479"/>
                </a:lnTo>
                <a:lnTo>
                  <a:pt x="779869" y="72513"/>
                </a:lnTo>
                <a:lnTo>
                  <a:pt x="818991" y="96497"/>
                </a:lnTo>
                <a:lnTo>
                  <a:pt x="853299" y="123163"/>
                </a:lnTo>
                <a:lnTo>
                  <a:pt x="882354" y="152240"/>
                </a:lnTo>
                <a:lnTo>
                  <a:pt x="905716" y="183459"/>
                </a:lnTo>
                <a:lnTo>
                  <a:pt x="933608" y="251245"/>
                </a:lnTo>
                <a:lnTo>
                  <a:pt x="937260" y="287274"/>
                </a:lnTo>
                <a:lnTo>
                  <a:pt x="933608" y="323302"/>
                </a:lnTo>
                <a:lnTo>
                  <a:pt x="905716" y="391088"/>
                </a:lnTo>
                <a:lnTo>
                  <a:pt x="882354" y="422307"/>
                </a:lnTo>
                <a:lnTo>
                  <a:pt x="853299" y="451384"/>
                </a:lnTo>
                <a:lnTo>
                  <a:pt x="818991" y="478050"/>
                </a:lnTo>
                <a:lnTo>
                  <a:pt x="779869" y="502034"/>
                </a:lnTo>
                <a:lnTo>
                  <a:pt x="736372" y="523068"/>
                </a:lnTo>
                <a:lnTo>
                  <a:pt x="688939" y="540882"/>
                </a:lnTo>
                <a:lnTo>
                  <a:pt x="638009" y="555207"/>
                </a:lnTo>
                <a:lnTo>
                  <a:pt x="584021" y="565772"/>
                </a:lnTo>
                <a:lnTo>
                  <a:pt x="527415" y="572309"/>
                </a:lnTo>
                <a:lnTo>
                  <a:pt x="468630" y="574548"/>
                </a:lnTo>
                <a:lnTo>
                  <a:pt x="409846" y="572309"/>
                </a:lnTo>
                <a:lnTo>
                  <a:pt x="353242" y="565772"/>
                </a:lnTo>
                <a:lnTo>
                  <a:pt x="299255" y="555207"/>
                </a:lnTo>
                <a:lnTo>
                  <a:pt x="248326" y="540882"/>
                </a:lnTo>
                <a:lnTo>
                  <a:pt x="200893" y="523068"/>
                </a:lnTo>
                <a:lnTo>
                  <a:pt x="157395" y="502034"/>
                </a:lnTo>
                <a:lnTo>
                  <a:pt x="118272" y="478050"/>
                </a:lnTo>
                <a:lnTo>
                  <a:pt x="83963" y="451384"/>
                </a:lnTo>
                <a:lnTo>
                  <a:pt x="54908" y="422307"/>
                </a:lnTo>
                <a:lnTo>
                  <a:pt x="31544" y="391088"/>
                </a:lnTo>
                <a:lnTo>
                  <a:pt x="3651" y="323302"/>
                </a:lnTo>
                <a:lnTo>
                  <a:pt x="0" y="287274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95928" y="3429000"/>
            <a:ext cx="864235" cy="576580"/>
          </a:xfrm>
          <a:custGeom>
            <a:avLst/>
            <a:gdLst/>
            <a:ahLst/>
            <a:cxnLst/>
            <a:rect l="l" t="t" r="r" b="b"/>
            <a:pathLst>
              <a:path w="864235" h="576579">
                <a:moveTo>
                  <a:pt x="432054" y="0"/>
                </a:moveTo>
                <a:lnTo>
                  <a:pt x="373423" y="2628"/>
                </a:lnTo>
                <a:lnTo>
                  <a:pt x="317191" y="10285"/>
                </a:lnTo>
                <a:lnTo>
                  <a:pt x="263872" y="22627"/>
                </a:lnTo>
                <a:lnTo>
                  <a:pt x="213980" y="39313"/>
                </a:lnTo>
                <a:lnTo>
                  <a:pt x="168031" y="59999"/>
                </a:lnTo>
                <a:lnTo>
                  <a:pt x="126539" y="84343"/>
                </a:lnTo>
                <a:lnTo>
                  <a:pt x="90018" y="112003"/>
                </a:lnTo>
                <a:lnTo>
                  <a:pt x="58984" y="142635"/>
                </a:lnTo>
                <a:lnTo>
                  <a:pt x="33950" y="175896"/>
                </a:lnTo>
                <a:lnTo>
                  <a:pt x="15432" y="211446"/>
                </a:lnTo>
                <a:lnTo>
                  <a:pt x="3943" y="248940"/>
                </a:lnTo>
                <a:lnTo>
                  <a:pt x="0" y="288036"/>
                </a:lnTo>
                <a:lnTo>
                  <a:pt x="3943" y="327131"/>
                </a:lnTo>
                <a:lnTo>
                  <a:pt x="15432" y="364625"/>
                </a:lnTo>
                <a:lnTo>
                  <a:pt x="33950" y="400175"/>
                </a:lnTo>
                <a:lnTo>
                  <a:pt x="58984" y="433436"/>
                </a:lnTo>
                <a:lnTo>
                  <a:pt x="90018" y="464068"/>
                </a:lnTo>
                <a:lnTo>
                  <a:pt x="126539" y="491728"/>
                </a:lnTo>
                <a:lnTo>
                  <a:pt x="168031" y="516072"/>
                </a:lnTo>
                <a:lnTo>
                  <a:pt x="213980" y="536758"/>
                </a:lnTo>
                <a:lnTo>
                  <a:pt x="263872" y="553444"/>
                </a:lnTo>
                <a:lnTo>
                  <a:pt x="317191" y="565786"/>
                </a:lnTo>
                <a:lnTo>
                  <a:pt x="373423" y="573443"/>
                </a:lnTo>
                <a:lnTo>
                  <a:pt x="432054" y="576072"/>
                </a:lnTo>
                <a:lnTo>
                  <a:pt x="490684" y="573443"/>
                </a:lnTo>
                <a:lnTo>
                  <a:pt x="546916" y="565786"/>
                </a:lnTo>
                <a:lnTo>
                  <a:pt x="600235" y="553444"/>
                </a:lnTo>
                <a:lnTo>
                  <a:pt x="650127" y="536758"/>
                </a:lnTo>
                <a:lnTo>
                  <a:pt x="696076" y="516072"/>
                </a:lnTo>
                <a:lnTo>
                  <a:pt x="737568" y="491728"/>
                </a:lnTo>
                <a:lnTo>
                  <a:pt x="774089" y="464068"/>
                </a:lnTo>
                <a:lnTo>
                  <a:pt x="805123" y="433436"/>
                </a:lnTo>
                <a:lnTo>
                  <a:pt x="830157" y="400175"/>
                </a:lnTo>
                <a:lnTo>
                  <a:pt x="848675" y="364625"/>
                </a:lnTo>
                <a:lnTo>
                  <a:pt x="860164" y="327131"/>
                </a:lnTo>
                <a:lnTo>
                  <a:pt x="864108" y="288036"/>
                </a:lnTo>
                <a:lnTo>
                  <a:pt x="860164" y="248940"/>
                </a:lnTo>
                <a:lnTo>
                  <a:pt x="848675" y="211446"/>
                </a:lnTo>
                <a:lnTo>
                  <a:pt x="830157" y="175896"/>
                </a:lnTo>
                <a:lnTo>
                  <a:pt x="805123" y="142635"/>
                </a:lnTo>
                <a:lnTo>
                  <a:pt x="774089" y="112003"/>
                </a:lnTo>
                <a:lnTo>
                  <a:pt x="737568" y="84343"/>
                </a:lnTo>
                <a:lnTo>
                  <a:pt x="696076" y="59999"/>
                </a:lnTo>
                <a:lnTo>
                  <a:pt x="650127" y="39313"/>
                </a:lnTo>
                <a:lnTo>
                  <a:pt x="600235" y="22627"/>
                </a:lnTo>
                <a:lnTo>
                  <a:pt x="546916" y="10285"/>
                </a:lnTo>
                <a:lnTo>
                  <a:pt x="490684" y="2628"/>
                </a:lnTo>
                <a:lnTo>
                  <a:pt x="43205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95928" y="3429000"/>
            <a:ext cx="864235" cy="576580"/>
          </a:xfrm>
          <a:custGeom>
            <a:avLst/>
            <a:gdLst/>
            <a:ahLst/>
            <a:cxnLst/>
            <a:rect l="l" t="t" r="r" b="b"/>
            <a:pathLst>
              <a:path w="864235" h="576579">
                <a:moveTo>
                  <a:pt x="0" y="288036"/>
                </a:moveTo>
                <a:lnTo>
                  <a:pt x="3943" y="248940"/>
                </a:lnTo>
                <a:lnTo>
                  <a:pt x="15432" y="211446"/>
                </a:lnTo>
                <a:lnTo>
                  <a:pt x="33950" y="175896"/>
                </a:lnTo>
                <a:lnTo>
                  <a:pt x="58984" y="142635"/>
                </a:lnTo>
                <a:lnTo>
                  <a:pt x="90018" y="112003"/>
                </a:lnTo>
                <a:lnTo>
                  <a:pt x="126539" y="84343"/>
                </a:lnTo>
                <a:lnTo>
                  <a:pt x="168031" y="59999"/>
                </a:lnTo>
                <a:lnTo>
                  <a:pt x="213980" y="39313"/>
                </a:lnTo>
                <a:lnTo>
                  <a:pt x="263872" y="22627"/>
                </a:lnTo>
                <a:lnTo>
                  <a:pt x="317191" y="10285"/>
                </a:lnTo>
                <a:lnTo>
                  <a:pt x="373423" y="2628"/>
                </a:lnTo>
                <a:lnTo>
                  <a:pt x="432054" y="0"/>
                </a:lnTo>
                <a:lnTo>
                  <a:pt x="490684" y="2628"/>
                </a:lnTo>
                <a:lnTo>
                  <a:pt x="546916" y="10285"/>
                </a:lnTo>
                <a:lnTo>
                  <a:pt x="600235" y="22627"/>
                </a:lnTo>
                <a:lnTo>
                  <a:pt x="650127" y="39313"/>
                </a:lnTo>
                <a:lnTo>
                  <a:pt x="696076" y="59999"/>
                </a:lnTo>
                <a:lnTo>
                  <a:pt x="737568" y="84343"/>
                </a:lnTo>
                <a:lnTo>
                  <a:pt x="774089" y="112003"/>
                </a:lnTo>
                <a:lnTo>
                  <a:pt x="805123" y="142635"/>
                </a:lnTo>
                <a:lnTo>
                  <a:pt x="830157" y="175896"/>
                </a:lnTo>
                <a:lnTo>
                  <a:pt x="848675" y="211446"/>
                </a:lnTo>
                <a:lnTo>
                  <a:pt x="860164" y="248940"/>
                </a:lnTo>
                <a:lnTo>
                  <a:pt x="864108" y="288036"/>
                </a:lnTo>
                <a:lnTo>
                  <a:pt x="860164" y="327131"/>
                </a:lnTo>
                <a:lnTo>
                  <a:pt x="848675" y="364625"/>
                </a:lnTo>
                <a:lnTo>
                  <a:pt x="830157" y="400175"/>
                </a:lnTo>
                <a:lnTo>
                  <a:pt x="805123" y="433436"/>
                </a:lnTo>
                <a:lnTo>
                  <a:pt x="774089" y="464068"/>
                </a:lnTo>
                <a:lnTo>
                  <a:pt x="737568" y="491728"/>
                </a:lnTo>
                <a:lnTo>
                  <a:pt x="696076" y="516072"/>
                </a:lnTo>
                <a:lnTo>
                  <a:pt x="650127" y="536758"/>
                </a:lnTo>
                <a:lnTo>
                  <a:pt x="600235" y="553444"/>
                </a:lnTo>
                <a:lnTo>
                  <a:pt x="546916" y="565786"/>
                </a:lnTo>
                <a:lnTo>
                  <a:pt x="490684" y="573443"/>
                </a:lnTo>
                <a:lnTo>
                  <a:pt x="432054" y="576072"/>
                </a:lnTo>
                <a:lnTo>
                  <a:pt x="373423" y="573443"/>
                </a:lnTo>
                <a:lnTo>
                  <a:pt x="317191" y="565786"/>
                </a:lnTo>
                <a:lnTo>
                  <a:pt x="263872" y="553444"/>
                </a:lnTo>
                <a:lnTo>
                  <a:pt x="213980" y="536758"/>
                </a:lnTo>
                <a:lnTo>
                  <a:pt x="168031" y="516072"/>
                </a:lnTo>
                <a:lnTo>
                  <a:pt x="126539" y="491728"/>
                </a:lnTo>
                <a:lnTo>
                  <a:pt x="90018" y="464068"/>
                </a:lnTo>
                <a:lnTo>
                  <a:pt x="58984" y="433436"/>
                </a:lnTo>
                <a:lnTo>
                  <a:pt x="33950" y="400175"/>
                </a:lnTo>
                <a:lnTo>
                  <a:pt x="15432" y="364625"/>
                </a:lnTo>
                <a:lnTo>
                  <a:pt x="3943" y="327131"/>
                </a:lnTo>
                <a:lnTo>
                  <a:pt x="0" y="28803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38968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38968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58824" y="213360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7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7" y="288036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5" y="144017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58824" y="213360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144017"/>
                </a:moveTo>
                <a:lnTo>
                  <a:pt x="7345" y="98511"/>
                </a:lnTo>
                <a:lnTo>
                  <a:pt x="27797" y="58978"/>
                </a:lnTo>
                <a:lnTo>
                  <a:pt x="58978" y="27797"/>
                </a:lnTo>
                <a:lnTo>
                  <a:pt x="98511" y="7345"/>
                </a:lnTo>
                <a:lnTo>
                  <a:pt x="144017" y="0"/>
                </a:lnTo>
                <a:lnTo>
                  <a:pt x="189524" y="7345"/>
                </a:lnTo>
                <a:lnTo>
                  <a:pt x="229057" y="27797"/>
                </a:lnTo>
                <a:lnTo>
                  <a:pt x="260238" y="58978"/>
                </a:lnTo>
                <a:lnTo>
                  <a:pt x="280690" y="98511"/>
                </a:lnTo>
                <a:lnTo>
                  <a:pt x="288035" y="144017"/>
                </a:lnTo>
                <a:lnTo>
                  <a:pt x="280690" y="189524"/>
                </a:lnTo>
                <a:lnTo>
                  <a:pt x="260238" y="229057"/>
                </a:lnTo>
                <a:lnTo>
                  <a:pt x="229057" y="260238"/>
                </a:lnTo>
                <a:lnTo>
                  <a:pt x="189524" y="280690"/>
                </a:lnTo>
                <a:lnTo>
                  <a:pt x="144017" y="288036"/>
                </a:lnTo>
                <a:lnTo>
                  <a:pt x="98511" y="280690"/>
                </a:lnTo>
                <a:lnTo>
                  <a:pt x="58978" y="260238"/>
                </a:lnTo>
                <a:lnTo>
                  <a:pt x="27797" y="229057"/>
                </a:lnTo>
                <a:lnTo>
                  <a:pt x="7345" y="189524"/>
                </a:lnTo>
                <a:lnTo>
                  <a:pt x="0" y="14401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4276" y="2421635"/>
            <a:ext cx="288290" cy="287020"/>
          </a:xfrm>
          <a:custGeom>
            <a:avLst/>
            <a:gdLst/>
            <a:ahLst/>
            <a:cxnLst/>
            <a:rect l="l" t="t" r="r" b="b"/>
            <a:pathLst>
              <a:path w="288290" h="287019">
                <a:moveTo>
                  <a:pt x="144017" y="0"/>
                </a:moveTo>
                <a:lnTo>
                  <a:pt x="98496" y="7303"/>
                </a:lnTo>
                <a:lnTo>
                  <a:pt x="58962" y="27639"/>
                </a:lnTo>
                <a:lnTo>
                  <a:pt x="27786" y="58649"/>
                </a:lnTo>
                <a:lnTo>
                  <a:pt x="7342" y="97974"/>
                </a:lnTo>
                <a:lnTo>
                  <a:pt x="0" y="143255"/>
                </a:lnTo>
                <a:lnTo>
                  <a:pt x="7342" y="188537"/>
                </a:lnTo>
                <a:lnTo>
                  <a:pt x="27786" y="227862"/>
                </a:lnTo>
                <a:lnTo>
                  <a:pt x="58962" y="258872"/>
                </a:lnTo>
                <a:lnTo>
                  <a:pt x="98496" y="279208"/>
                </a:lnTo>
                <a:lnTo>
                  <a:pt x="144017" y="286512"/>
                </a:lnTo>
                <a:lnTo>
                  <a:pt x="189539" y="279208"/>
                </a:lnTo>
                <a:lnTo>
                  <a:pt x="229073" y="258872"/>
                </a:lnTo>
                <a:lnTo>
                  <a:pt x="260249" y="227862"/>
                </a:lnTo>
                <a:lnTo>
                  <a:pt x="280693" y="188537"/>
                </a:lnTo>
                <a:lnTo>
                  <a:pt x="288036" y="143255"/>
                </a:lnTo>
                <a:lnTo>
                  <a:pt x="280693" y="97974"/>
                </a:lnTo>
                <a:lnTo>
                  <a:pt x="260249" y="58649"/>
                </a:lnTo>
                <a:lnTo>
                  <a:pt x="229073" y="27639"/>
                </a:lnTo>
                <a:lnTo>
                  <a:pt x="189539" y="7303"/>
                </a:lnTo>
                <a:lnTo>
                  <a:pt x="144017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4276" y="2421635"/>
            <a:ext cx="288290" cy="287020"/>
          </a:xfrm>
          <a:custGeom>
            <a:avLst/>
            <a:gdLst/>
            <a:ahLst/>
            <a:cxnLst/>
            <a:rect l="l" t="t" r="r" b="b"/>
            <a:pathLst>
              <a:path w="288290" h="287019">
                <a:moveTo>
                  <a:pt x="0" y="143255"/>
                </a:moveTo>
                <a:lnTo>
                  <a:pt x="7342" y="97974"/>
                </a:lnTo>
                <a:lnTo>
                  <a:pt x="27786" y="58649"/>
                </a:lnTo>
                <a:lnTo>
                  <a:pt x="58962" y="27639"/>
                </a:lnTo>
                <a:lnTo>
                  <a:pt x="98496" y="7303"/>
                </a:lnTo>
                <a:lnTo>
                  <a:pt x="144017" y="0"/>
                </a:lnTo>
                <a:lnTo>
                  <a:pt x="189539" y="7303"/>
                </a:lnTo>
                <a:lnTo>
                  <a:pt x="229073" y="27639"/>
                </a:lnTo>
                <a:lnTo>
                  <a:pt x="260249" y="58649"/>
                </a:lnTo>
                <a:lnTo>
                  <a:pt x="280693" y="97974"/>
                </a:lnTo>
                <a:lnTo>
                  <a:pt x="288036" y="143255"/>
                </a:lnTo>
                <a:lnTo>
                  <a:pt x="280693" y="188537"/>
                </a:lnTo>
                <a:lnTo>
                  <a:pt x="260249" y="227862"/>
                </a:lnTo>
                <a:lnTo>
                  <a:pt x="229073" y="258872"/>
                </a:lnTo>
                <a:lnTo>
                  <a:pt x="189539" y="279208"/>
                </a:lnTo>
                <a:lnTo>
                  <a:pt x="144017" y="286512"/>
                </a:lnTo>
                <a:lnTo>
                  <a:pt x="98496" y="279208"/>
                </a:lnTo>
                <a:lnTo>
                  <a:pt x="58962" y="258872"/>
                </a:lnTo>
                <a:lnTo>
                  <a:pt x="27786" y="227862"/>
                </a:lnTo>
                <a:lnTo>
                  <a:pt x="7342" y="188537"/>
                </a:lnTo>
                <a:lnTo>
                  <a:pt x="0" y="14325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91639" y="2852927"/>
            <a:ext cx="288290" cy="287020"/>
          </a:xfrm>
          <a:custGeom>
            <a:avLst/>
            <a:gdLst/>
            <a:ahLst/>
            <a:cxnLst/>
            <a:rect l="l" t="t" r="r" b="b"/>
            <a:pathLst>
              <a:path w="288289" h="287019">
                <a:moveTo>
                  <a:pt x="144018" y="0"/>
                </a:moveTo>
                <a:lnTo>
                  <a:pt x="98511" y="7303"/>
                </a:lnTo>
                <a:lnTo>
                  <a:pt x="58978" y="27639"/>
                </a:lnTo>
                <a:lnTo>
                  <a:pt x="27797" y="58649"/>
                </a:lnTo>
                <a:lnTo>
                  <a:pt x="7345" y="97974"/>
                </a:lnTo>
                <a:lnTo>
                  <a:pt x="0" y="143256"/>
                </a:lnTo>
                <a:lnTo>
                  <a:pt x="7345" y="188537"/>
                </a:lnTo>
                <a:lnTo>
                  <a:pt x="27797" y="227862"/>
                </a:lnTo>
                <a:lnTo>
                  <a:pt x="58978" y="258872"/>
                </a:lnTo>
                <a:lnTo>
                  <a:pt x="98511" y="279208"/>
                </a:lnTo>
                <a:lnTo>
                  <a:pt x="144018" y="286512"/>
                </a:lnTo>
                <a:lnTo>
                  <a:pt x="189524" y="279208"/>
                </a:lnTo>
                <a:lnTo>
                  <a:pt x="229057" y="258872"/>
                </a:lnTo>
                <a:lnTo>
                  <a:pt x="260238" y="227862"/>
                </a:lnTo>
                <a:lnTo>
                  <a:pt x="280690" y="188537"/>
                </a:lnTo>
                <a:lnTo>
                  <a:pt x="288036" y="143256"/>
                </a:lnTo>
                <a:lnTo>
                  <a:pt x="280690" y="97974"/>
                </a:lnTo>
                <a:lnTo>
                  <a:pt x="260238" y="58649"/>
                </a:lnTo>
                <a:lnTo>
                  <a:pt x="229057" y="27639"/>
                </a:lnTo>
                <a:lnTo>
                  <a:pt x="189524" y="7303"/>
                </a:lnTo>
                <a:lnTo>
                  <a:pt x="144018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91639" y="2852927"/>
            <a:ext cx="288290" cy="287020"/>
          </a:xfrm>
          <a:custGeom>
            <a:avLst/>
            <a:gdLst/>
            <a:ahLst/>
            <a:cxnLst/>
            <a:rect l="l" t="t" r="r" b="b"/>
            <a:pathLst>
              <a:path w="288289" h="287019">
                <a:moveTo>
                  <a:pt x="0" y="143256"/>
                </a:moveTo>
                <a:lnTo>
                  <a:pt x="7345" y="97974"/>
                </a:lnTo>
                <a:lnTo>
                  <a:pt x="27797" y="58649"/>
                </a:lnTo>
                <a:lnTo>
                  <a:pt x="58978" y="27639"/>
                </a:lnTo>
                <a:lnTo>
                  <a:pt x="98511" y="7303"/>
                </a:lnTo>
                <a:lnTo>
                  <a:pt x="144018" y="0"/>
                </a:lnTo>
                <a:lnTo>
                  <a:pt x="189524" y="7303"/>
                </a:lnTo>
                <a:lnTo>
                  <a:pt x="229057" y="27639"/>
                </a:lnTo>
                <a:lnTo>
                  <a:pt x="260238" y="58649"/>
                </a:lnTo>
                <a:lnTo>
                  <a:pt x="280690" y="97974"/>
                </a:lnTo>
                <a:lnTo>
                  <a:pt x="288036" y="143256"/>
                </a:lnTo>
                <a:lnTo>
                  <a:pt x="280690" y="188537"/>
                </a:lnTo>
                <a:lnTo>
                  <a:pt x="260238" y="227862"/>
                </a:lnTo>
                <a:lnTo>
                  <a:pt x="229057" y="258872"/>
                </a:lnTo>
                <a:lnTo>
                  <a:pt x="189524" y="279208"/>
                </a:lnTo>
                <a:lnTo>
                  <a:pt x="144018" y="286512"/>
                </a:lnTo>
                <a:lnTo>
                  <a:pt x="98511" y="279208"/>
                </a:lnTo>
                <a:lnTo>
                  <a:pt x="58978" y="258872"/>
                </a:lnTo>
                <a:lnTo>
                  <a:pt x="27797" y="227862"/>
                </a:lnTo>
                <a:lnTo>
                  <a:pt x="7345" y="188537"/>
                </a:lnTo>
                <a:lnTo>
                  <a:pt x="0" y="14325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8877" y="2378201"/>
            <a:ext cx="373380" cy="85725"/>
          </a:xfrm>
          <a:custGeom>
            <a:avLst/>
            <a:gdLst/>
            <a:ahLst/>
            <a:cxnLst/>
            <a:rect l="l" t="t" r="r" b="b"/>
            <a:pathLst>
              <a:path w="373380" h="85725">
                <a:moveTo>
                  <a:pt x="372999" y="0"/>
                </a:moveTo>
                <a:lnTo>
                  <a:pt x="0" y="85725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77517" y="2422398"/>
            <a:ext cx="360680" cy="431800"/>
          </a:xfrm>
          <a:custGeom>
            <a:avLst/>
            <a:gdLst/>
            <a:ahLst/>
            <a:cxnLst/>
            <a:rect l="l" t="t" r="r" b="b"/>
            <a:pathLst>
              <a:path w="360680" h="431800">
                <a:moveTo>
                  <a:pt x="0" y="0"/>
                </a:moveTo>
                <a:lnTo>
                  <a:pt x="360425" y="43180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58824" y="1126236"/>
            <a:ext cx="792480" cy="502920"/>
          </a:xfrm>
          <a:custGeom>
            <a:avLst/>
            <a:gdLst/>
            <a:ahLst/>
            <a:cxnLst/>
            <a:rect l="l" t="t" r="r" b="b"/>
            <a:pathLst>
              <a:path w="792480" h="502919">
                <a:moveTo>
                  <a:pt x="396239" y="0"/>
                </a:moveTo>
                <a:lnTo>
                  <a:pt x="337690" y="2725"/>
                </a:lnTo>
                <a:lnTo>
                  <a:pt x="281806" y="10641"/>
                </a:lnTo>
                <a:lnTo>
                  <a:pt x="229202" y="23361"/>
                </a:lnTo>
                <a:lnTo>
                  <a:pt x="180490" y="40496"/>
                </a:lnTo>
                <a:lnTo>
                  <a:pt x="136284" y="61658"/>
                </a:lnTo>
                <a:lnTo>
                  <a:pt x="97196" y="86459"/>
                </a:lnTo>
                <a:lnTo>
                  <a:pt x="63840" y="114510"/>
                </a:lnTo>
                <a:lnTo>
                  <a:pt x="36830" y="145424"/>
                </a:lnTo>
                <a:lnTo>
                  <a:pt x="16777" y="178812"/>
                </a:lnTo>
                <a:lnTo>
                  <a:pt x="0" y="251460"/>
                </a:lnTo>
                <a:lnTo>
                  <a:pt x="4296" y="288632"/>
                </a:lnTo>
                <a:lnTo>
                  <a:pt x="36830" y="357495"/>
                </a:lnTo>
                <a:lnTo>
                  <a:pt x="63840" y="388409"/>
                </a:lnTo>
                <a:lnTo>
                  <a:pt x="97196" y="416460"/>
                </a:lnTo>
                <a:lnTo>
                  <a:pt x="136284" y="441261"/>
                </a:lnTo>
                <a:lnTo>
                  <a:pt x="180490" y="462423"/>
                </a:lnTo>
                <a:lnTo>
                  <a:pt x="229202" y="479558"/>
                </a:lnTo>
                <a:lnTo>
                  <a:pt x="281806" y="492278"/>
                </a:lnTo>
                <a:lnTo>
                  <a:pt x="337690" y="500194"/>
                </a:lnTo>
                <a:lnTo>
                  <a:pt x="396239" y="502919"/>
                </a:lnTo>
                <a:lnTo>
                  <a:pt x="454789" y="500194"/>
                </a:lnTo>
                <a:lnTo>
                  <a:pt x="510673" y="492278"/>
                </a:lnTo>
                <a:lnTo>
                  <a:pt x="563277" y="479558"/>
                </a:lnTo>
                <a:lnTo>
                  <a:pt x="611989" y="462423"/>
                </a:lnTo>
                <a:lnTo>
                  <a:pt x="656195" y="441261"/>
                </a:lnTo>
                <a:lnTo>
                  <a:pt x="695283" y="416460"/>
                </a:lnTo>
                <a:lnTo>
                  <a:pt x="728639" y="388409"/>
                </a:lnTo>
                <a:lnTo>
                  <a:pt x="755649" y="357495"/>
                </a:lnTo>
                <a:lnTo>
                  <a:pt x="775702" y="324107"/>
                </a:lnTo>
                <a:lnTo>
                  <a:pt x="792480" y="251460"/>
                </a:lnTo>
                <a:lnTo>
                  <a:pt x="788183" y="214287"/>
                </a:lnTo>
                <a:lnTo>
                  <a:pt x="755649" y="145424"/>
                </a:lnTo>
                <a:lnTo>
                  <a:pt x="728639" y="114510"/>
                </a:lnTo>
                <a:lnTo>
                  <a:pt x="695283" y="86459"/>
                </a:lnTo>
                <a:lnTo>
                  <a:pt x="656195" y="61658"/>
                </a:lnTo>
                <a:lnTo>
                  <a:pt x="611989" y="40496"/>
                </a:lnTo>
                <a:lnTo>
                  <a:pt x="563277" y="23361"/>
                </a:lnTo>
                <a:lnTo>
                  <a:pt x="510673" y="10641"/>
                </a:lnTo>
                <a:lnTo>
                  <a:pt x="454789" y="2725"/>
                </a:lnTo>
                <a:lnTo>
                  <a:pt x="396239" y="0"/>
                </a:lnTo>
                <a:close/>
              </a:path>
            </a:pathLst>
          </a:custGeom>
          <a:solidFill>
            <a:srgbClr val="FF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58824" y="1126236"/>
            <a:ext cx="792480" cy="502920"/>
          </a:xfrm>
          <a:custGeom>
            <a:avLst/>
            <a:gdLst/>
            <a:ahLst/>
            <a:cxnLst/>
            <a:rect l="l" t="t" r="r" b="b"/>
            <a:pathLst>
              <a:path w="792480" h="502919">
                <a:moveTo>
                  <a:pt x="0" y="251460"/>
                </a:moveTo>
                <a:lnTo>
                  <a:pt x="16777" y="178812"/>
                </a:lnTo>
                <a:lnTo>
                  <a:pt x="36830" y="145424"/>
                </a:lnTo>
                <a:lnTo>
                  <a:pt x="63840" y="114510"/>
                </a:lnTo>
                <a:lnTo>
                  <a:pt x="97196" y="86459"/>
                </a:lnTo>
                <a:lnTo>
                  <a:pt x="136284" y="61658"/>
                </a:lnTo>
                <a:lnTo>
                  <a:pt x="180490" y="40496"/>
                </a:lnTo>
                <a:lnTo>
                  <a:pt x="229202" y="23361"/>
                </a:lnTo>
                <a:lnTo>
                  <a:pt x="281806" y="10641"/>
                </a:lnTo>
                <a:lnTo>
                  <a:pt x="337690" y="2725"/>
                </a:lnTo>
                <a:lnTo>
                  <a:pt x="396239" y="0"/>
                </a:lnTo>
                <a:lnTo>
                  <a:pt x="454789" y="2725"/>
                </a:lnTo>
                <a:lnTo>
                  <a:pt x="510673" y="10641"/>
                </a:lnTo>
                <a:lnTo>
                  <a:pt x="563277" y="23361"/>
                </a:lnTo>
                <a:lnTo>
                  <a:pt x="611989" y="40496"/>
                </a:lnTo>
                <a:lnTo>
                  <a:pt x="656195" y="61658"/>
                </a:lnTo>
                <a:lnTo>
                  <a:pt x="695283" y="86459"/>
                </a:lnTo>
                <a:lnTo>
                  <a:pt x="728639" y="114510"/>
                </a:lnTo>
                <a:lnTo>
                  <a:pt x="755649" y="145424"/>
                </a:lnTo>
                <a:lnTo>
                  <a:pt x="775702" y="178812"/>
                </a:lnTo>
                <a:lnTo>
                  <a:pt x="792480" y="251460"/>
                </a:lnTo>
                <a:lnTo>
                  <a:pt x="788183" y="288632"/>
                </a:lnTo>
                <a:lnTo>
                  <a:pt x="755649" y="357495"/>
                </a:lnTo>
                <a:lnTo>
                  <a:pt x="728639" y="388409"/>
                </a:lnTo>
                <a:lnTo>
                  <a:pt x="695283" y="416460"/>
                </a:lnTo>
                <a:lnTo>
                  <a:pt x="656195" y="441261"/>
                </a:lnTo>
                <a:lnTo>
                  <a:pt x="611989" y="462423"/>
                </a:lnTo>
                <a:lnTo>
                  <a:pt x="563277" y="479558"/>
                </a:lnTo>
                <a:lnTo>
                  <a:pt x="510673" y="492278"/>
                </a:lnTo>
                <a:lnTo>
                  <a:pt x="454789" y="500194"/>
                </a:lnTo>
                <a:lnTo>
                  <a:pt x="396239" y="502919"/>
                </a:lnTo>
                <a:lnTo>
                  <a:pt x="337690" y="500194"/>
                </a:lnTo>
                <a:lnTo>
                  <a:pt x="281806" y="492278"/>
                </a:lnTo>
                <a:lnTo>
                  <a:pt x="229202" y="479558"/>
                </a:lnTo>
                <a:lnTo>
                  <a:pt x="180490" y="462423"/>
                </a:lnTo>
                <a:lnTo>
                  <a:pt x="136284" y="441261"/>
                </a:lnTo>
                <a:lnTo>
                  <a:pt x="97196" y="416460"/>
                </a:lnTo>
                <a:lnTo>
                  <a:pt x="63840" y="388409"/>
                </a:lnTo>
                <a:lnTo>
                  <a:pt x="36830" y="357495"/>
                </a:lnTo>
                <a:lnTo>
                  <a:pt x="16777" y="324107"/>
                </a:lnTo>
                <a:lnTo>
                  <a:pt x="0" y="25146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8877" y="2666238"/>
            <a:ext cx="295275" cy="548005"/>
          </a:xfrm>
          <a:custGeom>
            <a:avLst/>
            <a:gdLst/>
            <a:ahLst/>
            <a:cxnLst/>
            <a:rect l="l" t="t" r="r" b="b"/>
            <a:pathLst>
              <a:path w="295275" h="548005">
                <a:moveTo>
                  <a:pt x="0" y="0"/>
                </a:moveTo>
                <a:lnTo>
                  <a:pt x="295275" y="547624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52905" y="2422398"/>
            <a:ext cx="250825" cy="792480"/>
          </a:xfrm>
          <a:custGeom>
            <a:avLst/>
            <a:gdLst/>
            <a:ahLst/>
            <a:cxnLst/>
            <a:rect l="l" t="t" r="r" b="b"/>
            <a:pathLst>
              <a:path w="250825" h="792480">
                <a:moveTo>
                  <a:pt x="0" y="792099"/>
                </a:moveTo>
                <a:lnTo>
                  <a:pt x="250825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52905" y="2998470"/>
            <a:ext cx="539750" cy="215900"/>
          </a:xfrm>
          <a:custGeom>
            <a:avLst/>
            <a:gdLst/>
            <a:ahLst/>
            <a:cxnLst/>
            <a:rect l="l" t="t" r="r" b="b"/>
            <a:pathLst>
              <a:path w="539750" h="215900">
                <a:moveTo>
                  <a:pt x="0" y="215900"/>
                </a:moveTo>
                <a:lnTo>
                  <a:pt x="539750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9817" y="1629917"/>
            <a:ext cx="827405" cy="792480"/>
          </a:xfrm>
          <a:custGeom>
            <a:avLst/>
            <a:gdLst/>
            <a:ahLst/>
            <a:cxnLst/>
            <a:rect l="l" t="t" r="r" b="b"/>
            <a:pathLst>
              <a:path w="827405" h="792480">
                <a:moveTo>
                  <a:pt x="0" y="792226"/>
                </a:moveTo>
                <a:lnTo>
                  <a:pt x="827151" y="0"/>
                </a:lnTo>
              </a:path>
            </a:pathLst>
          </a:custGeom>
          <a:ln w="32004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03425" y="1629917"/>
            <a:ext cx="152400" cy="548005"/>
          </a:xfrm>
          <a:custGeom>
            <a:avLst/>
            <a:gdLst/>
            <a:ahLst/>
            <a:cxnLst/>
            <a:rect l="l" t="t" r="r" b="b"/>
            <a:pathLst>
              <a:path w="152400" h="548005">
                <a:moveTo>
                  <a:pt x="0" y="547751"/>
                </a:moveTo>
                <a:lnTo>
                  <a:pt x="152400" y="0"/>
                </a:lnTo>
              </a:path>
            </a:pathLst>
          </a:custGeom>
          <a:ln w="32004">
            <a:solidFill>
              <a:srgbClr val="33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55826" y="1629917"/>
            <a:ext cx="281305" cy="1266825"/>
          </a:xfrm>
          <a:custGeom>
            <a:avLst/>
            <a:gdLst/>
            <a:ahLst/>
            <a:cxnLst/>
            <a:rect l="l" t="t" r="r" b="b"/>
            <a:pathLst>
              <a:path w="281305" h="1266825">
                <a:moveTo>
                  <a:pt x="0" y="0"/>
                </a:moveTo>
                <a:lnTo>
                  <a:pt x="280924" y="1266825"/>
                </a:lnTo>
              </a:path>
            </a:pathLst>
          </a:custGeom>
          <a:ln w="32003">
            <a:solidFill>
              <a:srgbClr val="33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24300" y="278130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144017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7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7" y="288036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6" y="144017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24300" y="278130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0" y="144017"/>
                </a:moveTo>
                <a:lnTo>
                  <a:pt x="7345" y="98511"/>
                </a:lnTo>
                <a:lnTo>
                  <a:pt x="27797" y="58978"/>
                </a:lnTo>
                <a:lnTo>
                  <a:pt x="58978" y="27797"/>
                </a:lnTo>
                <a:lnTo>
                  <a:pt x="98511" y="7345"/>
                </a:lnTo>
                <a:lnTo>
                  <a:pt x="144017" y="0"/>
                </a:lnTo>
                <a:lnTo>
                  <a:pt x="189524" y="7345"/>
                </a:lnTo>
                <a:lnTo>
                  <a:pt x="229057" y="27797"/>
                </a:lnTo>
                <a:lnTo>
                  <a:pt x="260238" y="58978"/>
                </a:lnTo>
                <a:lnTo>
                  <a:pt x="280690" y="98511"/>
                </a:lnTo>
                <a:lnTo>
                  <a:pt x="288036" y="144017"/>
                </a:lnTo>
                <a:lnTo>
                  <a:pt x="280690" y="189524"/>
                </a:lnTo>
                <a:lnTo>
                  <a:pt x="260238" y="229057"/>
                </a:lnTo>
                <a:lnTo>
                  <a:pt x="229057" y="260238"/>
                </a:lnTo>
                <a:lnTo>
                  <a:pt x="189524" y="280690"/>
                </a:lnTo>
                <a:lnTo>
                  <a:pt x="144017" y="288036"/>
                </a:lnTo>
                <a:lnTo>
                  <a:pt x="98511" y="280690"/>
                </a:lnTo>
                <a:lnTo>
                  <a:pt x="58978" y="260238"/>
                </a:lnTo>
                <a:lnTo>
                  <a:pt x="27797" y="229057"/>
                </a:lnTo>
                <a:lnTo>
                  <a:pt x="7345" y="189524"/>
                </a:lnTo>
                <a:lnTo>
                  <a:pt x="0" y="14401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55591" y="2276855"/>
            <a:ext cx="288290" cy="287020"/>
          </a:xfrm>
          <a:custGeom>
            <a:avLst/>
            <a:gdLst/>
            <a:ahLst/>
            <a:cxnLst/>
            <a:rect l="l" t="t" r="r" b="b"/>
            <a:pathLst>
              <a:path w="288289" h="287019">
                <a:moveTo>
                  <a:pt x="144018" y="0"/>
                </a:moveTo>
                <a:lnTo>
                  <a:pt x="98511" y="7303"/>
                </a:lnTo>
                <a:lnTo>
                  <a:pt x="58978" y="27639"/>
                </a:lnTo>
                <a:lnTo>
                  <a:pt x="27797" y="58649"/>
                </a:lnTo>
                <a:lnTo>
                  <a:pt x="7345" y="97974"/>
                </a:lnTo>
                <a:lnTo>
                  <a:pt x="0" y="143256"/>
                </a:lnTo>
                <a:lnTo>
                  <a:pt x="7345" y="188537"/>
                </a:lnTo>
                <a:lnTo>
                  <a:pt x="27797" y="227862"/>
                </a:lnTo>
                <a:lnTo>
                  <a:pt x="58978" y="258872"/>
                </a:lnTo>
                <a:lnTo>
                  <a:pt x="98511" y="279208"/>
                </a:lnTo>
                <a:lnTo>
                  <a:pt x="144018" y="286512"/>
                </a:lnTo>
                <a:lnTo>
                  <a:pt x="189524" y="279208"/>
                </a:lnTo>
                <a:lnTo>
                  <a:pt x="229057" y="258872"/>
                </a:lnTo>
                <a:lnTo>
                  <a:pt x="260238" y="227862"/>
                </a:lnTo>
                <a:lnTo>
                  <a:pt x="280690" y="188537"/>
                </a:lnTo>
                <a:lnTo>
                  <a:pt x="288036" y="143256"/>
                </a:lnTo>
                <a:lnTo>
                  <a:pt x="280690" y="97974"/>
                </a:lnTo>
                <a:lnTo>
                  <a:pt x="260238" y="58649"/>
                </a:lnTo>
                <a:lnTo>
                  <a:pt x="229057" y="27639"/>
                </a:lnTo>
                <a:lnTo>
                  <a:pt x="189524" y="7303"/>
                </a:lnTo>
                <a:lnTo>
                  <a:pt x="144018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55591" y="2276855"/>
            <a:ext cx="288290" cy="287020"/>
          </a:xfrm>
          <a:custGeom>
            <a:avLst/>
            <a:gdLst/>
            <a:ahLst/>
            <a:cxnLst/>
            <a:rect l="l" t="t" r="r" b="b"/>
            <a:pathLst>
              <a:path w="288289" h="287019">
                <a:moveTo>
                  <a:pt x="0" y="143256"/>
                </a:moveTo>
                <a:lnTo>
                  <a:pt x="7345" y="97974"/>
                </a:lnTo>
                <a:lnTo>
                  <a:pt x="27797" y="58649"/>
                </a:lnTo>
                <a:lnTo>
                  <a:pt x="58978" y="27639"/>
                </a:lnTo>
                <a:lnTo>
                  <a:pt x="98511" y="7303"/>
                </a:lnTo>
                <a:lnTo>
                  <a:pt x="144018" y="0"/>
                </a:lnTo>
                <a:lnTo>
                  <a:pt x="189524" y="7303"/>
                </a:lnTo>
                <a:lnTo>
                  <a:pt x="229057" y="27639"/>
                </a:lnTo>
                <a:lnTo>
                  <a:pt x="260238" y="58649"/>
                </a:lnTo>
                <a:lnTo>
                  <a:pt x="280690" y="97974"/>
                </a:lnTo>
                <a:lnTo>
                  <a:pt x="288036" y="143256"/>
                </a:lnTo>
                <a:lnTo>
                  <a:pt x="280690" y="188537"/>
                </a:lnTo>
                <a:lnTo>
                  <a:pt x="260238" y="227862"/>
                </a:lnTo>
                <a:lnTo>
                  <a:pt x="229057" y="258872"/>
                </a:lnTo>
                <a:lnTo>
                  <a:pt x="189524" y="279208"/>
                </a:lnTo>
                <a:lnTo>
                  <a:pt x="144018" y="286512"/>
                </a:lnTo>
                <a:lnTo>
                  <a:pt x="98511" y="279208"/>
                </a:lnTo>
                <a:lnTo>
                  <a:pt x="58978" y="258872"/>
                </a:lnTo>
                <a:lnTo>
                  <a:pt x="27797" y="227862"/>
                </a:lnTo>
                <a:lnTo>
                  <a:pt x="7345" y="188537"/>
                </a:lnTo>
                <a:lnTo>
                  <a:pt x="0" y="14325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76444" y="2564892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144017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7" y="288036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5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76444" y="2564892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0" y="144018"/>
                </a:moveTo>
                <a:lnTo>
                  <a:pt x="7345" y="98511"/>
                </a:lnTo>
                <a:lnTo>
                  <a:pt x="27797" y="58978"/>
                </a:lnTo>
                <a:lnTo>
                  <a:pt x="58978" y="27797"/>
                </a:lnTo>
                <a:lnTo>
                  <a:pt x="98511" y="7345"/>
                </a:lnTo>
                <a:lnTo>
                  <a:pt x="144017" y="0"/>
                </a:lnTo>
                <a:lnTo>
                  <a:pt x="189524" y="7345"/>
                </a:lnTo>
                <a:lnTo>
                  <a:pt x="229057" y="27797"/>
                </a:lnTo>
                <a:lnTo>
                  <a:pt x="260238" y="58978"/>
                </a:lnTo>
                <a:lnTo>
                  <a:pt x="280690" y="98511"/>
                </a:lnTo>
                <a:lnTo>
                  <a:pt x="288035" y="144018"/>
                </a:lnTo>
                <a:lnTo>
                  <a:pt x="280690" y="189524"/>
                </a:lnTo>
                <a:lnTo>
                  <a:pt x="260238" y="229057"/>
                </a:lnTo>
                <a:lnTo>
                  <a:pt x="229057" y="260238"/>
                </a:lnTo>
                <a:lnTo>
                  <a:pt x="189524" y="280690"/>
                </a:lnTo>
                <a:lnTo>
                  <a:pt x="144017" y="288036"/>
                </a:lnTo>
                <a:lnTo>
                  <a:pt x="98511" y="280690"/>
                </a:lnTo>
                <a:lnTo>
                  <a:pt x="58978" y="260238"/>
                </a:lnTo>
                <a:lnTo>
                  <a:pt x="27797" y="229057"/>
                </a:lnTo>
                <a:lnTo>
                  <a:pt x="7345" y="189524"/>
                </a:lnTo>
                <a:lnTo>
                  <a:pt x="0" y="144018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069841" y="2521457"/>
            <a:ext cx="330200" cy="260350"/>
          </a:xfrm>
          <a:custGeom>
            <a:avLst/>
            <a:gdLst/>
            <a:ahLst/>
            <a:cxnLst/>
            <a:rect l="l" t="t" r="r" b="b"/>
            <a:pathLst>
              <a:path w="330200" h="260350">
                <a:moveTo>
                  <a:pt x="0" y="260350"/>
                </a:moveTo>
                <a:lnTo>
                  <a:pt x="330200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44390" y="2422398"/>
            <a:ext cx="476250" cy="187325"/>
          </a:xfrm>
          <a:custGeom>
            <a:avLst/>
            <a:gdLst/>
            <a:ahLst/>
            <a:cxnLst/>
            <a:rect l="l" t="t" r="r" b="b"/>
            <a:pathLst>
              <a:path w="476250" h="187325">
                <a:moveTo>
                  <a:pt x="0" y="0"/>
                </a:moveTo>
                <a:lnTo>
                  <a:pt x="476250" y="187325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27982" y="2564129"/>
            <a:ext cx="73025" cy="865505"/>
          </a:xfrm>
          <a:custGeom>
            <a:avLst/>
            <a:gdLst/>
            <a:ahLst/>
            <a:cxnLst/>
            <a:rect l="l" t="t" r="r" b="b"/>
            <a:pathLst>
              <a:path w="73025" h="865504">
                <a:moveTo>
                  <a:pt x="73025" y="0"/>
                </a:moveTo>
                <a:lnTo>
                  <a:pt x="0" y="865124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68902" y="3025901"/>
            <a:ext cx="259079" cy="403225"/>
          </a:xfrm>
          <a:custGeom>
            <a:avLst/>
            <a:gdLst/>
            <a:ahLst/>
            <a:cxnLst/>
            <a:rect l="l" t="t" r="r" b="b"/>
            <a:pathLst>
              <a:path w="259079" h="403225">
                <a:moveTo>
                  <a:pt x="258825" y="403225"/>
                </a:moveTo>
                <a:lnTo>
                  <a:pt x="0" y="0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27982" y="2853689"/>
            <a:ext cx="793750" cy="576580"/>
          </a:xfrm>
          <a:custGeom>
            <a:avLst/>
            <a:gdLst/>
            <a:ahLst/>
            <a:cxnLst/>
            <a:rect l="l" t="t" r="r" b="b"/>
            <a:pathLst>
              <a:path w="793750" h="576579">
                <a:moveTo>
                  <a:pt x="793750" y="0"/>
                </a:moveTo>
                <a:lnTo>
                  <a:pt x="0" y="576199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67555" y="908303"/>
            <a:ext cx="792480" cy="502920"/>
          </a:xfrm>
          <a:custGeom>
            <a:avLst/>
            <a:gdLst/>
            <a:ahLst/>
            <a:cxnLst/>
            <a:rect l="l" t="t" r="r" b="b"/>
            <a:pathLst>
              <a:path w="792479" h="502919">
                <a:moveTo>
                  <a:pt x="396240" y="0"/>
                </a:moveTo>
                <a:lnTo>
                  <a:pt x="337690" y="2725"/>
                </a:lnTo>
                <a:lnTo>
                  <a:pt x="281806" y="10641"/>
                </a:lnTo>
                <a:lnTo>
                  <a:pt x="229202" y="23361"/>
                </a:lnTo>
                <a:lnTo>
                  <a:pt x="180490" y="40496"/>
                </a:lnTo>
                <a:lnTo>
                  <a:pt x="136284" y="61658"/>
                </a:lnTo>
                <a:lnTo>
                  <a:pt x="97196" y="86459"/>
                </a:lnTo>
                <a:lnTo>
                  <a:pt x="63840" y="114510"/>
                </a:lnTo>
                <a:lnTo>
                  <a:pt x="36830" y="145424"/>
                </a:lnTo>
                <a:lnTo>
                  <a:pt x="16777" y="178812"/>
                </a:lnTo>
                <a:lnTo>
                  <a:pt x="0" y="251460"/>
                </a:lnTo>
                <a:lnTo>
                  <a:pt x="4296" y="288632"/>
                </a:lnTo>
                <a:lnTo>
                  <a:pt x="36830" y="357495"/>
                </a:lnTo>
                <a:lnTo>
                  <a:pt x="63840" y="388409"/>
                </a:lnTo>
                <a:lnTo>
                  <a:pt x="97196" y="416460"/>
                </a:lnTo>
                <a:lnTo>
                  <a:pt x="136284" y="441261"/>
                </a:lnTo>
                <a:lnTo>
                  <a:pt x="180490" y="462423"/>
                </a:lnTo>
                <a:lnTo>
                  <a:pt x="229202" y="479558"/>
                </a:lnTo>
                <a:lnTo>
                  <a:pt x="281806" y="492278"/>
                </a:lnTo>
                <a:lnTo>
                  <a:pt x="337690" y="500194"/>
                </a:lnTo>
                <a:lnTo>
                  <a:pt x="396240" y="502920"/>
                </a:lnTo>
                <a:lnTo>
                  <a:pt x="454789" y="500194"/>
                </a:lnTo>
                <a:lnTo>
                  <a:pt x="510673" y="492278"/>
                </a:lnTo>
                <a:lnTo>
                  <a:pt x="563277" y="479558"/>
                </a:lnTo>
                <a:lnTo>
                  <a:pt x="611989" y="462423"/>
                </a:lnTo>
                <a:lnTo>
                  <a:pt x="656195" y="441261"/>
                </a:lnTo>
                <a:lnTo>
                  <a:pt x="695283" y="416460"/>
                </a:lnTo>
                <a:lnTo>
                  <a:pt x="728639" y="388409"/>
                </a:lnTo>
                <a:lnTo>
                  <a:pt x="755649" y="357495"/>
                </a:lnTo>
                <a:lnTo>
                  <a:pt x="775702" y="324107"/>
                </a:lnTo>
                <a:lnTo>
                  <a:pt x="792480" y="251460"/>
                </a:lnTo>
                <a:lnTo>
                  <a:pt x="788183" y="214287"/>
                </a:lnTo>
                <a:lnTo>
                  <a:pt x="755649" y="145424"/>
                </a:lnTo>
                <a:lnTo>
                  <a:pt x="728639" y="114510"/>
                </a:lnTo>
                <a:lnTo>
                  <a:pt x="695283" y="86459"/>
                </a:lnTo>
                <a:lnTo>
                  <a:pt x="656195" y="61658"/>
                </a:lnTo>
                <a:lnTo>
                  <a:pt x="611989" y="40496"/>
                </a:lnTo>
                <a:lnTo>
                  <a:pt x="563277" y="23361"/>
                </a:lnTo>
                <a:lnTo>
                  <a:pt x="510673" y="10641"/>
                </a:lnTo>
                <a:lnTo>
                  <a:pt x="454789" y="2725"/>
                </a:lnTo>
                <a:lnTo>
                  <a:pt x="396240" y="0"/>
                </a:lnTo>
                <a:close/>
              </a:path>
            </a:pathLst>
          </a:custGeom>
          <a:solidFill>
            <a:srgbClr val="FF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67555" y="908303"/>
            <a:ext cx="792480" cy="502920"/>
          </a:xfrm>
          <a:custGeom>
            <a:avLst/>
            <a:gdLst/>
            <a:ahLst/>
            <a:cxnLst/>
            <a:rect l="l" t="t" r="r" b="b"/>
            <a:pathLst>
              <a:path w="792479" h="502919">
                <a:moveTo>
                  <a:pt x="0" y="251460"/>
                </a:moveTo>
                <a:lnTo>
                  <a:pt x="16777" y="178812"/>
                </a:lnTo>
                <a:lnTo>
                  <a:pt x="36830" y="145424"/>
                </a:lnTo>
                <a:lnTo>
                  <a:pt x="63840" y="114510"/>
                </a:lnTo>
                <a:lnTo>
                  <a:pt x="97196" y="86459"/>
                </a:lnTo>
                <a:lnTo>
                  <a:pt x="136284" y="61658"/>
                </a:lnTo>
                <a:lnTo>
                  <a:pt x="180490" y="40496"/>
                </a:lnTo>
                <a:lnTo>
                  <a:pt x="229202" y="23361"/>
                </a:lnTo>
                <a:lnTo>
                  <a:pt x="281806" y="10641"/>
                </a:lnTo>
                <a:lnTo>
                  <a:pt x="337690" y="2725"/>
                </a:lnTo>
                <a:lnTo>
                  <a:pt x="396240" y="0"/>
                </a:lnTo>
                <a:lnTo>
                  <a:pt x="454789" y="2725"/>
                </a:lnTo>
                <a:lnTo>
                  <a:pt x="510673" y="10641"/>
                </a:lnTo>
                <a:lnTo>
                  <a:pt x="563277" y="23361"/>
                </a:lnTo>
                <a:lnTo>
                  <a:pt x="611989" y="40496"/>
                </a:lnTo>
                <a:lnTo>
                  <a:pt x="656195" y="61658"/>
                </a:lnTo>
                <a:lnTo>
                  <a:pt x="695283" y="86459"/>
                </a:lnTo>
                <a:lnTo>
                  <a:pt x="728639" y="114510"/>
                </a:lnTo>
                <a:lnTo>
                  <a:pt x="755649" y="145424"/>
                </a:lnTo>
                <a:lnTo>
                  <a:pt x="775702" y="178812"/>
                </a:lnTo>
                <a:lnTo>
                  <a:pt x="792480" y="251460"/>
                </a:lnTo>
                <a:lnTo>
                  <a:pt x="788183" y="288632"/>
                </a:lnTo>
                <a:lnTo>
                  <a:pt x="755649" y="357495"/>
                </a:lnTo>
                <a:lnTo>
                  <a:pt x="728639" y="388409"/>
                </a:lnTo>
                <a:lnTo>
                  <a:pt x="695283" y="416460"/>
                </a:lnTo>
                <a:lnTo>
                  <a:pt x="656195" y="441261"/>
                </a:lnTo>
                <a:lnTo>
                  <a:pt x="611989" y="462423"/>
                </a:lnTo>
                <a:lnTo>
                  <a:pt x="563277" y="479558"/>
                </a:lnTo>
                <a:lnTo>
                  <a:pt x="510673" y="492278"/>
                </a:lnTo>
                <a:lnTo>
                  <a:pt x="454789" y="500194"/>
                </a:lnTo>
                <a:lnTo>
                  <a:pt x="396240" y="502920"/>
                </a:lnTo>
                <a:lnTo>
                  <a:pt x="337690" y="500194"/>
                </a:lnTo>
                <a:lnTo>
                  <a:pt x="281806" y="492278"/>
                </a:lnTo>
                <a:lnTo>
                  <a:pt x="229202" y="479558"/>
                </a:lnTo>
                <a:lnTo>
                  <a:pt x="180490" y="462423"/>
                </a:lnTo>
                <a:lnTo>
                  <a:pt x="136284" y="441261"/>
                </a:lnTo>
                <a:lnTo>
                  <a:pt x="97196" y="416460"/>
                </a:lnTo>
                <a:lnTo>
                  <a:pt x="63840" y="388409"/>
                </a:lnTo>
                <a:lnTo>
                  <a:pt x="36830" y="357495"/>
                </a:lnTo>
                <a:lnTo>
                  <a:pt x="16777" y="324107"/>
                </a:lnTo>
                <a:lnTo>
                  <a:pt x="0" y="25146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69841" y="1411986"/>
            <a:ext cx="395605" cy="1370330"/>
          </a:xfrm>
          <a:custGeom>
            <a:avLst/>
            <a:gdLst/>
            <a:ahLst/>
            <a:cxnLst/>
            <a:rect l="l" t="t" r="r" b="b"/>
            <a:pathLst>
              <a:path w="395604" h="1370330">
                <a:moveTo>
                  <a:pt x="0" y="1369949"/>
                </a:moveTo>
                <a:lnTo>
                  <a:pt x="395224" y="0"/>
                </a:lnTo>
              </a:path>
            </a:pathLst>
          </a:custGeom>
          <a:ln w="32004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64558" y="1411986"/>
            <a:ext cx="36830" cy="865505"/>
          </a:xfrm>
          <a:custGeom>
            <a:avLst/>
            <a:gdLst/>
            <a:ahLst/>
            <a:cxnLst/>
            <a:rect l="l" t="t" r="r" b="b"/>
            <a:pathLst>
              <a:path w="36829" h="865505">
                <a:moveTo>
                  <a:pt x="36575" y="865124"/>
                </a:moveTo>
                <a:lnTo>
                  <a:pt x="0" y="0"/>
                </a:lnTo>
              </a:path>
            </a:pathLst>
          </a:custGeom>
          <a:ln w="32004">
            <a:solidFill>
              <a:srgbClr val="33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64558" y="1411986"/>
            <a:ext cx="679450" cy="1054100"/>
          </a:xfrm>
          <a:custGeom>
            <a:avLst/>
            <a:gdLst/>
            <a:ahLst/>
            <a:cxnLst/>
            <a:rect l="l" t="t" r="r" b="b"/>
            <a:pathLst>
              <a:path w="679450" h="1054100">
                <a:moveTo>
                  <a:pt x="679450" y="1054100"/>
                </a:moveTo>
                <a:lnTo>
                  <a:pt x="0" y="0"/>
                </a:lnTo>
              </a:path>
            </a:pathLst>
          </a:custGeom>
          <a:ln w="32004">
            <a:solidFill>
              <a:srgbClr val="33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22441" y="1625346"/>
            <a:ext cx="358140" cy="358140"/>
          </a:xfrm>
          <a:custGeom>
            <a:avLst/>
            <a:gdLst/>
            <a:ahLst/>
            <a:cxnLst/>
            <a:rect l="l" t="t" r="r" b="b"/>
            <a:pathLst>
              <a:path w="358139" h="358139">
                <a:moveTo>
                  <a:pt x="0" y="358139"/>
                </a:moveTo>
                <a:lnTo>
                  <a:pt x="358139" y="358139"/>
                </a:lnTo>
                <a:lnTo>
                  <a:pt x="358139" y="0"/>
                </a:lnTo>
                <a:lnTo>
                  <a:pt x="0" y="0"/>
                </a:lnTo>
                <a:lnTo>
                  <a:pt x="0" y="35813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22441" y="1625346"/>
            <a:ext cx="358140" cy="358140"/>
          </a:xfrm>
          <a:custGeom>
            <a:avLst/>
            <a:gdLst/>
            <a:ahLst/>
            <a:cxnLst/>
            <a:rect l="l" t="t" r="r" b="b"/>
            <a:pathLst>
              <a:path w="358139" h="358139">
                <a:moveTo>
                  <a:pt x="0" y="358139"/>
                </a:moveTo>
                <a:lnTo>
                  <a:pt x="358139" y="358139"/>
                </a:lnTo>
                <a:lnTo>
                  <a:pt x="358139" y="0"/>
                </a:lnTo>
                <a:lnTo>
                  <a:pt x="0" y="0"/>
                </a:lnTo>
                <a:lnTo>
                  <a:pt x="0" y="358139"/>
                </a:lnTo>
                <a:close/>
              </a:path>
            </a:pathLst>
          </a:custGeom>
          <a:ln w="32004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820917" y="2916173"/>
            <a:ext cx="358140" cy="360045"/>
          </a:xfrm>
          <a:custGeom>
            <a:avLst/>
            <a:gdLst/>
            <a:ahLst/>
            <a:cxnLst/>
            <a:rect l="l" t="t" r="r" b="b"/>
            <a:pathLst>
              <a:path w="358139" h="360045">
                <a:moveTo>
                  <a:pt x="0" y="359663"/>
                </a:moveTo>
                <a:lnTo>
                  <a:pt x="358139" y="359663"/>
                </a:lnTo>
                <a:lnTo>
                  <a:pt x="358139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20917" y="2916173"/>
            <a:ext cx="358140" cy="360045"/>
          </a:xfrm>
          <a:custGeom>
            <a:avLst/>
            <a:gdLst/>
            <a:ahLst/>
            <a:cxnLst/>
            <a:rect l="l" t="t" r="r" b="b"/>
            <a:pathLst>
              <a:path w="358139" h="360045">
                <a:moveTo>
                  <a:pt x="0" y="359663"/>
                </a:moveTo>
                <a:lnTo>
                  <a:pt x="358139" y="359663"/>
                </a:lnTo>
                <a:lnTo>
                  <a:pt x="358139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ln w="32004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819394" y="4005834"/>
            <a:ext cx="358140" cy="360045"/>
          </a:xfrm>
          <a:custGeom>
            <a:avLst/>
            <a:gdLst/>
            <a:ahLst/>
            <a:cxnLst/>
            <a:rect l="l" t="t" r="r" b="b"/>
            <a:pathLst>
              <a:path w="358139" h="360045">
                <a:moveTo>
                  <a:pt x="0" y="359663"/>
                </a:moveTo>
                <a:lnTo>
                  <a:pt x="358139" y="359663"/>
                </a:lnTo>
                <a:lnTo>
                  <a:pt x="358139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FF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819394" y="4005834"/>
            <a:ext cx="358140" cy="360045"/>
          </a:xfrm>
          <a:custGeom>
            <a:avLst/>
            <a:gdLst/>
            <a:ahLst/>
            <a:cxnLst/>
            <a:rect l="l" t="t" r="r" b="b"/>
            <a:pathLst>
              <a:path w="358139" h="360045">
                <a:moveTo>
                  <a:pt x="0" y="359663"/>
                </a:moveTo>
                <a:lnTo>
                  <a:pt x="358139" y="359663"/>
                </a:lnTo>
                <a:lnTo>
                  <a:pt x="358139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ln w="32004">
            <a:solidFill>
              <a:srgbClr val="FF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9780" y="628014"/>
            <a:ext cx="7586345" cy="828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0" spc="-30" dirty="0">
                <a:latin typeface="Calibri Light"/>
                <a:cs typeface="Calibri Light"/>
              </a:rPr>
              <a:t>Методы нейропсихологической</a:t>
            </a:r>
            <a:r>
              <a:rPr sz="3200" b="0" spc="-114" dirty="0">
                <a:latin typeface="Calibri Light"/>
                <a:cs typeface="Calibri Light"/>
              </a:rPr>
              <a:t> </a:t>
            </a:r>
            <a:r>
              <a:rPr sz="3200" b="0" spc="-25" dirty="0">
                <a:latin typeface="Calibri Light"/>
                <a:cs typeface="Calibri Light"/>
              </a:rPr>
              <a:t>диагностики</a:t>
            </a:r>
            <a:endParaRPr sz="32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2000" b="0" spc="-20" dirty="0">
                <a:latin typeface="Calibri Light"/>
                <a:cs typeface="Calibri Light"/>
              </a:rPr>
              <a:t>Локализационные </a:t>
            </a:r>
            <a:r>
              <a:rPr sz="2000" b="0" spc="-15" dirty="0">
                <a:latin typeface="Calibri Light"/>
                <a:cs typeface="Calibri Light"/>
              </a:rPr>
              <a:t>методы. </a:t>
            </a:r>
            <a:r>
              <a:rPr sz="2000" b="0" spc="-10" dirty="0">
                <a:latin typeface="Calibri Light"/>
                <a:cs typeface="Calibri Light"/>
              </a:rPr>
              <a:t>Метод </a:t>
            </a:r>
            <a:r>
              <a:rPr sz="2000" b="0" spc="-15" dirty="0">
                <a:latin typeface="Calibri Light"/>
                <a:cs typeface="Calibri Light"/>
              </a:rPr>
              <a:t>синдромного</a:t>
            </a:r>
            <a:r>
              <a:rPr sz="2000" b="0" spc="-204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анализа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168" y="1932813"/>
            <a:ext cx="8020050" cy="3348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этих </a:t>
            </a:r>
            <a:r>
              <a:rPr sz="2000" spc="-20" dirty="0">
                <a:latin typeface="Calibri"/>
                <a:cs typeface="Calibri"/>
              </a:rPr>
              <a:t>методах </a:t>
            </a:r>
            <a:r>
              <a:rPr sz="2000" spc="-5" dirty="0">
                <a:latin typeface="Calibri"/>
                <a:cs typeface="Calibri"/>
              </a:rPr>
              <a:t>обычно </a:t>
            </a:r>
            <a:r>
              <a:rPr sz="2000" spc="-10" dirty="0">
                <a:latin typeface="Calibri"/>
                <a:cs typeface="Calibri"/>
              </a:rPr>
              <a:t>используются </a:t>
            </a:r>
            <a:r>
              <a:rPr sz="2000" i="1" spc="-5" dirty="0">
                <a:latin typeface="Calibri"/>
                <a:cs typeface="Calibri"/>
              </a:rPr>
              <a:t>варьируемые </a:t>
            </a:r>
            <a:r>
              <a:rPr sz="2000" i="1" dirty="0">
                <a:latin typeface="Calibri"/>
                <a:cs typeface="Calibri"/>
              </a:rPr>
              <a:t>наборы </a:t>
            </a:r>
            <a:r>
              <a:rPr sz="2000" dirty="0">
                <a:latin typeface="Calibri"/>
                <a:cs typeface="Calibri"/>
              </a:rPr>
              <a:t>проб, </a:t>
            </a:r>
            <a:r>
              <a:rPr sz="2000" spc="-5" dirty="0">
                <a:latin typeface="Calibri"/>
                <a:cs typeface="Calibri"/>
              </a:rPr>
              <a:t>каждый  </a:t>
            </a:r>
            <a:r>
              <a:rPr sz="2000" dirty="0">
                <a:latin typeface="Calibri"/>
                <a:cs typeface="Calibri"/>
              </a:rPr>
              <a:t>из </a:t>
            </a:r>
            <a:r>
              <a:rPr sz="2000" spc="-15" dirty="0">
                <a:latin typeface="Calibri"/>
                <a:cs typeface="Calibri"/>
              </a:rPr>
              <a:t>которых </a:t>
            </a:r>
            <a:r>
              <a:rPr sz="2000" spc="-5" dirty="0">
                <a:latin typeface="Calibri"/>
                <a:cs typeface="Calibri"/>
              </a:rPr>
              <a:t>предназначен для </a:t>
            </a:r>
            <a:r>
              <a:rPr sz="2000" spc="-10" dirty="0">
                <a:latin typeface="Calibri"/>
                <a:cs typeface="Calibri"/>
              </a:rPr>
              <a:t>обследования определенной </a:t>
            </a:r>
            <a:r>
              <a:rPr sz="2000" spc="-5" dirty="0">
                <a:latin typeface="Calibri"/>
                <a:cs typeface="Calibri"/>
              </a:rPr>
              <a:t>психической  функции. </a:t>
            </a:r>
            <a:r>
              <a:rPr sz="2000" spc="-15" dirty="0">
                <a:latin typeface="Calibri"/>
                <a:cs typeface="Calibri"/>
              </a:rPr>
              <a:t>Входящие </a:t>
            </a:r>
            <a:r>
              <a:rPr sz="2000" dirty="0">
                <a:latin typeface="Calibri"/>
                <a:cs typeface="Calibri"/>
              </a:rPr>
              <a:t>в набор пробы </a:t>
            </a:r>
            <a:r>
              <a:rPr sz="2000" spc="-5" dirty="0">
                <a:latin typeface="Calibri"/>
                <a:cs typeface="Calibri"/>
              </a:rPr>
              <a:t>ориентированы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тестирование</a:t>
            </a:r>
            <a:endParaRPr sz="2000">
              <a:latin typeface="Calibri"/>
              <a:cs typeface="Calibri"/>
            </a:endParaRPr>
          </a:p>
          <a:p>
            <a:pPr marL="12700" marR="504825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разных </a:t>
            </a:r>
            <a:r>
              <a:rPr sz="2000" spc="-10" dirty="0">
                <a:latin typeface="Calibri"/>
                <a:cs typeface="Calibri"/>
              </a:rPr>
              <a:t>компонентов, </a:t>
            </a:r>
            <a:r>
              <a:rPr sz="2000" spc="-5" dirty="0">
                <a:latin typeface="Calibri"/>
                <a:cs typeface="Calibri"/>
              </a:rPr>
              <a:t>составляющих </a:t>
            </a:r>
            <a:r>
              <a:rPr sz="2000" spc="-10" dirty="0">
                <a:latin typeface="Calibri"/>
                <a:cs typeface="Calibri"/>
              </a:rPr>
              <a:t>психологическую </a:t>
            </a:r>
            <a:r>
              <a:rPr sz="2000" spc="-5" dirty="0">
                <a:latin typeface="Calibri"/>
                <a:cs typeface="Calibri"/>
              </a:rPr>
              <a:t>структуру </a:t>
            </a:r>
            <a:r>
              <a:rPr sz="2000" spc="-15" dirty="0">
                <a:latin typeface="Calibri"/>
                <a:cs typeface="Calibri"/>
              </a:rPr>
              <a:t>этой  </a:t>
            </a:r>
            <a:r>
              <a:rPr sz="2000" spc="-5" dirty="0">
                <a:latin typeface="Calibri"/>
                <a:cs typeface="Calibri"/>
              </a:rPr>
              <a:t>функции.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Конечная </a:t>
            </a:r>
            <a:r>
              <a:rPr sz="2000" spc="-20" dirty="0">
                <a:latin typeface="Calibri"/>
                <a:cs typeface="Calibri"/>
              </a:rPr>
              <a:t>цель </a:t>
            </a:r>
            <a:r>
              <a:rPr sz="2000" spc="-5" dirty="0">
                <a:latin typeface="Calibri"/>
                <a:cs typeface="Calibri"/>
              </a:rPr>
              <a:t>синдромного </a:t>
            </a:r>
            <a:r>
              <a:rPr sz="2000" dirty="0">
                <a:latin typeface="Calibri"/>
                <a:cs typeface="Calibri"/>
              </a:rPr>
              <a:t>анализа </a:t>
            </a:r>
            <a:r>
              <a:rPr sz="2000" spc="-5" dirty="0">
                <a:latin typeface="Calibri"/>
                <a:cs typeface="Calibri"/>
              </a:rPr>
              <a:t>заключается </a:t>
            </a:r>
            <a:r>
              <a:rPr sz="2000" dirty="0">
                <a:latin typeface="Calibri"/>
                <a:cs typeface="Calibri"/>
              </a:rPr>
              <a:t>не </a:t>
            </a:r>
            <a:r>
              <a:rPr sz="2000" spc="-20" dirty="0">
                <a:latin typeface="Calibri"/>
                <a:cs typeface="Calibri"/>
              </a:rPr>
              <a:t>только</a:t>
            </a:r>
            <a:r>
              <a:rPr sz="2000" dirty="0">
                <a:latin typeface="Calibri"/>
                <a:cs typeface="Calibri"/>
              </a:rPr>
              <a:t> в</a:t>
            </a:r>
            <a:endParaRPr sz="2000">
              <a:latin typeface="Calibri"/>
              <a:cs typeface="Calibri"/>
            </a:endParaRPr>
          </a:p>
          <a:p>
            <a:pPr marL="12700" marR="4953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обнаружении нарушенных </a:t>
            </a:r>
            <a:r>
              <a:rPr sz="2000" dirty="0">
                <a:latin typeface="Calibri"/>
                <a:cs typeface="Calibri"/>
              </a:rPr>
              <a:t>психических </a:t>
            </a:r>
            <a:r>
              <a:rPr sz="2000" spc="-5" dirty="0">
                <a:latin typeface="Calibri"/>
                <a:cs typeface="Calibri"/>
              </a:rPr>
              <a:t>функций, </a:t>
            </a:r>
            <a:r>
              <a:rPr sz="2000" dirty="0">
                <a:latin typeface="Calibri"/>
                <a:cs typeface="Calibri"/>
              </a:rPr>
              <a:t>но и в </a:t>
            </a:r>
            <a:r>
              <a:rPr sz="2000" spc="-5" dirty="0">
                <a:latin typeface="Calibri"/>
                <a:cs typeface="Calibri"/>
              </a:rPr>
              <a:t>поиске </a:t>
            </a:r>
            <a:r>
              <a:rPr sz="2000" spc="-10" dirty="0">
                <a:latin typeface="Calibri"/>
                <a:cs typeface="Calibri"/>
              </a:rPr>
              <a:t>общего </a:t>
            </a:r>
            <a:r>
              <a:rPr sz="2000" dirty="0">
                <a:latin typeface="Calibri"/>
                <a:cs typeface="Calibri"/>
              </a:rPr>
              <a:t>в  </a:t>
            </a:r>
            <a:r>
              <a:rPr sz="2000" spc="-5" dirty="0">
                <a:latin typeface="Calibri"/>
                <a:cs typeface="Calibri"/>
              </a:rPr>
              <a:t>этих нарушениях </a:t>
            </a:r>
            <a:r>
              <a:rPr sz="2000" spc="-10" dirty="0">
                <a:latin typeface="Calibri"/>
                <a:cs typeface="Calibri"/>
              </a:rPr>
              <a:t>(нейропсихологического </a:t>
            </a:r>
            <a:r>
              <a:rPr sz="2000" spc="-5" dirty="0">
                <a:latin typeface="Calibri"/>
                <a:cs typeface="Calibri"/>
              </a:rPr>
              <a:t>фактора), </a:t>
            </a:r>
            <a:r>
              <a:rPr sz="2000" spc="-10" dirty="0">
                <a:latin typeface="Calibri"/>
                <a:cs typeface="Calibri"/>
              </a:rPr>
              <a:t>объединяющего </a:t>
            </a:r>
            <a:r>
              <a:rPr sz="2000" dirty="0">
                <a:latin typeface="Calibri"/>
                <a:cs typeface="Calibri"/>
              </a:rPr>
              <a:t>их в  </a:t>
            </a:r>
            <a:r>
              <a:rPr sz="2000" spc="-5" dirty="0">
                <a:latin typeface="Calibri"/>
                <a:cs typeface="Calibri"/>
              </a:rPr>
              <a:t>синдром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позволяющего </a:t>
            </a:r>
            <a:r>
              <a:rPr sz="2000" spc="-5" dirty="0">
                <a:latin typeface="Calibri"/>
                <a:cs typeface="Calibri"/>
              </a:rPr>
              <a:t>выявить </a:t>
            </a:r>
            <a:r>
              <a:rPr sz="2000" spc="-10" dirty="0">
                <a:latin typeface="Calibri"/>
                <a:cs typeface="Calibri"/>
              </a:rPr>
              <a:t>конкретную </a:t>
            </a:r>
            <a:r>
              <a:rPr sz="2000" dirty="0">
                <a:latin typeface="Calibri"/>
                <a:cs typeface="Calibri"/>
              </a:rPr>
              <a:t>причину </a:t>
            </a:r>
            <a:r>
              <a:rPr sz="2000" spc="-5" dirty="0">
                <a:latin typeface="Calibri"/>
                <a:cs typeface="Calibri"/>
              </a:rPr>
              <a:t>расстройства  разных </a:t>
            </a:r>
            <a:r>
              <a:rPr sz="2000" dirty="0">
                <a:latin typeface="Calibri"/>
                <a:cs typeface="Calibri"/>
              </a:rPr>
              <a:t>психических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функций.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5525" y="307594"/>
            <a:ext cx="7586345" cy="798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b="0" spc="-30" dirty="0">
                <a:latin typeface="Calibri Light"/>
                <a:cs typeface="Calibri Light"/>
              </a:rPr>
              <a:t>Методы нейропсихологической</a:t>
            </a:r>
            <a:r>
              <a:rPr sz="3200" b="0" spc="-114" dirty="0">
                <a:latin typeface="Calibri Light"/>
                <a:cs typeface="Calibri Light"/>
              </a:rPr>
              <a:t> </a:t>
            </a:r>
            <a:r>
              <a:rPr sz="3200" b="0" spc="-25" dirty="0">
                <a:latin typeface="Calibri Light"/>
                <a:cs typeface="Calibri Light"/>
              </a:rPr>
              <a:t>диагностики</a:t>
            </a:r>
            <a:endParaRPr sz="32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1800" b="0" spc="-15" dirty="0">
                <a:latin typeface="Calibri Light"/>
                <a:cs typeface="Calibri Light"/>
              </a:rPr>
              <a:t>Локализационные методы. </a:t>
            </a:r>
            <a:r>
              <a:rPr sz="1800" b="0" spc="-10" dirty="0">
                <a:latin typeface="Calibri Light"/>
                <a:cs typeface="Calibri Light"/>
              </a:rPr>
              <a:t>Метод </a:t>
            </a:r>
            <a:r>
              <a:rPr sz="1800" b="0" spc="-15" dirty="0">
                <a:latin typeface="Calibri Light"/>
                <a:cs typeface="Calibri Light"/>
              </a:rPr>
              <a:t>синдромного</a:t>
            </a:r>
            <a:r>
              <a:rPr sz="1800" b="0" spc="-20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анализа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3527" y="1647570"/>
            <a:ext cx="8170545" cy="4081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5" dirty="0">
                <a:latin typeface="Calibri"/>
                <a:cs typeface="Calibri"/>
              </a:rPr>
              <a:t>Методическое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обеспечение: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– </a:t>
            </a:r>
            <a:r>
              <a:rPr sz="2000" i="1" spc="-5" dirty="0">
                <a:latin typeface="Calibri"/>
                <a:cs typeface="Calibri"/>
              </a:rPr>
              <a:t>методика общего </a:t>
            </a:r>
            <a:r>
              <a:rPr sz="2000" i="1" spc="-10" dirty="0">
                <a:latin typeface="Calibri"/>
                <a:cs typeface="Calibri"/>
              </a:rPr>
              <a:t>нейропсихологического </a:t>
            </a:r>
            <a:r>
              <a:rPr sz="2000" i="1" spc="-5" dirty="0">
                <a:latin typeface="Calibri"/>
                <a:cs typeface="Calibri"/>
              </a:rPr>
              <a:t>обследования </a:t>
            </a:r>
            <a:r>
              <a:rPr sz="2000" i="1" spc="-25" dirty="0">
                <a:latin typeface="Calibri"/>
                <a:cs typeface="Calibri"/>
              </a:rPr>
              <a:t>А.Р. </a:t>
            </a:r>
            <a:r>
              <a:rPr sz="2000" i="1" spc="-5" dirty="0">
                <a:latin typeface="Calibri"/>
                <a:cs typeface="Calibri"/>
              </a:rPr>
              <a:t>Лурия  </a:t>
            </a:r>
            <a:r>
              <a:rPr sz="2000" spc="-5" dirty="0">
                <a:latin typeface="Calibri"/>
                <a:cs typeface="Calibri"/>
              </a:rPr>
              <a:t>(Лурия, 1969; </a:t>
            </a:r>
            <a:r>
              <a:rPr sz="2000" spc="-10" dirty="0">
                <a:latin typeface="Calibri"/>
                <a:cs typeface="Calibri"/>
              </a:rPr>
              <a:t>Хомская, </a:t>
            </a:r>
            <a:r>
              <a:rPr sz="2000" dirty="0">
                <a:latin typeface="Calibri"/>
                <a:cs typeface="Calibri"/>
              </a:rPr>
              <a:t>1987), </a:t>
            </a:r>
            <a:r>
              <a:rPr sz="2000" spc="-10" dirty="0">
                <a:latin typeface="Calibri"/>
                <a:cs typeface="Calibri"/>
              </a:rPr>
              <a:t>состоящая </a:t>
            </a:r>
            <a:r>
              <a:rPr sz="2000" spc="-5" dirty="0">
                <a:latin typeface="Calibri"/>
                <a:cs typeface="Calibri"/>
              </a:rPr>
              <a:t>из </a:t>
            </a:r>
            <a:r>
              <a:rPr sz="2000" spc="-10" dirty="0">
                <a:latin typeface="Calibri"/>
                <a:cs typeface="Calibri"/>
              </a:rPr>
              <a:t>комплексов проб, каждый </a:t>
            </a:r>
            <a:r>
              <a:rPr sz="2000" spc="-5" dirty="0">
                <a:latin typeface="Calibri"/>
                <a:cs typeface="Calibri"/>
              </a:rPr>
              <a:t>из  </a:t>
            </a:r>
            <a:r>
              <a:rPr sz="2000" spc="-10" dirty="0">
                <a:latin typeface="Calibri"/>
                <a:cs typeface="Calibri"/>
              </a:rPr>
              <a:t>которых </a:t>
            </a:r>
            <a:r>
              <a:rPr sz="2000" spc="-5" dirty="0">
                <a:latin typeface="Calibri"/>
                <a:cs typeface="Calibri"/>
              </a:rPr>
              <a:t>направлен на </a:t>
            </a:r>
            <a:r>
              <a:rPr sz="2000" dirty="0">
                <a:latin typeface="Calibri"/>
                <a:cs typeface="Calibri"/>
              </a:rPr>
              <a:t>анализ </a:t>
            </a:r>
            <a:r>
              <a:rPr sz="2000" spc="-10" dirty="0">
                <a:latin typeface="Calibri"/>
                <a:cs typeface="Calibri"/>
              </a:rPr>
              <a:t>состояния </a:t>
            </a:r>
            <a:r>
              <a:rPr sz="2000" spc="-5" dirty="0">
                <a:latin typeface="Calibri"/>
                <a:cs typeface="Calibri"/>
              </a:rPr>
              <a:t>разных </a:t>
            </a:r>
            <a:r>
              <a:rPr sz="2000" spc="-10" dirty="0">
                <a:latin typeface="Calibri"/>
                <a:cs typeface="Calibri"/>
              </a:rPr>
              <a:t>сторон </a:t>
            </a:r>
            <a:r>
              <a:rPr sz="2000" spc="-15" dirty="0">
                <a:latin typeface="Calibri"/>
                <a:cs typeface="Calibri"/>
              </a:rPr>
              <a:t>той </a:t>
            </a:r>
            <a:r>
              <a:rPr sz="2000" spc="-5" dirty="0">
                <a:latin typeface="Calibri"/>
                <a:cs typeface="Calibri"/>
              </a:rPr>
              <a:t>или иной  психической функции, </a:t>
            </a:r>
            <a:r>
              <a:rPr sz="2000" spc="-25" dirty="0">
                <a:latin typeface="Calibri"/>
                <a:cs typeface="Calibri"/>
              </a:rPr>
              <a:t>т.е. </a:t>
            </a:r>
            <a:r>
              <a:rPr sz="2000" spc="-10" dirty="0">
                <a:latin typeface="Calibri"/>
                <a:cs typeface="Calibri"/>
              </a:rPr>
              <a:t>позволяет </a:t>
            </a:r>
            <a:r>
              <a:rPr sz="2000" spc="-5" dirty="0">
                <a:latin typeface="Calibri"/>
                <a:cs typeface="Calibri"/>
              </a:rPr>
              <a:t>выявить разные типы </a:t>
            </a:r>
            <a:r>
              <a:rPr sz="2000" spc="-15" dirty="0">
                <a:latin typeface="Calibri"/>
                <a:cs typeface="Calibri"/>
              </a:rPr>
              <a:t>допускаемых  </a:t>
            </a:r>
            <a:r>
              <a:rPr sz="2000" spc="-5" dirty="0">
                <a:latin typeface="Calibri"/>
                <a:cs typeface="Calibri"/>
              </a:rPr>
              <a:t>ошибок. </a:t>
            </a:r>
            <a:r>
              <a:rPr sz="2000" spc="-10" dirty="0">
                <a:latin typeface="Calibri"/>
                <a:cs typeface="Calibri"/>
              </a:rPr>
              <a:t>Есть </a:t>
            </a:r>
            <a:r>
              <a:rPr sz="2000" spc="-5" dirty="0">
                <a:latin typeface="Calibri"/>
                <a:cs typeface="Calibri"/>
              </a:rPr>
              <a:t>общий принцип включения проб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обследование, </a:t>
            </a:r>
            <a:r>
              <a:rPr sz="2000" spc="-15" dirty="0">
                <a:latin typeface="Calibri"/>
                <a:cs typeface="Calibri"/>
              </a:rPr>
              <a:t>поэтому  </a:t>
            </a:r>
            <a:r>
              <a:rPr sz="2000" dirty="0">
                <a:latin typeface="Calibri"/>
                <a:cs typeface="Calibri"/>
              </a:rPr>
              <a:t>при </a:t>
            </a:r>
            <a:r>
              <a:rPr sz="2000" spc="-15" dirty="0">
                <a:latin typeface="Calibri"/>
                <a:cs typeface="Calibri"/>
              </a:rPr>
              <a:t>его </a:t>
            </a:r>
            <a:r>
              <a:rPr sz="2000" spc="-20" dirty="0">
                <a:latin typeface="Calibri"/>
                <a:cs typeface="Calibri"/>
              </a:rPr>
              <a:t>соблюдении </a:t>
            </a:r>
            <a:r>
              <a:rPr sz="2000" spc="-5" dirty="0">
                <a:latin typeface="Calibri"/>
                <a:cs typeface="Calibri"/>
              </a:rPr>
              <a:t>возможна </a:t>
            </a:r>
            <a:r>
              <a:rPr sz="2000" b="1" i="1" spc="-10" dirty="0">
                <a:latin typeface="Calibri"/>
                <a:cs typeface="Calibri"/>
              </a:rPr>
              <a:t>вариативность </a:t>
            </a:r>
            <a:r>
              <a:rPr sz="2000" dirty="0">
                <a:latin typeface="Calibri"/>
                <a:cs typeface="Calibri"/>
              </a:rPr>
              <a:t>и в </a:t>
            </a:r>
            <a:r>
              <a:rPr sz="2000" spc="-5" dirty="0">
                <a:latin typeface="Calibri"/>
                <a:cs typeface="Calibri"/>
              </a:rPr>
              <a:t>использовании </a:t>
            </a:r>
            <a:r>
              <a:rPr sz="2000" dirty="0">
                <a:latin typeface="Calibri"/>
                <a:cs typeface="Calibri"/>
              </a:rPr>
              <a:t>проб и  в самой </a:t>
            </a:r>
            <a:r>
              <a:rPr sz="2000" spc="-10" dirty="0">
                <a:latin typeface="Calibri"/>
                <a:cs typeface="Calibri"/>
              </a:rPr>
              <a:t>процедуре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обследования;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- </a:t>
            </a:r>
            <a:r>
              <a:rPr sz="2000" i="1" spc="-5" dirty="0">
                <a:latin typeface="Calibri"/>
                <a:cs typeface="Calibri"/>
              </a:rPr>
              <a:t>метод «двойной диссоциации»</a:t>
            </a:r>
            <a:r>
              <a:rPr sz="2000" i="1" spc="-8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(Тойбер);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-</a:t>
            </a:r>
            <a:r>
              <a:rPr sz="2000" i="1" dirty="0">
                <a:latin typeface="Calibri"/>
                <a:cs typeface="Calibri"/>
              </a:rPr>
              <a:t>методики, </a:t>
            </a:r>
            <a:r>
              <a:rPr sz="2000" i="1" spc="-5" dirty="0">
                <a:latin typeface="Calibri"/>
                <a:cs typeface="Calibri"/>
              </a:rPr>
              <a:t>основанные </a:t>
            </a:r>
            <a:r>
              <a:rPr sz="2000" i="1" dirty="0">
                <a:latin typeface="Calibri"/>
                <a:cs typeface="Calibri"/>
              </a:rPr>
              <a:t>на </a:t>
            </a:r>
            <a:r>
              <a:rPr sz="2000" i="1" spc="-5" dirty="0">
                <a:latin typeface="Calibri"/>
                <a:cs typeface="Calibri"/>
              </a:rPr>
              <a:t>когнитивных </a:t>
            </a:r>
            <a:r>
              <a:rPr sz="2000" i="1" spc="-10" dirty="0">
                <a:latin typeface="Calibri"/>
                <a:cs typeface="Calibri"/>
              </a:rPr>
              <a:t>моделях </a:t>
            </a:r>
            <a:r>
              <a:rPr sz="2000" spc="-10" dirty="0">
                <a:latin typeface="Calibri"/>
                <a:cs typeface="Calibri"/>
              </a:rPr>
              <a:t>(Caramazza,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Morton)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5558" y="211963"/>
            <a:ext cx="75863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30" dirty="0">
                <a:latin typeface="Calibri Light"/>
                <a:cs typeface="Calibri Light"/>
              </a:rPr>
              <a:t>Методы нейропсихологической</a:t>
            </a:r>
            <a:r>
              <a:rPr sz="3200" b="0" spc="-114" dirty="0">
                <a:latin typeface="Calibri Light"/>
                <a:cs typeface="Calibri Light"/>
              </a:rPr>
              <a:t> </a:t>
            </a:r>
            <a:r>
              <a:rPr sz="3200" b="0" spc="-25" dirty="0">
                <a:latin typeface="Calibri Light"/>
                <a:cs typeface="Calibri Light"/>
              </a:rPr>
              <a:t>диагностики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5518" y="708787"/>
            <a:ext cx="8063230" cy="4864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3195" algn="ctr">
              <a:lnSpc>
                <a:spcPct val="100000"/>
              </a:lnSpc>
              <a:spcBef>
                <a:spcPts val="105"/>
              </a:spcBef>
            </a:pPr>
            <a:r>
              <a:rPr sz="2000" b="0" spc="-20" dirty="0">
                <a:latin typeface="Calibri Light"/>
                <a:cs typeface="Calibri Light"/>
              </a:rPr>
              <a:t>Психометрические</a:t>
            </a:r>
            <a:r>
              <a:rPr sz="2000" b="0" spc="-55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методы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Calibri Light"/>
              <a:cs typeface="Calibri Light"/>
            </a:endParaRPr>
          </a:p>
          <a:p>
            <a:pPr marL="12700" marR="6985" algn="just">
              <a:lnSpc>
                <a:spcPct val="100000"/>
              </a:lnSpc>
            </a:pPr>
            <a:r>
              <a:rPr sz="2000" b="1" i="1" spc="-5" dirty="0">
                <a:latin typeface="Calibri"/>
                <a:cs typeface="Calibri"/>
              </a:rPr>
              <a:t>Психометрические </a:t>
            </a:r>
            <a:r>
              <a:rPr sz="2000" spc="-5" dirty="0">
                <a:latin typeface="Calibri"/>
                <a:cs typeface="Calibri"/>
              </a:rPr>
              <a:t>(стандартизированные) </a:t>
            </a:r>
            <a:r>
              <a:rPr sz="2000" b="1" i="1" dirty="0">
                <a:latin typeface="Calibri"/>
                <a:cs typeface="Calibri"/>
              </a:rPr>
              <a:t>методы</a:t>
            </a:r>
            <a:r>
              <a:rPr sz="2000" dirty="0">
                <a:latin typeface="Calibri"/>
                <a:cs typeface="Calibri"/>
              </a:rPr>
              <a:t>, </a:t>
            </a:r>
            <a:r>
              <a:rPr sz="2000" spc="-10" dirty="0">
                <a:latin typeface="Calibri"/>
                <a:cs typeface="Calibri"/>
              </a:rPr>
              <a:t>позволяют  </a:t>
            </a:r>
            <a:r>
              <a:rPr sz="2000" spc="-5" dirty="0">
                <a:latin typeface="Calibri"/>
                <a:cs typeface="Calibri"/>
              </a:rPr>
              <a:t>получить </a:t>
            </a:r>
            <a:r>
              <a:rPr sz="2000" spc="-10" dirty="0">
                <a:latin typeface="Calibri"/>
                <a:cs typeface="Calibri"/>
              </a:rPr>
              <a:t>количественную </a:t>
            </a:r>
            <a:r>
              <a:rPr sz="2000" spc="-5" dirty="0">
                <a:latin typeface="Calibri"/>
                <a:cs typeface="Calibri"/>
              </a:rPr>
              <a:t>оценку </a:t>
            </a:r>
            <a:r>
              <a:rPr sz="2000" spc="-10" dirty="0">
                <a:latin typeface="Calibri"/>
                <a:cs typeface="Calibri"/>
              </a:rPr>
              <a:t>состояния </a:t>
            </a:r>
            <a:r>
              <a:rPr sz="2000" spc="-15" dirty="0">
                <a:latin typeface="Calibri"/>
                <a:cs typeface="Calibri"/>
              </a:rPr>
              <a:t>обследуемых </a:t>
            </a:r>
            <a:r>
              <a:rPr sz="2000" spc="-5" dirty="0">
                <a:latin typeface="Calibri"/>
                <a:cs typeface="Calibri"/>
              </a:rPr>
              <a:t>психических  функций.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tabLst>
                <a:tab pos="2353310" algn="l"/>
              </a:tabLst>
            </a:pPr>
            <a:r>
              <a:rPr sz="2000" dirty="0">
                <a:latin typeface="Calibri"/>
                <a:cs typeface="Calibri"/>
              </a:rPr>
              <a:t>После </a:t>
            </a:r>
            <a:r>
              <a:rPr sz="2000" spc="-5" dirty="0">
                <a:latin typeface="Calibri"/>
                <a:cs typeface="Calibri"/>
              </a:rPr>
              <a:t>1960-70-х </a:t>
            </a:r>
            <a:r>
              <a:rPr sz="2000" spc="-25" dirty="0">
                <a:latin typeface="Calibri"/>
                <a:cs typeface="Calibri"/>
              </a:rPr>
              <a:t>годов,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связи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10" dirty="0">
                <a:latin typeface="Calibri"/>
                <a:cs typeface="Calibri"/>
              </a:rPr>
              <a:t>появлением техники </a:t>
            </a:r>
            <a:r>
              <a:rPr sz="2000" spc="-50" dirty="0">
                <a:latin typeface="Calibri"/>
                <a:cs typeface="Calibri"/>
              </a:rPr>
              <a:t>МРТ, </a:t>
            </a:r>
            <a:r>
              <a:rPr sz="2000" spc="-10" dirty="0">
                <a:latin typeface="Calibri"/>
                <a:cs typeface="Calibri"/>
              </a:rPr>
              <a:t>значительно  </a:t>
            </a:r>
            <a:r>
              <a:rPr sz="2000" spc="-5" dirty="0">
                <a:latin typeface="Calibri"/>
                <a:cs typeface="Calibri"/>
              </a:rPr>
              <a:t>уменьшилась потребность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нейропсихологических </a:t>
            </a:r>
            <a:r>
              <a:rPr sz="2000" spc="-20" dirty="0">
                <a:latin typeface="Calibri"/>
                <a:cs typeface="Calibri"/>
              </a:rPr>
              <a:t>методах </a:t>
            </a:r>
            <a:r>
              <a:rPr sz="2000" spc="-10" dirty="0">
                <a:latin typeface="Calibri"/>
                <a:cs typeface="Calibri"/>
              </a:rPr>
              <a:t>топической  </a:t>
            </a:r>
            <a:r>
              <a:rPr sz="2000" spc="-5" dirty="0">
                <a:latin typeface="Calibri"/>
                <a:cs typeface="Calibri"/>
              </a:rPr>
              <a:t>диагностики.	</a:t>
            </a:r>
            <a:r>
              <a:rPr sz="2000" spc="-10" dirty="0">
                <a:latin typeface="Calibri"/>
                <a:cs typeface="Calibri"/>
              </a:rPr>
              <a:t>Приоритет </a:t>
            </a:r>
            <a:r>
              <a:rPr sz="2000" dirty="0">
                <a:latin typeface="Calibri"/>
                <a:cs typeface="Calibri"/>
              </a:rPr>
              <a:t>начали </a:t>
            </a:r>
            <a:r>
              <a:rPr sz="2000" spc="-10" dirty="0">
                <a:latin typeface="Calibri"/>
                <a:cs typeface="Calibri"/>
              </a:rPr>
              <a:t>получать </a:t>
            </a:r>
            <a:r>
              <a:rPr sz="2000" spc="-5" dirty="0">
                <a:latin typeface="Calibri"/>
                <a:cs typeface="Calibri"/>
              </a:rPr>
              <a:t>психометрически  ориентированные </a:t>
            </a:r>
            <a:r>
              <a:rPr sz="2000" spc="-20" dirty="0">
                <a:latin typeface="Calibri"/>
                <a:cs typeface="Calibri"/>
              </a:rPr>
              <a:t>методы, </a:t>
            </a:r>
            <a:r>
              <a:rPr sz="2000" spc="-5" dirty="0">
                <a:latin typeface="Calibri"/>
                <a:cs typeface="Calibri"/>
              </a:rPr>
              <a:t>связанные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10" dirty="0">
                <a:latin typeface="Calibri"/>
                <a:cs typeface="Calibri"/>
              </a:rPr>
              <a:t>количественным </a:t>
            </a:r>
            <a:r>
              <a:rPr sz="2000" spc="-25" dirty="0">
                <a:latin typeface="Calibri"/>
                <a:cs typeface="Calibri"/>
              </a:rPr>
              <a:t>подходом </a:t>
            </a:r>
            <a:r>
              <a:rPr sz="2000" dirty="0">
                <a:latin typeface="Calibri"/>
                <a:cs typeface="Calibri"/>
              </a:rPr>
              <a:t>к  </a:t>
            </a:r>
            <a:r>
              <a:rPr sz="2000" spc="-5" dirty="0">
                <a:latin typeface="Calibri"/>
                <a:cs typeface="Calibri"/>
              </a:rPr>
              <a:t>анализу тестовых данных,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15" dirty="0">
                <a:latin typeface="Calibri"/>
                <a:cs typeface="Calibri"/>
              </a:rPr>
              <a:t>оценкой </a:t>
            </a:r>
            <a:r>
              <a:rPr sz="2000" spc="-10" dirty="0">
                <a:latin typeface="Calibri"/>
                <a:cs typeface="Calibri"/>
              </a:rPr>
              <a:t>общего состояния </a:t>
            </a:r>
            <a:r>
              <a:rPr sz="2000" spc="-15" dirty="0">
                <a:latin typeface="Calibri"/>
                <a:cs typeface="Calibri"/>
              </a:rPr>
              <a:t>определенных  </a:t>
            </a:r>
            <a:r>
              <a:rPr sz="2000" spc="-5" dirty="0">
                <a:latin typeface="Calibri"/>
                <a:cs typeface="Calibri"/>
              </a:rPr>
              <a:t>функций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мониторингом его </a:t>
            </a:r>
            <a:r>
              <a:rPr sz="2000" dirty="0">
                <a:latin typeface="Calibri"/>
                <a:cs typeface="Calibri"/>
              </a:rPr>
              <a:t>изменения при </a:t>
            </a:r>
            <a:r>
              <a:rPr sz="2000" spc="-5" dirty="0">
                <a:latin typeface="Calibri"/>
                <a:cs typeface="Calibri"/>
              </a:rPr>
              <a:t>повторных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обследованиях.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12700" marR="6985" algn="just">
              <a:lnSpc>
                <a:spcPct val="100000"/>
              </a:lnSpc>
            </a:pPr>
            <a:r>
              <a:rPr sz="2000" spc="-20" dirty="0">
                <a:latin typeface="Calibri"/>
                <a:cs typeface="Calibri"/>
              </a:rPr>
              <a:t>Результаты </a:t>
            </a:r>
            <a:r>
              <a:rPr sz="2000" spc="-15" dirty="0">
                <a:latin typeface="Calibri"/>
                <a:cs typeface="Calibri"/>
              </a:rPr>
              <a:t>этого </a:t>
            </a:r>
            <a:r>
              <a:rPr sz="2000" dirty="0">
                <a:latin typeface="Calibri"/>
                <a:cs typeface="Calibri"/>
              </a:rPr>
              <a:t>вида </a:t>
            </a:r>
            <a:r>
              <a:rPr sz="2000" spc="-5" dirty="0">
                <a:latin typeface="Calibri"/>
                <a:cs typeface="Calibri"/>
              </a:rPr>
              <a:t>диагностики </a:t>
            </a:r>
            <a:r>
              <a:rPr sz="2000" spc="-10" dirty="0">
                <a:latin typeface="Calibri"/>
                <a:cs typeface="Calibri"/>
              </a:rPr>
              <a:t>представляются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виде  </a:t>
            </a:r>
            <a:r>
              <a:rPr sz="2000" spc="-5" dirty="0">
                <a:latin typeface="Calibri"/>
                <a:cs typeface="Calibri"/>
              </a:rPr>
              <a:t>количественных данных </a:t>
            </a:r>
            <a:r>
              <a:rPr sz="2000" dirty="0">
                <a:latin typeface="Calibri"/>
                <a:cs typeface="Calibri"/>
              </a:rPr>
              <a:t>о </a:t>
            </a:r>
            <a:r>
              <a:rPr sz="2000" spc="-10" dirty="0">
                <a:latin typeface="Calibri"/>
                <a:cs typeface="Calibri"/>
              </a:rPr>
              <a:t>состоянии той </a:t>
            </a:r>
            <a:r>
              <a:rPr sz="2000" spc="-5" dirty="0">
                <a:latin typeface="Calibri"/>
                <a:cs typeface="Calibri"/>
              </a:rPr>
              <a:t>или иной </a:t>
            </a:r>
            <a:r>
              <a:rPr sz="2000" spc="-10" dirty="0">
                <a:latin typeface="Calibri"/>
                <a:cs typeface="Calibri"/>
              </a:rPr>
              <a:t>психической </a:t>
            </a:r>
            <a:r>
              <a:rPr sz="2000" spc="-5" dirty="0">
                <a:latin typeface="Calibri"/>
                <a:cs typeface="Calibri"/>
              </a:rPr>
              <a:t>функции,  </a:t>
            </a:r>
            <a:r>
              <a:rPr sz="2000" spc="-15" dirty="0">
                <a:latin typeface="Calibri"/>
                <a:cs typeface="Calibri"/>
              </a:rPr>
              <a:t>которые </a:t>
            </a:r>
            <a:r>
              <a:rPr sz="2000" spc="-5" dirty="0">
                <a:latin typeface="Calibri"/>
                <a:cs typeface="Calibri"/>
              </a:rPr>
              <a:t>сопоставляются </a:t>
            </a:r>
            <a:r>
              <a:rPr sz="2000" dirty="0">
                <a:latin typeface="Calibri"/>
                <a:cs typeface="Calibri"/>
              </a:rPr>
              <a:t>с нормативными</a:t>
            </a:r>
            <a:r>
              <a:rPr sz="2000" spc="4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данными.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037" rIns="0" bIns="0" rtlCol="0">
            <a:spAutoFit/>
          </a:bodyPr>
          <a:lstStyle/>
          <a:p>
            <a:pPr marL="287655" algn="ctr">
              <a:lnSpc>
                <a:spcPct val="100000"/>
              </a:lnSpc>
              <a:spcBef>
                <a:spcPts val="100"/>
              </a:spcBef>
            </a:pPr>
            <a:r>
              <a:rPr sz="3200" b="0" spc="-30" dirty="0">
                <a:latin typeface="Calibri Light"/>
                <a:cs typeface="Calibri Light"/>
              </a:rPr>
              <a:t>Методы нейропсихологической</a:t>
            </a:r>
            <a:r>
              <a:rPr sz="3200" b="0" spc="-114" dirty="0">
                <a:latin typeface="Calibri Light"/>
                <a:cs typeface="Calibri Light"/>
              </a:rPr>
              <a:t> </a:t>
            </a:r>
            <a:r>
              <a:rPr sz="3200" b="0" spc="-25" dirty="0">
                <a:latin typeface="Calibri Light"/>
                <a:cs typeface="Calibri Light"/>
              </a:rPr>
              <a:t>диагностики</a:t>
            </a:r>
            <a:endParaRPr sz="3200">
              <a:latin typeface="Calibri Light"/>
              <a:cs typeface="Calibri Light"/>
            </a:endParaRPr>
          </a:p>
          <a:p>
            <a:pPr marL="288290" algn="ctr">
              <a:lnSpc>
                <a:spcPct val="100000"/>
              </a:lnSpc>
              <a:spcBef>
                <a:spcPts val="75"/>
              </a:spcBef>
            </a:pPr>
            <a:r>
              <a:rPr sz="2000" b="0" spc="-20" dirty="0">
                <a:latin typeface="Calibri Light"/>
                <a:cs typeface="Calibri Light"/>
              </a:rPr>
              <a:t>Психометрические</a:t>
            </a:r>
            <a:r>
              <a:rPr sz="2000" b="0" spc="-55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методы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331721"/>
            <a:ext cx="863092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Появление </a:t>
            </a:r>
            <a:r>
              <a:rPr sz="2000" spc="-15" dirty="0">
                <a:latin typeface="Calibri"/>
                <a:cs typeface="Calibri"/>
              </a:rPr>
              <a:t>этой </a:t>
            </a:r>
            <a:r>
              <a:rPr sz="2000" spc="-20" dirty="0">
                <a:latin typeface="Calibri"/>
                <a:cs typeface="Calibri"/>
              </a:rPr>
              <a:t>методологии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нейропсихологической </a:t>
            </a:r>
            <a:r>
              <a:rPr sz="2000" spc="-5" dirty="0">
                <a:latin typeface="Calibri"/>
                <a:cs typeface="Calibri"/>
              </a:rPr>
              <a:t>диагностике </a:t>
            </a:r>
            <a:r>
              <a:rPr sz="2000" dirty="0">
                <a:latin typeface="Calibri"/>
                <a:cs typeface="Calibri"/>
              </a:rPr>
              <a:t>было  </a:t>
            </a:r>
            <a:r>
              <a:rPr sz="2000" spc="-5" dirty="0">
                <a:latin typeface="Calibri"/>
                <a:cs typeface="Calibri"/>
              </a:rPr>
              <a:t>связано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переносом успешного опыта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использовании </a:t>
            </a:r>
            <a:r>
              <a:rPr sz="2000" spc="-10" dirty="0">
                <a:latin typeface="Calibri"/>
                <a:cs typeface="Calibri"/>
              </a:rPr>
              <a:t>психометрической  </a:t>
            </a:r>
            <a:r>
              <a:rPr sz="2000" spc="-5" dirty="0">
                <a:latin typeface="Calibri"/>
                <a:cs typeface="Calibri"/>
              </a:rPr>
              <a:t>оценки способностей </a:t>
            </a:r>
            <a:r>
              <a:rPr sz="2000" spc="-15" dirty="0">
                <a:latin typeface="Calibri"/>
                <a:cs typeface="Calibri"/>
              </a:rPr>
              <a:t>человека </a:t>
            </a:r>
            <a:r>
              <a:rPr sz="2000" spc="-5" dirty="0">
                <a:latin typeface="Calibri"/>
                <a:cs typeface="Calibri"/>
              </a:rPr>
              <a:t>из </a:t>
            </a:r>
            <a:r>
              <a:rPr sz="2000" spc="-10" dirty="0">
                <a:latin typeface="Calibri"/>
                <a:cs typeface="Calibri"/>
              </a:rPr>
              <a:t>общей </a:t>
            </a:r>
            <a:r>
              <a:rPr sz="2000" spc="-15" dirty="0">
                <a:latin typeface="Calibri"/>
                <a:cs typeface="Calibri"/>
              </a:rPr>
              <a:t>психологии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клиническую  </a:t>
            </a:r>
            <a:r>
              <a:rPr sz="2000" spc="-10" dirty="0">
                <a:latin typeface="Calibri"/>
                <a:cs typeface="Calibri"/>
              </a:rPr>
              <a:t>практику, </a:t>
            </a:r>
            <a:r>
              <a:rPr sz="2000" dirty="0">
                <a:latin typeface="Calibri"/>
                <a:cs typeface="Calibri"/>
              </a:rPr>
              <a:t>а </a:t>
            </a:r>
            <a:r>
              <a:rPr sz="2000" spc="-10" dirty="0">
                <a:latin typeface="Calibri"/>
                <a:cs typeface="Calibri"/>
              </a:rPr>
              <a:t>также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15" dirty="0">
                <a:latin typeface="Calibri"/>
                <a:cs typeface="Calibri"/>
              </a:rPr>
              <a:t>необходимостью </a:t>
            </a:r>
            <a:r>
              <a:rPr sz="2000" spc="-10" dirty="0">
                <a:latin typeface="Calibri"/>
                <a:cs typeface="Calibri"/>
              </a:rPr>
              <a:t>поиска инструментов, позволяющих  оценить такие </a:t>
            </a:r>
            <a:r>
              <a:rPr sz="2000" spc="-5" dirty="0">
                <a:latin typeface="Calibri"/>
                <a:cs typeface="Calibri"/>
              </a:rPr>
              <a:t>характеристики нарушений психических функций, </a:t>
            </a:r>
            <a:r>
              <a:rPr sz="2000" spc="-15" dirty="0">
                <a:latin typeface="Calibri"/>
                <a:cs typeface="Calibri"/>
              </a:rPr>
              <a:t>как </a:t>
            </a:r>
            <a:r>
              <a:rPr sz="2000" spc="-5" dirty="0">
                <a:latin typeface="Calibri"/>
                <a:cs typeface="Calibri"/>
              </a:rPr>
              <a:t>степень  их выраженности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динамику изменений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35" dirty="0">
                <a:latin typeface="Calibri"/>
                <a:cs typeface="Calibri"/>
              </a:rPr>
              <a:t>ходе </a:t>
            </a:r>
            <a:r>
              <a:rPr sz="2000" spc="-5" dirty="0">
                <a:latin typeface="Calibri"/>
                <a:cs typeface="Calibri"/>
              </a:rPr>
              <a:t>лечебных </a:t>
            </a:r>
            <a:r>
              <a:rPr sz="2000" dirty="0">
                <a:latin typeface="Calibri"/>
                <a:cs typeface="Calibri"/>
              </a:rPr>
              <a:t>и  </a:t>
            </a:r>
            <a:r>
              <a:rPr sz="2000" spc="-5" dirty="0">
                <a:latin typeface="Calibri"/>
                <a:cs typeface="Calibri"/>
              </a:rPr>
              <a:t>реабилитационных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мероприятий.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6388" y="3741546"/>
            <a:ext cx="1760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37030" algn="l"/>
              </a:tabLst>
            </a:pPr>
            <a:r>
              <a:rPr sz="1800" dirty="0">
                <a:latin typeface="Calibri"/>
                <a:cs typeface="Calibri"/>
              </a:rPr>
              <a:t>пр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дс</a:t>
            </a:r>
            <a:r>
              <a:rPr sz="1800" spc="-5" dirty="0">
                <a:latin typeface="Calibri"/>
                <a:cs typeface="Calibri"/>
              </a:rPr>
              <a:t>та</a:t>
            </a:r>
            <a:r>
              <a:rPr sz="1800" spc="-25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5" dirty="0">
                <a:latin typeface="Calibri"/>
                <a:cs typeface="Calibri"/>
              </a:rPr>
              <a:t>я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spc="-7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,	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05273" y="3741546"/>
            <a:ext cx="859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spc="-5" dirty="0">
                <a:latin typeface="Calibri"/>
                <a:cs typeface="Calibri"/>
              </a:rPr>
              <a:t>ой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25" dirty="0">
                <a:latin typeface="Calibri"/>
                <a:cs typeface="Calibri"/>
              </a:rPr>
              <a:t>то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16651" y="3741546"/>
            <a:ext cx="860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степени,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24598" y="3741546"/>
            <a:ext cx="779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возврат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53553" y="3741546"/>
            <a:ext cx="1032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1795" algn="l"/>
              </a:tabLst>
            </a:pPr>
            <a:r>
              <a:rPr sz="1800" dirty="0">
                <a:latin typeface="Calibri"/>
                <a:cs typeface="Calibri"/>
              </a:rPr>
              <a:t>к	и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еям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67" y="3741546"/>
            <a:ext cx="20904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>
              <a:lnSpc>
                <a:spcPct val="100000"/>
              </a:lnSpc>
              <a:spcBef>
                <a:spcPts val="100"/>
              </a:spcBef>
              <a:tabLst>
                <a:tab pos="818515" algn="l"/>
              </a:tabLst>
            </a:pPr>
            <a:r>
              <a:rPr sz="1800" dirty="0">
                <a:latin typeface="Calibri"/>
                <a:cs typeface="Calibri"/>
              </a:rPr>
              <a:t>Эта	</a:t>
            </a:r>
            <a:r>
              <a:rPr sz="1800" spc="-15" dirty="0">
                <a:latin typeface="Calibri"/>
                <a:cs typeface="Calibri"/>
              </a:rPr>
              <a:t>методология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локализационизма,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89707" y="4015562"/>
            <a:ext cx="63957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8305" algn="l"/>
                <a:tab pos="657225" algn="l"/>
                <a:tab pos="1888489" algn="l"/>
                <a:tab pos="2248535" algn="l"/>
                <a:tab pos="3210560" algn="l"/>
                <a:tab pos="3923665" algn="l"/>
                <a:tab pos="4595495" algn="l"/>
                <a:tab pos="5068570" algn="l"/>
              </a:tabLst>
            </a:pPr>
            <a:r>
              <a:rPr sz="1800" spc="-5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о	с	</a:t>
            </a:r>
            <a:r>
              <a:rPr sz="1800" spc="5" dirty="0">
                <a:latin typeface="Calibri"/>
                <a:cs typeface="Calibri"/>
              </a:rPr>
              <a:t>п</a:t>
            </a:r>
            <a:r>
              <a:rPr sz="1800" dirty="0">
                <a:latin typeface="Calibri"/>
                <a:cs typeface="Calibri"/>
              </a:rPr>
              <a:t>ер</a:t>
            </a:r>
            <a:r>
              <a:rPr sz="1800" spc="-5" dirty="0">
                <a:latin typeface="Calibri"/>
                <a:cs typeface="Calibri"/>
              </a:rPr>
              <a:t>е</a:t>
            </a:r>
            <a:r>
              <a:rPr sz="1800" spc="-30" dirty="0">
                <a:latin typeface="Calibri"/>
                <a:cs typeface="Calibri"/>
              </a:rPr>
              <a:t>х</a:t>
            </a:r>
            <a:r>
              <a:rPr sz="1800" spc="-55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м	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т	</a:t>
            </a:r>
            <a:r>
              <a:rPr sz="1800" spc="-5" dirty="0">
                <a:latin typeface="Calibri"/>
                <a:cs typeface="Calibri"/>
              </a:rPr>
              <a:t>«</a:t>
            </a:r>
            <a:r>
              <a:rPr sz="1800" spc="-2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арты»	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га	</a:t>
            </a:r>
            <a:r>
              <a:rPr sz="1800" spc="-10" dirty="0">
                <a:latin typeface="Calibri"/>
                <a:cs typeface="Calibri"/>
              </a:rPr>
              <a:t>(м</a:t>
            </a:r>
            <a:r>
              <a:rPr sz="1800" spc="5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г	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ак	с</a:t>
            </a:r>
            <a:r>
              <a:rPr sz="1800" spc="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вокупн</a:t>
            </a:r>
            <a:r>
              <a:rPr sz="1800" spc="-10" dirty="0">
                <a:latin typeface="Calibri"/>
                <a:cs typeface="Calibri"/>
              </a:rPr>
              <a:t>ос</a:t>
            </a:r>
            <a:r>
              <a:rPr sz="1800" spc="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8267" y="4290441"/>
            <a:ext cx="8628380" cy="1124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200"/>
              </a:lnSpc>
              <a:spcBef>
                <a:spcPts val="95"/>
              </a:spcBef>
            </a:pPr>
            <a:r>
              <a:rPr sz="1800" spc="-5" dirty="0">
                <a:latin typeface="Calibri"/>
                <a:cs typeface="Calibri"/>
              </a:rPr>
              <a:t>«органов» каждый из </a:t>
            </a:r>
            <a:r>
              <a:rPr sz="1800" spc="-10" dirty="0">
                <a:latin typeface="Calibri"/>
                <a:cs typeface="Calibri"/>
              </a:rPr>
              <a:t>которых связан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10" dirty="0">
                <a:latin typeface="Calibri"/>
                <a:cs typeface="Calibri"/>
              </a:rPr>
              <a:t>определенной </a:t>
            </a:r>
            <a:r>
              <a:rPr sz="1800" spc="-5" dirty="0">
                <a:latin typeface="Calibri"/>
                <a:cs typeface="Calibri"/>
              </a:rPr>
              <a:t>функцией) </a:t>
            </a:r>
            <a:r>
              <a:rPr sz="1800" dirty="0">
                <a:latin typeface="Calibri"/>
                <a:cs typeface="Calibri"/>
              </a:rPr>
              <a:t>к </a:t>
            </a:r>
            <a:r>
              <a:rPr sz="1800" spc="-5" dirty="0">
                <a:latin typeface="Calibri"/>
                <a:cs typeface="Calibri"/>
              </a:rPr>
              <a:t>«карте»  психического (психика </a:t>
            </a:r>
            <a:r>
              <a:rPr sz="1800" spc="-10" dirty="0">
                <a:latin typeface="Calibri"/>
                <a:cs typeface="Calibri"/>
              </a:rPr>
              <a:t>как </a:t>
            </a:r>
            <a:r>
              <a:rPr sz="1800" spc="-5" dirty="0">
                <a:latin typeface="Calibri"/>
                <a:cs typeface="Calibri"/>
              </a:rPr>
              <a:t>совокупность </a:t>
            </a:r>
            <a:r>
              <a:rPr sz="1800" spc="-15" dirty="0">
                <a:latin typeface="Calibri"/>
                <a:cs typeface="Calibri"/>
              </a:rPr>
              <a:t>отдельных </a:t>
            </a:r>
            <a:r>
              <a:rPr sz="1800" dirty="0">
                <a:latin typeface="Calibri"/>
                <a:cs typeface="Calibri"/>
              </a:rPr>
              <a:t>психических </a:t>
            </a:r>
            <a:r>
              <a:rPr sz="1800" spc="-5" dirty="0">
                <a:latin typeface="Calibri"/>
                <a:cs typeface="Calibri"/>
              </a:rPr>
              <a:t>функций, </a:t>
            </a:r>
            <a:r>
              <a:rPr sz="1800" spc="-10" dirty="0">
                <a:latin typeface="Calibri"/>
                <a:cs typeface="Calibri"/>
              </a:rPr>
              <a:t>состояний </a:t>
            </a:r>
            <a:r>
              <a:rPr sz="1800" dirty="0">
                <a:latin typeface="Calibri"/>
                <a:cs typeface="Calibri"/>
              </a:rPr>
              <a:t>и  </a:t>
            </a:r>
            <a:r>
              <a:rPr sz="1800" spc="-5" dirty="0">
                <a:latin typeface="Calibri"/>
                <a:cs typeface="Calibri"/>
              </a:rPr>
              <a:t>свойств). </a:t>
            </a:r>
            <a:r>
              <a:rPr sz="1800" spc="-10" dirty="0">
                <a:latin typeface="Calibri"/>
                <a:cs typeface="Calibri"/>
              </a:rPr>
              <a:t>Производится </a:t>
            </a:r>
            <a:r>
              <a:rPr sz="1800" spc="-5" dirty="0">
                <a:latin typeface="Calibri"/>
                <a:cs typeface="Calibri"/>
              </a:rPr>
              <a:t>общая количественная </a:t>
            </a:r>
            <a:r>
              <a:rPr sz="1800" spc="-10" dirty="0">
                <a:latin typeface="Calibri"/>
                <a:cs typeface="Calibri"/>
              </a:rPr>
              <a:t>оценка </a:t>
            </a:r>
            <a:r>
              <a:rPr sz="1800" spc="-5" dirty="0">
                <a:latin typeface="Calibri"/>
                <a:cs typeface="Calibri"/>
              </a:rPr>
              <a:t>функций, </a:t>
            </a:r>
            <a:r>
              <a:rPr sz="1800" spc="-10" dirty="0">
                <a:latin typeface="Calibri"/>
                <a:cs typeface="Calibri"/>
              </a:rPr>
              <a:t>состояний, </a:t>
            </a:r>
            <a:r>
              <a:rPr sz="1800" spc="-5" dirty="0">
                <a:latin typeface="Calibri"/>
                <a:cs typeface="Calibri"/>
              </a:rPr>
              <a:t>свойств </a:t>
            </a:r>
            <a:r>
              <a:rPr sz="1800" spc="-10" dirty="0">
                <a:latin typeface="Calibri"/>
                <a:cs typeface="Calibri"/>
              </a:rPr>
              <a:t>как  определенных, целостных </a:t>
            </a:r>
            <a:r>
              <a:rPr sz="1800" spc="-5" dirty="0">
                <a:latin typeface="Calibri"/>
                <a:cs typeface="Calibri"/>
              </a:rPr>
              <a:t>«органов»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пространстве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психического</a:t>
            </a:r>
            <a:r>
              <a:rPr sz="1800" spc="-1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1368" y="293877"/>
            <a:ext cx="8016875" cy="82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b="1" spc="-25" dirty="0">
                <a:latin typeface="Calibri"/>
                <a:cs typeface="Calibri"/>
              </a:rPr>
              <a:t>Методы </a:t>
            </a:r>
            <a:r>
              <a:rPr sz="3200" b="1" spc="-10" dirty="0">
                <a:latin typeface="Calibri"/>
                <a:cs typeface="Calibri"/>
              </a:rPr>
              <a:t>нейропсихологической</a:t>
            </a:r>
            <a:r>
              <a:rPr sz="3200" b="1" spc="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диагностики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2000" b="0" spc="-20" dirty="0">
                <a:latin typeface="Calibri Light"/>
                <a:cs typeface="Calibri Light"/>
              </a:rPr>
              <a:t>Психометрические</a:t>
            </a:r>
            <a:r>
              <a:rPr sz="2000" b="0" spc="-55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методы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7503" y="1724660"/>
            <a:ext cx="15341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Используются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44826" y="1724660"/>
            <a:ext cx="61277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единичные </a:t>
            </a:r>
            <a:r>
              <a:rPr sz="2000" dirty="0">
                <a:latin typeface="Calibri"/>
                <a:cs typeface="Calibri"/>
              </a:rPr>
              <a:t>тесты, </a:t>
            </a:r>
            <a:r>
              <a:rPr sz="2000" spc="-5" dirty="0">
                <a:latin typeface="Calibri"/>
                <a:cs typeface="Calibri"/>
              </a:rPr>
              <a:t>направленные на оценку </a:t>
            </a:r>
            <a:r>
              <a:rPr sz="2000" spc="-20" dirty="0">
                <a:latin typeface="Calibri"/>
                <a:cs typeface="Calibri"/>
              </a:rPr>
              <a:t>отдельных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400" y="2029460"/>
            <a:ext cx="31051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19555" algn="l"/>
                <a:tab pos="2688590" algn="l"/>
              </a:tabLst>
            </a:pPr>
            <a:r>
              <a:rPr sz="2000" dirty="0">
                <a:latin typeface="Calibri"/>
                <a:cs typeface="Calibri"/>
              </a:rPr>
              <a:t>пси</a:t>
            </a:r>
            <a:r>
              <a:rPr sz="2000" spc="-15" dirty="0">
                <a:latin typeface="Calibri"/>
                <a:cs typeface="Calibri"/>
              </a:rPr>
              <a:t>х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0" dirty="0">
                <a:latin typeface="Calibri"/>
                <a:cs typeface="Calibri"/>
              </a:rPr>
              <a:t>ч</a:t>
            </a:r>
            <a:r>
              <a:rPr sz="2000" dirty="0">
                <a:latin typeface="Calibri"/>
                <a:cs typeface="Calibri"/>
              </a:rPr>
              <a:t>еск</a:t>
            </a:r>
            <a:r>
              <a:rPr sz="2000" spc="-1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х	</a:t>
            </a:r>
            <a:r>
              <a:rPr sz="2000" spc="-15" dirty="0">
                <a:latin typeface="Calibri"/>
                <a:cs typeface="Calibri"/>
              </a:rPr>
              <a:t>ф</a:t>
            </a:r>
            <a:r>
              <a:rPr sz="2000" dirty="0">
                <a:latin typeface="Calibri"/>
                <a:cs typeface="Calibri"/>
              </a:rPr>
              <a:t>унк</a:t>
            </a:r>
            <a:r>
              <a:rPr sz="2000" spc="-15" dirty="0">
                <a:latin typeface="Calibri"/>
                <a:cs typeface="Calibri"/>
              </a:rPr>
              <a:t>ц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0" dirty="0">
                <a:latin typeface="Calibri"/>
                <a:cs typeface="Calibri"/>
              </a:rPr>
              <a:t>й</a:t>
            </a:r>
            <a:r>
              <a:rPr sz="2000" dirty="0">
                <a:latin typeface="Calibri"/>
                <a:cs typeface="Calibri"/>
              </a:rPr>
              <a:t>,	и</a:t>
            </a:r>
            <a:r>
              <a:rPr sz="2000" spc="-20" dirty="0">
                <a:latin typeface="Calibri"/>
                <a:cs typeface="Calibri"/>
              </a:rPr>
              <a:t>л</a:t>
            </a:r>
            <a:r>
              <a:rPr sz="2000" dirty="0"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54678" y="2029460"/>
            <a:ext cx="50158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09015" algn="l"/>
                <a:tab pos="1859914" algn="l"/>
                <a:tab pos="3119755" algn="l"/>
              </a:tabLst>
            </a:pPr>
            <a:r>
              <a:rPr sz="2000" spc="-5" dirty="0">
                <a:latin typeface="Calibri"/>
                <a:cs typeface="Calibri"/>
              </a:rPr>
              <a:t>наборы	</a:t>
            </a:r>
            <a:r>
              <a:rPr sz="2000" spc="-10" dirty="0">
                <a:latin typeface="Calibri"/>
                <a:cs typeface="Calibri"/>
              </a:rPr>
              <a:t>тестов	</a:t>
            </a:r>
            <a:r>
              <a:rPr sz="2000" spc="-5" dirty="0">
                <a:latin typeface="Calibri"/>
                <a:cs typeface="Calibri"/>
              </a:rPr>
              <a:t>(батареи),	обеспечивающих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6400" y="2334260"/>
            <a:ext cx="82664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общее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нейропсихологическое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обследование.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Батареи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методик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могут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быть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6400" y="2639060"/>
            <a:ext cx="50031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13685" algn="l"/>
              </a:tabLst>
            </a:pPr>
            <a:r>
              <a:rPr sz="2000" dirty="0">
                <a:latin typeface="Calibri"/>
                <a:cs typeface="Calibri"/>
              </a:rPr>
              <a:t>стандартизованными	</a:t>
            </a:r>
            <a:r>
              <a:rPr sz="2000" spc="-5" dirty="0">
                <a:latin typeface="Calibri"/>
                <a:cs typeface="Calibri"/>
              </a:rPr>
              <a:t>«фиксированными»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52540" y="2639060"/>
            <a:ext cx="2820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45030" algn="l"/>
              </a:tabLst>
            </a:pPr>
            <a:r>
              <a:rPr sz="2000" spc="-5" dirty="0">
                <a:latin typeface="Calibri"/>
                <a:cs typeface="Calibri"/>
              </a:rPr>
              <a:t>(инвариа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spc="-5" dirty="0">
                <a:latin typeface="Calibri"/>
                <a:cs typeface="Calibri"/>
              </a:rPr>
              <a:t>тны</a:t>
            </a:r>
            <a:r>
              <a:rPr sz="2000" dirty="0">
                <a:latin typeface="Calibri"/>
                <a:cs typeface="Calibri"/>
              </a:rPr>
              <a:t>й	набор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81369" y="2943860"/>
            <a:ext cx="22898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(вариативный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набор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6400" y="2943860"/>
            <a:ext cx="52787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стандартизированных </a:t>
            </a:r>
            <a:r>
              <a:rPr sz="2000" spc="-15" dirty="0">
                <a:latin typeface="Calibri"/>
                <a:cs typeface="Calibri"/>
              </a:rPr>
              <a:t>методик) </a:t>
            </a:r>
            <a:r>
              <a:rPr sz="2000" spc="-5" dirty="0">
                <a:latin typeface="Calibri"/>
                <a:cs typeface="Calibri"/>
              </a:rPr>
              <a:t>или </a:t>
            </a:r>
            <a:r>
              <a:rPr sz="2000" spc="-10" dirty="0">
                <a:latin typeface="Calibri"/>
                <a:cs typeface="Calibri"/>
              </a:rPr>
              <a:t>«гибкими»  </a:t>
            </a:r>
            <a:r>
              <a:rPr sz="2000" spc="-15" dirty="0">
                <a:latin typeface="Calibri"/>
                <a:cs typeface="Calibri"/>
              </a:rPr>
              <a:t>методик).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7503" y="3858514"/>
            <a:ext cx="46647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6175" algn="l"/>
                <a:tab pos="3562350" algn="l"/>
                <a:tab pos="4298315" algn="l"/>
              </a:tabLst>
            </a:pPr>
            <a:r>
              <a:rPr sz="2000" spc="-10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аждый	пс</a:t>
            </a:r>
            <a:r>
              <a:rPr sz="2000" spc="-15" dirty="0">
                <a:latin typeface="Calibri"/>
                <a:cs typeface="Calibri"/>
              </a:rPr>
              <a:t>и</a:t>
            </a:r>
            <a:r>
              <a:rPr sz="2000" spc="-45" dirty="0">
                <a:latin typeface="Calibri"/>
                <a:cs typeface="Calibri"/>
              </a:rPr>
              <a:t>х</a:t>
            </a:r>
            <a:r>
              <a:rPr sz="2000" spc="-5" dirty="0">
                <a:latin typeface="Calibri"/>
                <a:cs typeface="Calibri"/>
              </a:rPr>
              <a:t>ом</a:t>
            </a:r>
            <a:r>
              <a:rPr sz="2000" spc="-15" dirty="0">
                <a:latin typeface="Calibri"/>
                <a:cs typeface="Calibri"/>
              </a:rPr>
              <a:t>е</a:t>
            </a:r>
            <a:r>
              <a:rPr sz="2000" spc="-5" dirty="0">
                <a:latin typeface="Calibri"/>
                <a:cs typeface="Calibri"/>
              </a:rPr>
              <a:t>т</a:t>
            </a:r>
            <a:r>
              <a:rPr sz="2000" spc="5" dirty="0">
                <a:latin typeface="Calibri"/>
                <a:cs typeface="Calibri"/>
              </a:rPr>
              <a:t>р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0" dirty="0">
                <a:latin typeface="Calibri"/>
                <a:cs typeface="Calibri"/>
              </a:rPr>
              <a:t>ч</a:t>
            </a:r>
            <a:r>
              <a:rPr sz="2000" dirty="0">
                <a:latin typeface="Calibri"/>
                <a:cs typeface="Calibri"/>
              </a:rPr>
              <a:t>еск</a:t>
            </a:r>
            <a:r>
              <a:rPr sz="2000" spc="-2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ий	</a:t>
            </a:r>
            <a:r>
              <a:rPr sz="2000" spc="-10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ес</a:t>
            </a:r>
            <a:r>
              <a:rPr sz="2000" spc="-80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,	</a:t>
            </a:r>
            <a:r>
              <a:rPr sz="2000" spc="-30" dirty="0">
                <a:latin typeface="Calibri"/>
                <a:cs typeface="Calibri"/>
              </a:rPr>
              <a:t>к</a:t>
            </a:r>
            <a:r>
              <a:rPr sz="2000" spc="-10" dirty="0">
                <a:latin typeface="Calibri"/>
                <a:cs typeface="Calibri"/>
              </a:rPr>
              <a:t>а</a:t>
            </a:r>
            <a:r>
              <a:rPr sz="2000" dirty="0">
                <a:latin typeface="Calibri"/>
                <a:cs typeface="Calibri"/>
              </a:rPr>
              <a:t>к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48909" y="3858514"/>
            <a:ext cx="29210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7615" algn="l"/>
                <a:tab pos="2650490" algn="l"/>
              </a:tabLst>
            </a:pPr>
            <a:r>
              <a:rPr sz="2000" dirty="0">
                <a:latin typeface="Calibri"/>
                <a:cs typeface="Calibri"/>
              </a:rPr>
              <a:t>правил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,	напра</a:t>
            </a:r>
            <a:r>
              <a:rPr sz="2000" spc="-15" dirty="0">
                <a:latin typeface="Calibri"/>
                <a:cs typeface="Calibri"/>
              </a:rPr>
              <a:t>в</a:t>
            </a:r>
            <a:r>
              <a:rPr sz="2000" spc="-5" dirty="0">
                <a:latin typeface="Calibri"/>
                <a:cs typeface="Calibri"/>
              </a:rPr>
              <a:t>ле</a:t>
            </a:r>
            <a:r>
              <a:rPr sz="2000" dirty="0">
                <a:latin typeface="Calibri"/>
                <a:cs typeface="Calibri"/>
              </a:rPr>
              <a:t>н	</a:t>
            </a:r>
            <a:r>
              <a:rPr sz="2000" spc="-5" dirty="0">
                <a:latin typeface="Calibri"/>
                <a:cs typeface="Calibri"/>
              </a:rPr>
              <a:t>на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6400" y="4163314"/>
            <a:ext cx="47999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87195" algn="l"/>
                <a:tab pos="3425190" algn="l"/>
              </a:tabLst>
            </a:pPr>
            <a:r>
              <a:rPr sz="2000" spc="-10" dirty="0">
                <a:latin typeface="Calibri"/>
                <a:cs typeface="Calibri"/>
              </a:rPr>
              <a:t>исследование	определенной	психической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34380" y="4163314"/>
            <a:ext cx="333565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0455" algn="l"/>
                <a:tab pos="2178050" algn="l"/>
              </a:tabLst>
            </a:pPr>
            <a:r>
              <a:rPr sz="2000" spc="-30" dirty="0">
                <a:latin typeface="Calibri"/>
                <a:cs typeface="Calibri"/>
              </a:rPr>
              <a:t>ф</a:t>
            </a:r>
            <a:r>
              <a:rPr sz="2000" dirty="0">
                <a:latin typeface="Calibri"/>
                <a:cs typeface="Calibri"/>
              </a:rPr>
              <a:t>унк</a:t>
            </a:r>
            <a:r>
              <a:rPr sz="2000" spc="-15" dirty="0">
                <a:latin typeface="Calibri"/>
                <a:cs typeface="Calibri"/>
              </a:rPr>
              <a:t>ц</a:t>
            </a:r>
            <a:r>
              <a:rPr sz="2000" dirty="0">
                <a:latin typeface="Calibri"/>
                <a:cs typeface="Calibri"/>
              </a:rPr>
              <a:t>ии	</a:t>
            </a:r>
            <a:r>
              <a:rPr sz="2000" spc="-5" dirty="0">
                <a:latin typeface="Calibri"/>
                <a:cs typeface="Calibri"/>
              </a:rPr>
              <a:t>(па</a:t>
            </a:r>
            <a:r>
              <a:rPr sz="2000" dirty="0">
                <a:latin typeface="Calibri"/>
                <a:cs typeface="Calibri"/>
              </a:rPr>
              <a:t>м</a:t>
            </a:r>
            <a:r>
              <a:rPr sz="2000" spc="-5" dirty="0">
                <a:latin typeface="Calibri"/>
                <a:cs typeface="Calibri"/>
              </a:rPr>
              <a:t>ят</a:t>
            </a:r>
            <a:r>
              <a:rPr sz="2000" spc="-15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,	вн</a:t>
            </a:r>
            <a:r>
              <a:rPr sz="2000" spc="-20" dirty="0">
                <a:latin typeface="Calibri"/>
                <a:cs typeface="Calibri"/>
              </a:rPr>
              <a:t>и</a:t>
            </a:r>
            <a:r>
              <a:rPr sz="2000" spc="-5" dirty="0">
                <a:latin typeface="Calibri"/>
                <a:cs typeface="Calibri"/>
              </a:rPr>
              <a:t>ман</a:t>
            </a:r>
            <a:r>
              <a:rPr sz="2000" spc="-10" dirty="0">
                <a:latin typeface="Calibri"/>
                <a:cs typeface="Calibri"/>
              </a:rPr>
              <a:t>и</a:t>
            </a:r>
            <a:r>
              <a:rPr sz="2000" spc="-5" dirty="0">
                <a:latin typeface="Calibri"/>
                <a:cs typeface="Calibri"/>
              </a:rPr>
              <a:t>я,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6400" y="4467809"/>
            <a:ext cx="8265159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речи, пространственных, управляющих функций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20" dirty="0">
                <a:latin typeface="Calibri"/>
                <a:cs typeface="Calibri"/>
              </a:rPr>
              <a:t>т.д.)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позволяет  </a:t>
            </a:r>
            <a:r>
              <a:rPr sz="2000" spc="-5" dirty="0">
                <a:latin typeface="Calibri"/>
                <a:cs typeface="Calibri"/>
              </a:rPr>
              <a:t>получить </a:t>
            </a:r>
            <a:r>
              <a:rPr sz="2000" spc="-10" dirty="0">
                <a:latin typeface="Calibri"/>
                <a:cs typeface="Calibri"/>
              </a:rPr>
              <a:t>количественную </a:t>
            </a:r>
            <a:r>
              <a:rPr sz="2000" spc="-5" dirty="0">
                <a:latin typeface="Calibri"/>
                <a:cs typeface="Calibri"/>
              </a:rPr>
              <a:t>оценку её </a:t>
            </a:r>
            <a:r>
              <a:rPr sz="2000" spc="-10" dirty="0">
                <a:latin typeface="Calibri"/>
                <a:cs typeface="Calibri"/>
              </a:rPr>
              <a:t>общего состояния как </a:t>
            </a:r>
            <a:r>
              <a:rPr sz="2000" spc="-15" dirty="0">
                <a:latin typeface="Calibri"/>
                <a:cs typeface="Calibri"/>
              </a:rPr>
              <a:t>целого, </a:t>
            </a:r>
            <a:r>
              <a:rPr sz="2000" dirty="0">
                <a:latin typeface="Calibri"/>
                <a:cs typeface="Calibri"/>
              </a:rPr>
              <a:t>без  </a:t>
            </a:r>
            <a:r>
              <a:rPr sz="2000" spc="-5" dirty="0">
                <a:latin typeface="Calibri"/>
                <a:cs typeface="Calibri"/>
              </a:rPr>
              <a:t>учета </a:t>
            </a:r>
            <a:r>
              <a:rPr sz="2000" dirty="0">
                <a:latin typeface="Calibri"/>
                <a:cs typeface="Calibri"/>
              </a:rPr>
              <a:t>вклада </a:t>
            </a:r>
            <a:r>
              <a:rPr sz="2000" spc="-25" dirty="0">
                <a:latin typeface="Calibri"/>
                <a:cs typeface="Calibri"/>
              </a:rPr>
              <a:t>отдельных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компонентов.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6469" rIns="0" bIns="0" rtlCol="0">
            <a:spAutoFit/>
          </a:bodyPr>
          <a:lstStyle/>
          <a:p>
            <a:pPr marL="203200" algn="ctr">
              <a:lnSpc>
                <a:spcPct val="100000"/>
              </a:lnSpc>
              <a:spcBef>
                <a:spcPts val="100"/>
              </a:spcBef>
            </a:pPr>
            <a:r>
              <a:rPr sz="3200" b="0" spc="-25" dirty="0">
                <a:latin typeface="Calibri Light"/>
                <a:cs typeface="Calibri Light"/>
              </a:rPr>
              <a:t>Методы </a:t>
            </a:r>
            <a:r>
              <a:rPr sz="3200" b="0" spc="-30" dirty="0">
                <a:latin typeface="Calibri Light"/>
                <a:cs typeface="Calibri Light"/>
              </a:rPr>
              <a:t>нейропсихологической</a:t>
            </a:r>
            <a:r>
              <a:rPr sz="3200" b="0" spc="-240" dirty="0">
                <a:latin typeface="Calibri Light"/>
                <a:cs typeface="Calibri Light"/>
              </a:rPr>
              <a:t> </a:t>
            </a:r>
            <a:r>
              <a:rPr sz="3200" b="0" spc="-25" dirty="0">
                <a:latin typeface="Calibri Light"/>
                <a:cs typeface="Calibri Light"/>
              </a:rPr>
              <a:t>диагностики</a:t>
            </a:r>
            <a:endParaRPr sz="3200">
              <a:latin typeface="Calibri Light"/>
              <a:cs typeface="Calibri Light"/>
            </a:endParaRPr>
          </a:p>
          <a:p>
            <a:pPr marL="205740" algn="ctr">
              <a:lnSpc>
                <a:spcPct val="100000"/>
              </a:lnSpc>
              <a:spcBef>
                <a:spcPts val="75"/>
              </a:spcBef>
            </a:pPr>
            <a:r>
              <a:rPr sz="2000" b="0" spc="-20" dirty="0">
                <a:latin typeface="Calibri Light"/>
                <a:cs typeface="Calibri Light"/>
              </a:rPr>
              <a:t>Психометрические</a:t>
            </a:r>
            <a:r>
              <a:rPr sz="2000" b="0" spc="-55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методы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1840" y="1514297"/>
            <a:ext cx="8533130" cy="453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0850" algn="just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/>
                <a:cs typeface="Calibri"/>
              </a:rPr>
              <a:t>Методическое </a:t>
            </a:r>
            <a:r>
              <a:rPr sz="1800" b="1" spc="-5" dirty="0">
                <a:latin typeface="Calibri"/>
                <a:cs typeface="Calibri"/>
              </a:rPr>
              <a:t>обеспечение </a:t>
            </a:r>
            <a:r>
              <a:rPr sz="1800" dirty="0">
                <a:latin typeface="Calibri"/>
                <a:cs typeface="Calibri"/>
              </a:rPr>
              <a:t>– вариативные </a:t>
            </a:r>
            <a:r>
              <a:rPr sz="1800" spc="-10" dirty="0">
                <a:latin typeface="Calibri"/>
                <a:cs typeface="Calibri"/>
              </a:rPr>
              <a:t>комплексы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фиксированные </a:t>
            </a:r>
            <a:r>
              <a:rPr sz="1800" dirty="0">
                <a:latin typeface="Calibri"/>
                <a:cs typeface="Calibri"/>
              </a:rPr>
              <a:t>батареи  </a:t>
            </a:r>
            <a:r>
              <a:rPr sz="1800" spc="-15" dirty="0">
                <a:latin typeface="Calibri"/>
                <a:cs typeface="Calibri"/>
              </a:rPr>
              <a:t>методик, </a:t>
            </a:r>
            <a:r>
              <a:rPr sz="1800" spc="-5" dirty="0">
                <a:latin typeface="Calibri"/>
                <a:cs typeface="Calibri"/>
              </a:rPr>
              <a:t>скрининговые </a:t>
            </a:r>
            <a:r>
              <a:rPr sz="1800" spc="-10" dirty="0">
                <a:latin typeface="Calibri"/>
                <a:cs typeface="Calibri"/>
              </a:rPr>
              <a:t>методики, </a:t>
            </a:r>
            <a:r>
              <a:rPr sz="1800" spc="-20" dirty="0">
                <a:latin typeface="Calibri"/>
                <a:cs typeface="Calibri"/>
              </a:rPr>
              <a:t>отдельные </a:t>
            </a:r>
            <a:r>
              <a:rPr sz="1800" spc="-5" dirty="0">
                <a:latin typeface="Calibri"/>
                <a:cs typeface="Calibri"/>
              </a:rPr>
              <a:t>тесты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b="1" i="1" dirty="0">
                <a:latin typeface="Calibri"/>
                <a:cs typeface="Calibri"/>
              </a:rPr>
              <a:t>регламентированным  </a:t>
            </a:r>
            <a:r>
              <a:rPr sz="1800" spc="-5" dirty="0">
                <a:latin typeface="Calibri"/>
                <a:cs typeface="Calibri"/>
              </a:rPr>
              <a:t>способом процедуры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проведения</a:t>
            </a:r>
            <a:endParaRPr sz="1800">
              <a:latin typeface="Calibri"/>
              <a:cs typeface="Calibri"/>
            </a:endParaRPr>
          </a:p>
          <a:p>
            <a:pPr marL="463550">
              <a:lnSpc>
                <a:spcPts val="2395"/>
              </a:lnSpc>
            </a:pPr>
            <a:r>
              <a:rPr sz="2000" b="1" dirty="0">
                <a:latin typeface="Calibri"/>
                <a:cs typeface="Calibri"/>
              </a:rPr>
              <a:t>Примеры:</a:t>
            </a:r>
            <a:endParaRPr sz="2000">
              <a:latin typeface="Calibri"/>
              <a:cs typeface="Calibri"/>
            </a:endParaRPr>
          </a:p>
          <a:p>
            <a:pPr marL="463550">
              <a:lnSpc>
                <a:spcPct val="100000"/>
              </a:lnSpc>
              <a:spcBef>
                <a:spcPts val="10"/>
              </a:spcBef>
            </a:pPr>
            <a:r>
              <a:rPr sz="1800" b="1" i="1" dirty="0">
                <a:latin typeface="Calibri"/>
                <a:cs typeface="Calibri"/>
              </a:rPr>
              <a:t>тесты</a:t>
            </a:r>
            <a:endParaRPr sz="1800">
              <a:latin typeface="Calibri"/>
              <a:cs typeface="Calibri"/>
            </a:endParaRPr>
          </a:p>
          <a:p>
            <a:pPr marL="638810" indent="-175895">
              <a:lnSpc>
                <a:spcPct val="100000"/>
              </a:lnSpc>
              <a:buChar char="-"/>
              <a:tabLst>
                <a:tab pos="639445" algn="l"/>
              </a:tabLst>
            </a:pPr>
            <a:r>
              <a:rPr sz="1800" spc="-5" dirty="0">
                <a:latin typeface="Calibri"/>
                <a:cs typeface="Calibri"/>
              </a:rPr>
              <a:t>Бентона, Векслера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память;</a:t>
            </a:r>
            <a:endParaRPr sz="1800">
              <a:latin typeface="Calibri"/>
              <a:cs typeface="Calibri"/>
            </a:endParaRPr>
          </a:p>
          <a:p>
            <a:pPr marL="638810" indent="-175895">
              <a:lnSpc>
                <a:spcPct val="100000"/>
              </a:lnSpc>
              <a:buChar char="-"/>
              <a:tabLst>
                <a:tab pos="639445" algn="l"/>
              </a:tabLst>
            </a:pPr>
            <a:r>
              <a:rPr sz="1800" spc="-5" dirty="0">
                <a:latin typeface="Calibri"/>
                <a:cs typeface="Calibri"/>
              </a:rPr>
              <a:t>тест рисования часов </a:t>
            </a:r>
            <a:r>
              <a:rPr sz="1800" spc="-10" dirty="0">
                <a:latin typeface="Calibri"/>
                <a:cs typeface="Calibri"/>
              </a:rPr>
              <a:t>(CDT)-зрительно </a:t>
            </a:r>
            <a:r>
              <a:rPr sz="1800" spc="-5" dirty="0">
                <a:latin typeface="Calibri"/>
                <a:cs typeface="Calibri"/>
              </a:rPr>
              <a:t>пространственные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функции;</a:t>
            </a:r>
            <a:endParaRPr sz="1800">
              <a:latin typeface="Calibri"/>
              <a:cs typeface="Calibri"/>
            </a:endParaRPr>
          </a:p>
          <a:p>
            <a:pPr marL="638810" indent="-175895">
              <a:lnSpc>
                <a:spcPct val="100000"/>
              </a:lnSpc>
              <a:buChar char="-"/>
              <a:tabLst>
                <a:tab pos="639445" algn="l"/>
              </a:tabLst>
            </a:pPr>
            <a:r>
              <a:rPr sz="1800" spc="-5" dirty="0">
                <a:latin typeface="Calibri"/>
                <a:cs typeface="Calibri"/>
              </a:rPr>
              <a:t>тест </a:t>
            </a:r>
            <a:r>
              <a:rPr sz="1800" spc="-10" dirty="0">
                <a:latin typeface="Calibri"/>
                <a:cs typeface="Calibri"/>
              </a:rPr>
              <a:t>следования </a:t>
            </a:r>
            <a:r>
              <a:rPr sz="1800" spc="-30" dirty="0">
                <a:latin typeface="Calibri"/>
                <a:cs typeface="Calibri"/>
              </a:rPr>
              <a:t>(Trail </a:t>
            </a:r>
            <a:r>
              <a:rPr sz="1800" spc="-5" dirty="0">
                <a:latin typeface="Calibri"/>
                <a:cs typeface="Calibri"/>
              </a:rPr>
              <a:t>Making </a:t>
            </a:r>
            <a:r>
              <a:rPr sz="1800" spc="-45" dirty="0">
                <a:latin typeface="Calibri"/>
                <a:cs typeface="Calibri"/>
              </a:rPr>
              <a:t>Test </a:t>
            </a:r>
            <a:r>
              <a:rPr sz="1800" spc="-5" dirty="0">
                <a:latin typeface="Calibri"/>
                <a:cs typeface="Calibri"/>
              </a:rPr>
              <a:t>(TMT)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внимание;</a:t>
            </a:r>
            <a:endParaRPr sz="1800">
              <a:latin typeface="Calibri"/>
              <a:cs typeface="Calibri"/>
            </a:endParaRPr>
          </a:p>
          <a:p>
            <a:pPr marL="638810" indent="-175895">
              <a:lnSpc>
                <a:spcPct val="100000"/>
              </a:lnSpc>
              <a:buChar char="-"/>
              <a:tabLst>
                <a:tab pos="639445" algn="l"/>
              </a:tabLst>
            </a:pPr>
            <a:r>
              <a:rPr sz="1800" spc="-5" dirty="0">
                <a:latin typeface="Calibri"/>
                <a:cs typeface="Calibri"/>
              </a:rPr>
              <a:t>Висконсинский тест сортировки </a:t>
            </a:r>
            <a:r>
              <a:rPr sz="1800" spc="-10" dirty="0">
                <a:latin typeface="Calibri"/>
                <a:cs typeface="Calibri"/>
              </a:rPr>
              <a:t>карточек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5" dirty="0">
                <a:latin typeface="Calibri"/>
                <a:cs typeface="Calibri"/>
              </a:rPr>
              <a:t>управляющие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функции;</a:t>
            </a:r>
            <a:endParaRPr sz="1800">
              <a:latin typeface="Calibri"/>
              <a:cs typeface="Calibri"/>
            </a:endParaRPr>
          </a:p>
          <a:p>
            <a:pPr marL="515620">
              <a:lnSpc>
                <a:spcPct val="100000"/>
              </a:lnSpc>
              <a:spcBef>
                <a:spcPts val="195"/>
              </a:spcBef>
            </a:pPr>
            <a:r>
              <a:rPr sz="1800" b="1" i="1" spc="-5" dirty="0">
                <a:latin typeface="Calibri"/>
                <a:cs typeface="Calibri"/>
              </a:rPr>
              <a:t>батареи</a:t>
            </a:r>
            <a:endParaRPr sz="1800">
              <a:latin typeface="Calibri"/>
              <a:cs typeface="Calibri"/>
            </a:endParaRPr>
          </a:p>
          <a:p>
            <a:pPr marL="643255" lvl="1" indent="-123825">
              <a:lnSpc>
                <a:spcPct val="100000"/>
              </a:lnSpc>
              <a:spcBef>
                <a:spcPts val="240"/>
              </a:spcBef>
              <a:buChar char="-"/>
              <a:tabLst>
                <a:tab pos="643890" algn="l"/>
              </a:tabLst>
            </a:pPr>
            <a:r>
              <a:rPr sz="1800" spc="-10" dirty="0">
                <a:latin typeface="Calibri"/>
                <a:cs typeface="Calibri"/>
              </a:rPr>
              <a:t>Halstead-Reitan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(HRNB);</a:t>
            </a:r>
            <a:endParaRPr sz="1800">
              <a:latin typeface="Calibri"/>
              <a:cs typeface="Calibri"/>
            </a:endParaRPr>
          </a:p>
          <a:p>
            <a:pPr marL="638810" lvl="1" indent="-123825">
              <a:lnSpc>
                <a:spcPct val="100000"/>
              </a:lnSpc>
              <a:spcBef>
                <a:spcPts val="50"/>
              </a:spcBef>
              <a:buChar char="-"/>
              <a:tabLst>
                <a:tab pos="639445" algn="l"/>
              </a:tabLst>
            </a:pPr>
            <a:r>
              <a:rPr sz="1800" spc="-5" dirty="0">
                <a:latin typeface="Calibri"/>
                <a:cs typeface="Calibri"/>
              </a:rPr>
              <a:t>Векслера </a:t>
            </a:r>
            <a:r>
              <a:rPr sz="1800" spc="-20" dirty="0">
                <a:latin typeface="Calibri"/>
                <a:cs typeface="Calibri"/>
              </a:rPr>
              <a:t>(WAIS </a:t>
            </a:r>
            <a:r>
              <a:rPr sz="1800" dirty="0">
                <a:latin typeface="Calibri"/>
                <a:cs typeface="Calibri"/>
              </a:rPr>
              <a:t>III </a:t>
            </a:r>
            <a:r>
              <a:rPr sz="1800" spc="-20" dirty="0">
                <a:latin typeface="Calibri"/>
                <a:cs typeface="Calibri"/>
              </a:rPr>
              <a:t>/WAIS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III);</a:t>
            </a:r>
            <a:endParaRPr sz="1800">
              <a:latin typeface="Calibri"/>
              <a:cs typeface="Calibri"/>
            </a:endParaRPr>
          </a:p>
          <a:p>
            <a:pPr marL="520065">
              <a:lnSpc>
                <a:spcPct val="100000"/>
              </a:lnSpc>
              <a:spcBef>
                <a:spcPts val="190"/>
              </a:spcBef>
            </a:pPr>
            <a:r>
              <a:rPr sz="1800" b="1" i="1" spc="-5" dirty="0">
                <a:latin typeface="Calibri"/>
                <a:cs typeface="Calibri"/>
              </a:rPr>
              <a:t>скрининговые</a:t>
            </a:r>
            <a:r>
              <a:rPr sz="1800" b="1" i="1" spc="4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методики</a:t>
            </a:r>
            <a:endParaRPr sz="1800">
              <a:latin typeface="Calibri"/>
              <a:cs typeface="Calibri"/>
            </a:endParaRPr>
          </a:p>
          <a:p>
            <a:pPr marL="585470" indent="-122555">
              <a:lnSpc>
                <a:spcPct val="100000"/>
              </a:lnSpc>
              <a:spcBef>
                <a:spcPts val="50"/>
              </a:spcBef>
              <a:buChar char="-"/>
              <a:tabLst>
                <a:tab pos="586105" algn="l"/>
              </a:tabLst>
            </a:pPr>
            <a:r>
              <a:rPr sz="1800" spc="-40" dirty="0">
                <a:latin typeface="Calibri"/>
                <a:cs typeface="Calibri"/>
              </a:rPr>
              <a:t>Тест </a:t>
            </a:r>
            <a:r>
              <a:rPr sz="1800" spc="-5" dirty="0">
                <a:latin typeface="Calibri"/>
                <a:cs typeface="Calibri"/>
              </a:rPr>
              <a:t>оценки </a:t>
            </a:r>
            <a:r>
              <a:rPr sz="1800" spc="-10" dirty="0">
                <a:latin typeface="Calibri"/>
                <a:cs typeface="Calibri"/>
              </a:rPr>
              <a:t>психического статуса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(MMSE);</a:t>
            </a:r>
            <a:endParaRPr sz="1800">
              <a:latin typeface="Calibri"/>
              <a:cs typeface="Calibri"/>
            </a:endParaRPr>
          </a:p>
          <a:p>
            <a:pPr marL="638810" lvl="1" indent="-123825">
              <a:lnSpc>
                <a:spcPct val="100000"/>
              </a:lnSpc>
              <a:buChar char="-"/>
              <a:tabLst>
                <a:tab pos="639445" algn="l"/>
              </a:tabLst>
            </a:pPr>
            <a:r>
              <a:rPr sz="1800" spc="-5" dirty="0">
                <a:latin typeface="Calibri"/>
                <a:cs typeface="Calibri"/>
              </a:rPr>
              <a:t>Монреальский тест когнитивной оценки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(MoCA);</a:t>
            </a:r>
            <a:endParaRPr sz="1800">
              <a:latin typeface="Calibri"/>
              <a:cs typeface="Calibri"/>
            </a:endParaRPr>
          </a:p>
          <a:p>
            <a:pPr marL="638810" indent="-175895">
              <a:lnSpc>
                <a:spcPct val="100000"/>
              </a:lnSpc>
              <a:buChar char="-"/>
              <a:tabLst>
                <a:tab pos="639445" algn="l"/>
              </a:tabLst>
            </a:pPr>
            <a:r>
              <a:rPr sz="1800" spc="-5" dirty="0">
                <a:latin typeface="Calibri"/>
                <a:cs typeface="Calibri"/>
              </a:rPr>
              <a:t>Краткое </a:t>
            </a:r>
            <a:r>
              <a:rPr sz="1800" spc="-10" dirty="0">
                <a:latin typeface="Calibri"/>
                <a:cs typeface="Calibri"/>
              </a:rPr>
              <a:t>нейропсихологическое обследование </a:t>
            </a:r>
            <a:r>
              <a:rPr sz="1800" spc="-5" dirty="0">
                <a:latin typeface="Calibri"/>
                <a:cs typeface="Calibri"/>
              </a:rPr>
              <a:t>когнитивной сферы </a:t>
            </a:r>
            <a:r>
              <a:rPr sz="1800" spc="-15" dirty="0">
                <a:latin typeface="Calibri"/>
                <a:cs typeface="Calibri"/>
              </a:rPr>
              <a:t>(КНОКС)и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др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4727" y="293877"/>
            <a:ext cx="75863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30" dirty="0">
                <a:latin typeface="Calibri Light"/>
                <a:cs typeface="Calibri Light"/>
              </a:rPr>
              <a:t>Методы нейропсихологической</a:t>
            </a:r>
            <a:r>
              <a:rPr sz="3200" b="0" spc="-114" dirty="0">
                <a:latin typeface="Calibri Light"/>
                <a:cs typeface="Calibri Light"/>
              </a:rPr>
              <a:t> </a:t>
            </a:r>
            <a:r>
              <a:rPr sz="3200" b="0" spc="-25" dirty="0">
                <a:latin typeface="Calibri Light"/>
                <a:cs typeface="Calibri Light"/>
              </a:rPr>
              <a:t>диагностики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1225" y="792226"/>
            <a:ext cx="7974965" cy="5473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3664" algn="ctr">
              <a:lnSpc>
                <a:spcPct val="100000"/>
              </a:lnSpc>
              <a:spcBef>
                <a:spcPts val="100"/>
              </a:spcBef>
            </a:pPr>
            <a:r>
              <a:rPr sz="1800" b="0" spc="-15" dirty="0">
                <a:latin typeface="Calibri Light"/>
                <a:cs typeface="Calibri Light"/>
              </a:rPr>
              <a:t>Экологические</a:t>
            </a:r>
            <a:r>
              <a:rPr sz="1800" b="0" spc="-6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методы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Calibri Light"/>
              <a:cs typeface="Calibri Light"/>
            </a:endParaRPr>
          </a:p>
          <a:p>
            <a:pPr marL="12700" marR="1079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Перед </a:t>
            </a:r>
            <a:r>
              <a:rPr sz="1800" spc="-10" dirty="0">
                <a:latin typeface="Calibri"/>
                <a:cs typeface="Calibri"/>
              </a:rPr>
              <a:t>экологически </a:t>
            </a:r>
            <a:r>
              <a:rPr sz="1800" spc="-5" dirty="0">
                <a:latin typeface="Calibri"/>
                <a:cs typeface="Calibri"/>
              </a:rPr>
              <a:t>ориентированными </a:t>
            </a:r>
            <a:r>
              <a:rPr sz="1800" spc="-15" dirty="0">
                <a:latin typeface="Calibri"/>
                <a:cs typeface="Calibri"/>
              </a:rPr>
              <a:t>методами </a:t>
            </a:r>
            <a:r>
              <a:rPr sz="1800" spc="-10" dirty="0">
                <a:latin typeface="Calibri"/>
                <a:cs typeface="Calibri"/>
              </a:rPr>
              <a:t>стояла </a:t>
            </a:r>
            <a:r>
              <a:rPr sz="1800" spc="-5" dirty="0">
                <a:latin typeface="Calibri"/>
                <a:cs typeface="Calibri"/>
              </a:rPr>
              <a:t>задача оценки  “качества жизни”(понятия </a:t>
            </a:r>
            <a:r>
              <a:rPr sz="1800" spc="-10" dirty="0">
                <a:latin typeface="Calibri"/>
                <a:cs typeface="Calibri"/>
              </a:rPr>
              <a:t>введенного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реабилитологию </a:t>
            </a:r>
            <a:r>
              <a:rPr sz="1800" dirty="0">
                <a:latin typeface="Calibri"/>
                <a:cs typeface="Calibri"/>
              </a:rPr>
              <a:t>в 1980 </a:t>
            </a:r>
            <a:r>
              <a:rPr sz="1800" spc="-20" dirty="0">
                <a:latin typeface="Calibri"/>
                <a:cs typeface="Calibri"/>
              </a:rPr>
              <a:t>гг.), </a:t>
            </a:r>
            <a:r>
              <a:rPr sz="1800" spc="-10" dirty="0">
                <a:latin typeface="Calibri"/>
                <a:cs typeface="Calibri"/>
              </a:rPr>
              <a:t>способности  человека </a:t>
            </a:r>
            <a:r>
              <a:rPr sz="1800" spc="-5" dirty="0">
                <a:latin typeface="Calibri"/>
                <a:cs typeface="Calibri"/>
              </a:rPr>
              <a:t>адаптироваться </a:t>
            </a:r>
            <a:r>
              <a:rPr sz="1800" dirty="0">
                <a:latin typeface="Calibri"/>
                <a:cs typeface="Calibri"/>
              </a:rPr>
              <a:t>к </a:t>
            </a:r>
            <a:r>
              <a:rPr sz="1800" spc="-5" dirty="0">
                <a:latin typeface="Calibri"/>
                <a:cs typeface="Calibri"/>
              </a:rPr>
              <a:t>бытовым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социальным ситуациям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условиях  </a:t>
            </a:r>
            <a:r>
              <a:rPr sz="1800" spc="-5" dirty="0">
                <a:latin typeface="Calibri"/>
                <a:cs typeface="Calibri"/>
              </a:rPr>
              <a:t>ограничений привнесенных </a:t>
            </a:r>
            <a:r>
              <a:rPr sz="1800" spc="-10" dirty="0">
                <a:latin typeface="Calibri"/>
                <a:cs typeface="Calibri"/>
              </a:rPr>
              <a:t>болезнью. </a:t>
            </a:r>
            <a:r>
              <a:rPr sz="1800" spc="-5" dirty="0">
                <a:latin typeface="Calibri"/>
                <a:cs typeface="Calibri"/>
              </a:rPr>
              <a:t>Качество жизни рассматривалась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как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интегральная характеристика оценивающая эффективность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реабилитации.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Методический </a:t>
            </a:r>
            <a:r>
              <a:rPr sz="1800" b="1" dirty="0">
                <a:latin typeface="Calibri"/>
                <a:cs typeface="Calibri"/>
              </a:rPr>
              <a:t>аппарат </a:t>
            </a:r>
            <a:r>
              <a:rPr sz="1800" b="1" spc="-10" dirty="0">
                <a:latin typeface="Calibri"/>
                <a:cs typeface="Calibri"/>
              </a:rPr>
              <a:t>экологического </a:t>
            </a:r>
            <a:r>
              <a:rPr sz="1800" b="1" spc="-15" dirty="0">
                <a:latin typeface="Calibri"/>
                <a:cs typeface="Calibri"/>
              </a:rPr>
              <a:t>метода </a:t>
            </a:r>
            <a:r>
              <a:rPr sz="1800" b="1" spc="-5" dirty="0">
                <a:latin typeface="Calibri"/>
                <a:cs typeface="Calibri"/>
              </a:rPr>
              <a:t>ориентирован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на:</a:t>
            </a:r>
            <a:endParaRPr sz="1800">
              <a:latin typeface="Calibri"/>
              <a:cs typeface="Calibri"/>
            </a:endParaRPr>
          </a:p>
          <a:p>
            <a:pPr marL="355600" marR="212090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800" i="1" spc="-10" dirty="0">
                <a:latin typeface="Calibri"/>
                <a:cs typeface="Calibri"/>
              </a:rPr>
              <a:t>Количественную </a:t>
            </a:r>
            <a:r>
              <a:rPr sz="1800" i="1" spc="-5" dirty="0">
                <a:latin typeface="Calibri"/>
                <a:cs typeface="Calibri"/>
              </a:rPr>
              <a:t>оценку </a:t>
            </a:r>
            <a:r>
              <a:rPr sz="1800" i="1" dirty="0">
                <a:latin typeface="Calibri"/>
                <a:cs typeface="Calibri"/>
              </a:rPr>
              <a:t>поведенческих </a:t>
            </a:r>
            <a:r>
              <a:rPr sz="1800" i="1" spc="-5" dirty="0">
                <a:latin typeface="Calibri"/>
                <a:cs typeface="Calibri"/>
              </a:rPr>
              <a:t>паттернов, </a:t>
            </a:r>
            <a:r>
              <a:rPr sz="1800" i="1" spc="-10" dirty="0">
                <a:latin typeface="Calibri"/>
                <a:cs typeface="Calibri"/>
              </a:rPr>
              <a:t>которые </a:t>
            </a:r>
            <a:r>
              <a:rPr sz="1800" i="1" spc="-5" dirty="0">
                <a:latin typeface="Calibri"/>
                <a:cs typeface="Calibri"/>
              </a:rPr>
              <a:t>имеют  высокую частоту встречаемости </a:t>
            </a:r>
            <a:r>
              <a:rPr sz="1800" i="1" dirty="0">
                <a:latin typeface="Calibri"/>
                <a:cs typeface="Calibri"/>
              </a:rPr>
              <a:t>в повседневной </a:t>
            </a:r>
            <a:r>
              <a:rPr sz="1800" i="1" spc="-5" dirty="0">
                <a:latin typeface="Calibri"/>
                <a:cs typeface="Calibri"/>
              </a:rPr>
              <a:t>жизнедеятельности  (функционального </a:t>
            </a:r>
            <a:r>
              <a:rPr sz="1800" i="1" dirty="0">
                <a:latin typeface="Calibri"/>
                <a:cs typeface="Calibri"/>
              </a:rPr>
              <a:t>статуса) и </a:t>
            </a:r>
            <a:r>
              <a:rPr sz="1800" i="1" spc="-5" dirty="0">
                <a:latin typeface="Calibri"/>
                <a:cs typeface="Calibri"/>
              </a:rPr>
              <a:t>прогнозирование возможных </a:t>
            </a:r>
            <a:r>
              <a:rPr sz="1800" i="1" dirty="0">
                <a:latin typeface="Calibri"/>
                <a:cs typeface="Calibri"/>
              </a:rPr>
              <a:t>повседневных  </a:t>
            </a:r>
            <a:r>
              <a:rPr sz="1800" i="1" spc="-5" dirty="0">
                <a:latin typeface="Calibri"/>
                <a:cs typeface="Calibri"/>
              </a:rPr>
              <a:t>проблем пациента;</a:t>
            </a:r>
            <a:endParaRPr sz="1800">
              <a:latin typeface="Calibri"/>
              <a:cs typeface="Calibri"/>
            </a:endParaRPr>
          </a:p>
          <a:p>
            <a:pPr marL="355600" marR="1445260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800" i="1" spc="-10" dirty="0">
                <a:latin typeface="Calibri"/>
                <a:cs typeface="Calibri"/>
              </a:rPr>
              <a:t>Способности </a:t>
            </a:r>
            <a:r>
              <a:rPr sz="1800" i="1" spc="-5" dirty="0">
                <a:latin typeface="Calibri"/>
                <a:cs typeface="Calibri"/>
              </a:rPr>
              <a:t>пациента </a:t>
            </a:r>
            <a:r>
              <a:rPr sz="1800" i="1" dirty="0">
                <a:latin typeface="Calibri"/>
                <a:cs typeface="Calibri"/>
              </a:rPr>
              <a:t>к </a:t>
            </a:r>
            <a:r>
              <a:rPr sz="1800" i="1" spc="-5" dirty="0">
                <a:latin typeface="Calibri"/>
                <a:cs typeface="Calibri"/>
              </a:rPr>
              <a:t>самостоятельному обслуживанию,  </a:t>
            </a:r>
            <a:r>
              <a:rPr sz="1800" i="1" spc="-10" dirty="0">
                <a:latin typeface="Calibri"/>
                <a:cs typeface="Calibri"/>
              </a:rPr>
              <a:t>необходимости </a:t>
            </a:r>
            <a:r>
              <a:rPr sz="1800" i="1" dirty="0">
                <a:latin typeface="Calibri"/>
                <a:cs typeface="Calibri"/>
              </a:rPr>
              <a:t>во </a:t>
            </a:r>
            <a:r>
              <a:rPr sz="1800" i="1" spc="-5" dirty="0">
                <a:latin typeface="Calibri"/>
                <a:cs typeface="Calibri"/>
              </a:rPr>
              <a:t>внешней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помощи.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355600" marR="5080" indent="-29209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latin typeface="Calibri"/>
                <a:cs typeface="Calibri"/>
              </a:rPr>
              <a:t>Результаты </a:t>
            </a:r>
            <a:r>
              <a:rPr sz="1800" spc="-10" dirty="0">
                <a:latin typeface="Calibri"/>
                <a:cs typeface="Calibri"/>
              </a:rPr>
              <a:t>представляются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виде данных указывающих </a:t>
            </a:r>
            <a:r>
              <a:rPr sz="1800" dirty="0">
                <a:latin typeface="Calibri"/>
                <a:cs typeface="Calibri"/>
              </a:rPr>
              <a:t>на </a:t>
            </a:r>
            <a:r>
              <a:rPr sz="1800" spc="-10" dirty="0">
                <a:latin typeface="Calibri"/>
                <a:cs typeface="Calibri"/>
              </a:rPr>
              <a:t>снижение </a:t>
            </a:r>
            <a:r>
              <a:rPr sz="1800" dirty="0">
                <a:latin typeface="Calibri"/>
                <a:cs typeface="Calibri"/>
              </a:rPr>
              <a:t>в  </a:t>
            </a:r>
            <a:r>
              <a:rPr sz="1800" spc="-5" dirty="0">
                <a:latin typeface="Calibri"/>
                <a:cs typeface="Calibri"/>
              </a:rPr>
              <a:t>выполнении </a:t>
            </a:r>
            <a:r>
              <a:rPr sz="1800" spc="-10" dirty="0">
                <a:latin typeface="Calibri"/>
                <a:cs typeface="Calibri"/>
              </a:rPr>
              <a:t>определенных </a:t>
            </a:r>
            <a:r>
              <a:rPr sz="1800" spc="-5" dirty="0">
                <a:latin typeface="Calibri"/>
                <a:cs typeface="Calibri"/>
              </a:rPr>
              <a:t>поведенческих </a:t>
            </a:r>
            <a:r>
              <a:rPr sz="1800" spc="-10" dirty="0">
                <a:latin typeface="Calibri"/>
                <a:cs typeface="Calibri"/>
              </a:rPr>
              <a:t>актов, </a:t>
            </a:r>
            <a:r>
              <a:rPr sz="1800" spc="-15" dirty="0">
                <a:latin typeface="Calibri"/>
                <a:cs typeface="Calibri"/>
              </a:rPr>
              <a:t>необходимых </a:t>
            </a:r>
            <a:r>
              <a:rPr sz="1800" dirty="0">
                <a:latin typeface="Calibri"/>
                <a:cs typeface="Calibri"/>
              </a:rPr>
              <a:t>для </a:t>
            </a:r>
            <a:r>
              <a:rPr sz="1800" spc="-10" dirty="0">
                <a:latin typeface="Calibri"/>
                <a:cs typeface="Calibri"/>
              </a:rPr>
              <a:t>бытовой,  </a:t>
            </a:r>
            <a:r>
              <a:rPr sz="1800" spc="-5" dirty="0">
                <a:latin typeface="Calibri"/>
                <a:cs typeface="Calibri"/>
              </a:rPr>
              <a:t>социальной </a:t>
            </a:r>
            <a:r>
              <a:rPr sz="1800" dirty="0">
                <a:latin typeface="Calibri"/>
                <a:cs typeface="Calibri"/>
              </a:rPr>
              <a:t>адаптации, на </a:t>
            </a:r>
            <a:r>
              <a:rPr sz="1800" spc="-5" dirty="0">
                <a:latin typeface="Calibri"/>
                <a:cs typeface="Calibri"/>
              </a:rPr>
              <a:t>способность </a:t>
            </a:r>
            <a:r>
              <a:rPr sz="1800" dirty="0">
                <a:latin typeface="Calibri"/>
                <a:cs typeface="Calibri"/>
              </a:rPr>
              <a:t>индивида к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самостоятельному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функционированию.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2652" y="252425"/>
            <a:ext cx="7588884" cy="828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0" spc="-25" dirty="0">
                <a:latin typeface="Calibri Light"/>
                <a:cs typeface="Calibri Light"/>
              </a:rPr>
              <a:t>Методы </a:t>
            </a:r>
            <a:r>
              <a:rPr sz="3200" b="0" spc="-30" dirty="0">
                <a:latin typeface="Calibri Light"/>
                <a:cs typeface="Calibri Light"/>
              </a:rPr>
              <a:t>нейропсихологической</a:t>
            </a:r>
            <a:r>
              <a:rPr sz="3200" b="0" spc="-140" dirty="0">
                <a:latin typeface="Calibri Light"/>
                <a:cs typeface="Calibri Light"/>
              </a:rPr>
              <a:t> </a:t>
            </a:r>
            <a:r>
              <a:rPr sz="3200" b="0" spc="-25" dirty="0">
                <a:latin typeface="Calibri Light"/>
                <a:cs typeface="Calibri Light"/>
              </a:rPr>
              <a:t>диагностики</a:t>
            </a:r>
            <a:endParaRPr sz="32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2000" b="0" spc="-20" dirty="0">
                <a:latin typeface="Calibri Light"/>
                <a:cs typeface="Calibri Light"/>
              </a:rPr>
              <a:t>Экологический</a:t>
            </a:r>
            <a:r>
              <a:rPr sz="2000" b="0" spc="-70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метод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116" y="1711832"/>
            <a:ext cx="808863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latin typeface="Calibri"/>
                <a:cs typeface="Calibri"/>
              </a:rPr>
              <a:t>Методическое </a:t>
            </a:r>
            <a:r>
              <a:rPr sz="2000" b="1" spc="-5" dirty="0">
                <a:latin typeface="Calibri"/>
                <a:cs typeface="Calibri"/>
              </a:rPr>
              <a:t>обеспечение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30" dirty="0">
                <a:latin typeface="Calibri"/>
                <a:cs typeface="Calibri"/>
              </a:rPr>
              <a:t>Тестовые </a:t>
            </a:r>
            <a:r>
              <a:rPr sz="2000" spc="-10" dirty="0">
                <a:latin typeface="Calibri"/>
                <a:cs typeface="Calibri"/>
              </a:rPr>
              <a:t>процедуры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5" dirty="0">
                <a:latin typeface="Calibri"/>
                <a:cs typeface="Calibri"/>
              </a:rPr>
              <a:t>этом </a:t>
            </a:r>
            <a:r>
              <a:rPr sz="2000" spc="-5" dirty="0">
                <a:latin typeface="Calibri"/>
                <a:cs typeface="Calibri"/>
              </a:rPr>
              <a:t>случае  включают </a:t>
            </a:r>
            <a:r>
              <a:rPr sz="2000" spc="-10" dirty="0">
                <a:latin typeface="Calibri"/>
                <a:cs typeface="Calibri"/>
              </a:rPr>
              <a:t>комплексы </a:t>
            </a:r>
            <a:r>
              <a:rPr sz="2000" spc="-5" dirty="0">
                <a:latin typeface="Calibri"/>
                <a:cs typeface="Calibri"/>
              </a:rPr>
              <a:t>психометрических </a:t>
            </a:r>
            <a:r>
              <a:rPr sz="2000" spc="-20" dirty="0">
                <a:latin typeface="Calibri"/>
                <a:cs typeface="Calibri"/>
              </a:rPr>
              <a:t>методик, </a:t>
            </a:r>
            <a:r>
              <a:rPr sz="2000" spc="-10" dirty="0">
                <a:latin typeface="Calibri"/>
                <a:cs typeface="Calibri"/>
              </a:rPr>
              <a:t>выполнение </a:t>
            </a:r>
            <a:r>
              <a:rPr sz="2000" spc="-15" dirty="0">
                <a:latin typeface="Calibri"/>
                <a:cs typeface="Calibri"/>
              </a:rPr>
              <a:t>которых </a:t>
            </a:r>
            <a:r>
              <a:rPr sz="2000" dirty="0">
                <a:latin typeface="Calibri"/>
                <a:cs typeface="Calibri"/>
              </a:rPr>
              <a:t>в  </a:t>
            </a:r>
            <a:r>
              <a:rPr sz="2000" spc="-5" dirty="0">
                <a:latin typeface="Calibri"/>
                <a:cs typeface="Calibri"/>
              </a:rPr>
              <a:t>значительной степени </a:t>
            </a:r>
            <a:r>
              <a:rPr sz="2000" spc="-15" dirty="0">
                <a:latin typeface="Calibri"/>
                <a:cs typeface="Calibri"/>
              </a:rPr>
              <a:t>приближено </a:t>
            </a:r>
            <a:r>
              <a:rPr sz="2000" dirty="0">
                <a:latin typeface="Calibri"/>
                <a:cs typeface="Calibri"/>
              </a:rPr>
              <a:t>к </a:t>
            </a:r>
            <a:r>
              <a:rPr sz="2000" spc="-15" dirty="0">
                <a:latin typeface="Calibri"/>
                <a:cs typeface="Calibri"/>
              </a:rPr>
              <a:t>тем </a:t>
            </a:r>
            <a:r>
              <a:rPr sz="2000" spc="-5" dirty="0">
                <a:latin typeface="Calibri"/>
                <a:cs typeface="Calibri"/>
              </a:rPr>
              <a:t>действиям, </a:t>
            </a:r>
            <a:r>
              <a:rPr sz="2000" spc="-15" dirty="0">
                <a:latin typeface="Calibri"/>
                <a:cs typeface="Calibri"/>
              </a:rPr>
              <a:t>которые </a:t>
            </a:r>
            <a:r>
              <a:rPr sz="2000" spc="-10" dirty="0">
                <a:latin typeface="Calibri"/>
                <a:cs typeface="Calibri"/>
              </a:rPr>
              <a:t>человек  использует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повседневной жизни, </a:t>
            </a:r>
            <a:r>
              <a:rPr sz="2000" spc="-25" dirty="0">
                <a:latin typeface="Calibri"/>
                <a:cs typeface="Calibri"/>
              </a:rPr>
              <a:t>т.е. </a:t>
            </a:r>
            <a:r>
              <a:rPr sz="2000" dirty="0">
                <a:latin typeface="Calibri"/>
                <a:cs typeface="Calibri"/>
              </a:rPr>
              <a:t>к </a:t>
            </a:r>
            <a:r>
              <a:rPr sz="2000" spc="-5" dirty="0">
                <a:latin typeface="Calibri"/>
                <a:cs typeface="Calibri"/>
              </a:rPr>
              <a:t>совокупности действий,  складывающихся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определенный </a:t>
            </a:r>
            <a:r>
              <a:rPr sz="2000" spc="-5" dirty="0">
                <a:latin typeface="Calibri"/>
                <a:cs typeface="Calibri"/>
              </a:rPr>
              <a:t>поведенческий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акт.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7620" algn="just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Примеры: </a:t>
            </a:r>
            <a:r>
              <a:rPr sz="2000" spc="-10" dirty="0">
                <a:latin typeface="Calibri"/>
                <a:cs typeface="Calibri"/>
              </a:rPr>
              <a:t>Шкалы </a:t>
            </a:r>
            <a:r>
              <a:rPr sz="2000" spc="-5" dirty="0">
                <a:latin typeface="Calibri"/>
                <a:cs typeface="Calibri"/>
              </a:rPr>
              <a:t>активности повседневной жизни Rivermead, например,  поведенческий тест </a:t>
            </a:r>
            <a:r>
              <a:rPr sz="2000" dirty="0">
                <a:latin typeface="Calibri"/>
                <a:cs typeface="Calibri"/>
              </a:rPr>
              <a:t>памяти Ривермид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(RBMT-3)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657" y="171069"/>
            <a:ext cx="75863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30" dirty="0">
                <a:latin typeface="Calibri Light"/>
                <a:cs typeface="Calibri Light"/>
              </a:rPr>
              <a:t>Методы нейропсихологической</a:t>
            </a:r>
            <a:r>
              <a:rPr sz="3200" b="0" spc="-114" dirty="0">
                <a:latin typeface="Calibri Light"/>
                <a:cs typeface="Calibri Light"/>
              </a:rPr>
              <a:t> </a:t>
            </a:r>
            <a:r>
              <a:rPr sz="3200" b="0" spc="-25" dirty="0">
                <a:latin typeface="Calibri Light"/>
                <a:cs typeface="Calibri Light"/>
              </a:rPr>
              <a:t>диагностики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22017" y="887095"/>
            <a:ext cx="3898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0545" marR="5080" indent="-538480">
              <a:lnSpc>
                <a:spcPct val="100000"/>
              </a:lnSpc>
              <a:spcBef>
                <a:spcPts val="100"/>
              </a:spcBef>
              <a:tabLst>
                <a:tab pos="1999614" algn="l"/>
                <a:tab pos="2552700" algn="l"/>
              </a:tabLst>
            </a:pPr>
            <a:r>
              <a:rPr sz="1800" b="1" dirty="0">
                <a:latin typeface="Calibri"/>
                <a:cs typeface="Calibri"/>
              </a:rPr>
              <a:t>Ло</a:t>
            </a: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ализа</a:t>
            </a:r>
            <a:r>
              <a:rPr sz="1800" b="1" spc="-5" dirty="0">
                <a:latin typeface="Calibri"/>
                <a:cs typeface="Calibri"/>
              </a:rPr>
              <a:t>ц</a:t>
            </a:r>
            <a:r>
              <a:rPr sz="1800" b="1" dirty="0">
                <a:latin typeface="Calibri"/>
                <a:cs typeface="Calibri"/>
              </a:rPr>
              <a:t>ио</a:t>
            </a:r>
            <a:r>
              <a:rPr sz="1800" b="1" spc="5" dirty="0">
                <a:latin typeface="Calibri"/>
                <a:cs typeface="Calibri"/>
              </a:rPr>
              <a:t>н</a:t>
            </a:r>
            <a:r>
              <a:rPr sz="1800" b="1" spc="-5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ые	</a:t>
            </a:r>
            <a:r>
              <a:rPr sz="1800" b="1" spc="-10" dirty="0">
                <a:latin typeface="Calibri"/>
                <a:cs typeface="Calibri"/>
              </a:rPr>
              <a:t>П</a:t>
            </a:r>
            <a:r>
              <a:rPr sz="1800" b="1" spc="-5" dirty="0">
                <a:latin typeface="Calibri"/>
                <a:cs typeface="Calibri"/>
              </a:rPr>
              <a:t>с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spc="-40" dirty="0">
                <a:latin typeface="Calibri"/>
                <a:cs typeface="Calibri"/>
              </a:rPr>
              <a:t>х</a:t>
            </a:r>
            <a:r>
              <a:rPr sz="1800" b="1" dirty="0">
                <a:latin typeface="Calibri"/>
                <a:cs typeface="Calibri"/>
              </a:rPr>
              <a:t>ом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spc="-5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ри</a:t>
            </a:r>
            <a:r>
              <a:rPr sz="1800" b="1" spc="-5" dirty="0">
                <a:latin typeface="Calibri"/>
                <a:cs typeface="Calibri"/>
              </a:rPr>
              <a:t>ч</a:t>
            </a:r>
            <a:r>
              <a:rPr sz="1800" b="1" spc="-10" dirty="0">
                <a:latin typeface="Calibri"/>
                <a:cs typeface="Calibri"/>
              </a:rPr>
              <a:t>ес</a:t>
            </a:r>
            <a:r>
              <a:rPr sz="1800" b="1" dirty="0">
                <a:latin typeface="Calibri"/>
                <a:cs typeface="Calibri"/>
              </a:rPr>
              <a:t>кие  </a:t>
            </a:r>
            <a:r>
              <a:rPr sz="1800" b="1" spc="-15" dirty="0">
                <a:latin typeface="Calibri"/>
                <a:cs typeface="Calibri"/>
              </a:rPr>
              <a:t>методы		методы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20636" y="887095"/>
            <a:ext cx="1506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490" marR="5080" indent="-35242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Э</a:t>
            </a:r>
            <a:r>
              <a:rPr sz="1800" b="1" spc="-40" dirty="0">
                <a:latin typeface="Calibri"/>
                <a:cs typeface="Calibri"/>
              </a:rPr>
              <a:t>к</a:t>
            </a:r>
            <a:r>
              <a:rPr sz="1800" b="1" spc="-3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лог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spc="-5" dirty="0">
                <a:latin typeface="Calibri"/>
                <a:cs typeface="Calibri"/>
              </a:rPr>
              <a:t>че</a:t>
            </a:r>
            <a:r>
              <a:rPr sz="1800" b="1" dirty="0">
                <a:latin typeface="Calibri"/>
                <a:cs typeface="Calibri"/>
              </a:rPr>
              <a:t>ские  </a:t>
            </a:r>
            <a:r>
              <a:rPr sz="1800" b="1" spc="-15" dirty="0">
                <a:latin typeface="Calibri"/>
                <a:cs typeface="Calibri"/>
              </a:rPr>
              <a:t>методы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619" y="2152269"/>
            <a:ext cx="1533525" cy="456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Уровень  </a:t>
            </a:r>
            <a:r>
              <a:rPr sz="1800" b="1" spc="-5" dirty="0">
                <a:latin typeface="Calibri"/>
                <a:cs typeface="Calibri"/>
              </a:rPr>
              <a:t>пов</a:t>
            </a:r>
            <a:r>
              <a:rPr sz="1800" b="1" spc="-20" dirty="0">
                <a:latin typeface="Calibri"/>
                <a:cs typeface="Calibri"/>
              </a:rPr>
              <a:t>ед</a:t>
            </a:r>
            <a:r>
              <a:rPr sz="1800" b="1" dirty="0">
                <a:latin typeface="Calibri"/>
                <a:cs typeface="Calibri"/>
              </a:rPr>
              <a:t>е</a:t>
            </a:r>
            <a:r>
              <a:rPr sz="1800" b="1" spc="-5" dirty="0">
                <a:latin typeface="Calibri"/>
                <a:cs typeface="Calibri"/>
              </a:rPr>
              <a:t>нч</a:t>
            </a:r>
            <a:r>
              <a:rPr sz="1800" b="1" dirty="0">
                <a:latin typeface="Calibri"/>
                <a:cs typeface="Calibri"/>
              </a:rPr>
              <a:t>е</a:t>
            </a:r>
            <a:r>
              <a:rPr sz="1800" b="1" spc="-10" dirty="0">
                <a:latin typeface="Calibri"/>
                <a:cs typeface="Calibri"/>
              </a:rPr>
              <a:t>с</a:t>
            </a:r>
            <a:r>
              <a:rPr sz="1800" b="1" dirty="0">
                <a:latin typeface="Calibri"/>
                <a:cs typeface="Calibri"/>
              </a:rPr>
              <a:t>к</a:t>
            </a:r>
            <a:r>
              <a:rPr sz="1800" b="1" spc="-10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х  </a:t>
            </a:r>
            <a:r>
              <a:rPr sz="1800" b="1" spc="-10" dirty="0">
                <a:latin typeface="Calibri"/>
                <a:cs typeface="Calibri"/>
              </a:rPr>
              <a:t>паттернов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Calibri"/>
              <a:cs typeface="Calibri"/>
            </a:endParaRPr>
          </a:p>
          <a:p>
            <a:pPr marL="143510" marR="136525" algn="ctr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Уровень  </a:t>
            </a:r>
            <a:r>
              <a:rPr sz="1800" b="1" spc="-20" dirty="0">
                <a:latin typeface="Calibri"/>
                <a:cs typeface="Calibri"/>
              </a:rPr>
              <a:t>отдельных  </a:t>
            </a:r>
            <a:r>
              <a:rPr sz="1800" b="1" spc="-5" dirty="0">
                <a:latin typeface="Calibri"/>
                <a:cs typeface="Calibri"/>
              </a:rPr>
              <a:t>пс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spc="-5" dirty="0">
                <a:latin typeface="Calibri"/>
                <a:cs typeface="Calibri"/>
              </a:rPr>
              <a:t>х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5" dirty="0">
                <a:latin typeface="Calibri"/>
                <a:cs typeface="Calibri"/>
              </a:rPr>
              <a:t>че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-15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их  </a:t>
            </a:r>
            <a:r>
              <a:rPr sz="1800" b="1" spc="-5" dirty="0">
                <a:latin typeface="Calibri"/>
                <a:cs typeface="Calibri"/>
              </a:rPr>
              <a:t>функций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231775" marR="224154" indent="-1905" algn="ctr">
              <a:lnSpc>
                <a:spcPct val="100000"/>
              </a:lnSpc>
              <a:spcBef>
                <a:spcPts val="1340"/>
              </a:spcBef>
            </a:pPr>
            <a:r>
              <a:rPr sz="1800" b="1" spc="-10" dirty="0">
                <a:latin typeface="Calibri"/>
                <a:cs typeface="Calibri"/>
              </a:rPr>
              <a:t>Уровень  о</a:t>
            </a:r>
            <a:r>
              <a:rPr sz="1800" b="1" spc="-90" dirty="0">
                <a:latin typeface="Calibri"/>
                <a:cs typeface="Calibri"/>
              </a:rPr>
              <a:t>т</a:t>
            </a:r>
            <a:r>
              <a:rPr sz="1800" b="1" spc="-20" dirty="0">
                <a:latin typeface="Calibri"/>
                <a:cs typeface="Calibri"/>
              </a:rPr>
              <a:t>де</a:t>
            </a:r>
            <a:r>
              <a:rPr sz="1800" b="1" dirty="0">
                <a:latin typeface="Calibri"/>
                <a:cs typeface="Calibri"/>
              </a:rPr>
              <a:t>льных</a:t>
            </a:r>
            <a:endParaRPr sz="1800">
              <a:latin typeface="Calibri"/>
              <a:cs typeface="Calibri"/>
            </a:endParaRPr>
          </a:p>
          <a:p>
            <a:pPr marL="71755" marR="64769" algn="ctr">
              <a:lnSpc>
                <a:spcPct val="100000"/>
              </a:lnSpc>
            </a:pPr>
            <a:r>
              <a:rPr sz="1800" b="1" spc="-4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омпон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spc="-5" dirty="0">
                <a:latin typeface="Calibri"/>
                <a:cs typeface="Calibri"/>
              </a:rPr>
              <a:t>н</a:t>
            </a:r>
            <a:r>
              <a:rPr sz="1800" b="1" spc="-2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ов,  </a:t>
            </a:r>
            <a:r>
              <a:rPr sz="1800" b="1" spc="-15" dirty="0">
                <a:latin typeface="Calibri"/>
                <a:cs typeface="Calibri"/>
              </a:rPr>
              <a:t>входящих </a:t>
            </a:r>
            <a:r>
              <a:rPr sz="1800" b="1" dirty="0">
                <a:latin typeface="Calibri"/>
                <a:cs typeface="Calibri"/>
              </a:rPr>
              <a:t>в  </a:t>
            </a:r>
            <a:r>
              <a:rPr sz="1800" b="1" spc="-10" dirty="0">
                <a:latin typeface="Calibri"/>
                <a:cs typeface="Calibri"/>
              </a:rPr>
              <a:t>структуру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alibri"/>
                <a:cs typeface="Calibri"/>
              </a:rPr>
              <a:t>функций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6378" y="5755475"/>
            <a:ext cx="215265" cy="228600"/>
          </a:xfrm>
          <a:custGeom>
            <a:avLst/>
            <a:gdLst/>
            <a:ahLst/>
            <a:cxnLst/>
            <a:rect l="l" t="t" r="r" b="b"/>
            <a:pathLst>
              <a:path w="215264" h="228600">
                <a:moveTo>
                  <a:pt x="215137" y="0"/>
                </a:moveTo>
                <a:lnTo>
                  <a:pt x="0" y="0"/>
                </a:lnTo>
                <a:lnTo>
                  <a:pt x="0" y="228460"/>
                </a:lnTo>
                <a:lnTo>
                  <a:pt x="215137" y="228460"/>
                </a:lnTo>
                <a:lnTo>
                  <a:pt x="21513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57905" y="5540375"/>
            <a:ext cx="672465" cy="215265"/>
          </a:xfrm>
          <a:custGeom>
            <a:avLst/>
            <a:gdLst/>
            <a:ahLst/>
            <a:cxnLst/>
            <a:rect l="l" t="t" r="r" b="b"/>
            <a:pathLst>
              <a:path w="672464" h="215264">
                <a:moveTo>
                  <a:pt x="672083" y="0"/>
                </a:moveTo>
                <a:lnTo>
                  <a:pt x="0" y="0"/>
                </a:lnTo>
                <a:lnTo>
                  <a:pt x="0" y="215099"/>
                </a:lnTo>
                <a:lnTo>
                  <a:pt x="672083" y="215099"/>
                </a:lnTo>
                <a:lnTo>
                  <a:pt x="67208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86378" y="5311902"/>
            <a:ext cx="215265" cy="228600"/>
          </a:xfrm>
          <a:custGeom>
            <a:avLst/>
            <a:gdLst/>
            <a:ahLst/>
            <a:cxnLst/>
            <a:rect l="l" t="t" r="r" b="b"/>
            <a:pathLst>
              <a:path w="215264" h="228600">
                <a:moveTo>
                  <a:pt x="215137" y="0"/>
                </a:moveTo>
                <a:lnTo>
                  <a:pt x="0" y="0"/>
                </a:lnTo>
                <a:lnTo>
                  <a:pt x="0" y="228473"/>
                </a:lnTo>
                <a:lnTo>
                  <a:pt x="215137" y="228473"/>
                </a:lnTo>
                <a:lnTo>
                  <a:pt x="21513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57905" y="5311902"/>
            <a:ext cx="672465" cy="672465"/>
          </a:xfrm>
          <a:custGeom>
            <a:avLst/>
            <a:gdLst/>
            <a:ahLst/>
            <a:cxnLst/>
            <a:rect l="l" t="t" r="r" b="b"/>
            <a:pathLst>
              <a:path w="672464" h="672464">
                <a:moveTo>
                  <a:pt x="0" y="228473"/>
                </a:moveTo>
                <a:lnTo>
                  <a:pt x="228472" y="228473"/>
                </a:lnTo>
                <a:lnTo>
                  <a:pt x="228472" y="0"/>
                </a:lnTo>
                <a:lnTo>
                  <a:pt x="443610" y="0"/>
                </a:lnTo>
                <a:lnTo>
                  <a:pt x="443610" y="228473"/>
                </a:lnTo>
                <a:lnTo>
                  <a:pt x="672083" y="228473"/>
                </a:lnTo>
                <a:lnTo>
                  <a:pt x="672083" y="443572"/>
                </a:lnTo>
                <a:lnTo>
                  <a:pt x="443610" y="443572"/>
                </a:lnTo>
                <a:lnTo>
                  <a:pt x="443610" y="672033"/>
                </a:lnTo>
                <a:lnTo>
                  <a:pt x="228472" y="672033"/>
                </a:lnTo>
                <a:lnTo>
                  <a:pt x="228472" y="443572"/>
                </a:lnTo>
                <a:lnTo>
                  <a:pt x="0" y="443572"/>
                </a:lnTo>
                <a:lnTo>
                  <a:pt x="0" y="228473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50815" y="4208653"/>
            <a:ext cx="215265" cy="228600"/>
          </a:xfrm>
          <a:custGeom>
            <a:avLst/>
            <a:gdLst/>
            <a:ahLst/>
            <a:cxnLst/>
            <a:rect l="l" t="t" r="r" b="b"/>
            <a:pathLst>
              <a:path w="215264" h="228600">
                <a:moveTo>
                  <a:pt x="215137" y="0"/>
                </a:moveTo>
                <a:lnTo>
                  <a:pt x="0" y="0"/>
                </a:lnTo>
                <a:lnTo>
                  <a:pt x="0" y="228473"/>
                </a:lnTo>
                <a:lnTo>
                  <a:pt x="215137" y="228473"/>
                </a:lnTo>
                <a:lnTo>
                  <a:pt x="21513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22341" y="3993515"/>
            <a:ext cx="672465" cy="215265"/>
          </a:xfrm>
          <a:custGeom>
            <a:avLst/>
            <a:gdLst/>
            <a:ahLst/>
            <a:cxnLst/>
            <a:rect l="l" t="t" r="r" b="b"/>
            <a:pathLst>
              <a:path w="672464" h="215264">
                <a:moveTo>
                  <a:pt x="672084" y="0"/>
                </a:moveTo>
                <a:lnTo>
                  <a:pt x="0" y="0"/>
                </a:lnTo>
                <a:lnTo>
                  <a:pt x="0" y="215137"/>
                </a:lnTo>
                <a:lnTo>
                  <a:pt x="672084" y="215137"/>
                </a:lnTo>
                <a:lnTo>
                  <a:pt x="67208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50815" y="3765041"/>
            <a:ext cx="215265" cy="228600"/>
          </a:xfrm>
          <a:custGeom>
            <a:avLst/>
            <a:gdLst/>
            <a:ahLst/>
            <a:cxnLst/>
            <a:rect l="l" t="t" r="r" b="b"/>
            <a:pathLst>
              <a:path w="215264" h="228600">
                <a:moveTo>
                  <a:pt x="215137" y="0"/>
                </a:moveTo>
                <a:lnTo>
                  <a:pt x="0" y="0"/>
                </a:lnTo>
                <a:lnTo>
                  <a:pt x="0" y="228472"/>
                </a:lnTo>
                <a:lnTo>
                  <a:pt x="215137" y="228472"/>
                </a:lnTo>
                <a:lnTo>
                  <a:pt x="21513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22341" y="3765041"/>
            <a:ext cx="672465" cy="672465"/>
          </a:xfrm>
          <a:custGeom>
            <a:avLst/>
            <a:gdLst/>
            <a:ahLst/>
            <a:cxnLst/>
            <a:rect l="l" t="t" r="r" b="b"/>
            <a:pathLst>
              <a:path w="672464" h="672464">
                <a:moveTo>
                  <a:pt x="0" y="228472"/>
                </a:moveTo>
                <a:lnTo>
                  <a:pt x="228473" y="228472"/>
                </a:lnTo>
                <a:lnTo>
                  <a:pt x="228473" y="0"/>
                </a:lnTo>
                <a:lnTo>
                  <a:pt x="443611" y="0"/>
                </a:lnTo>
                <a:lnTo>
                  <a:pt x="443611" y="228472"/>
                </a:lnTo>
                <a:lnTo>
                  <a:pt x="672084" y="228472"/>
                </a:lnTo>
                <a:lnTo>
                  <a:pt x="672084" y="443610"/>
                </a:lnTo>
                <a:lnTo>
                  <a:pt x="443611" y="443610"/>
                </a:lnTo>
                <a:lnTo>
                  <a:pt x="443611" y="672083"/>
                </a:lnTo>
                <a:lnTo>
                  <a:pt x="228473" y="672083"/>
                </a:lnTo>
                <a:lnTo>
                  <a:pt x="228473" y="443610"/>
                </a:lnTo>
                <a:lnTo>
                  <a:pt x="0" y="443610"/>
                </a:lnTo>
                <a:lnTo>
                  <a:pt x="0" y="228472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24039" y="2754757"/>
            <a:ext cx="215265" cy="228600"/>
          </a:xfrm>
          <a:custGeom>
            <a:avLst/>
            <a:gdLst/>
            <a:ahLst/>
            <a:cxnLst/>
            <a:rect l="l" t="t" r="r" b="b"/>
            <a:pathLst>
              <a:path w="215265" h="228600">
                <a:moveTo>
                  <a:pt x="215137" y="0"/>
                </a:moveTo>
                <a:lnTo>
                  <a:pt x="0" y="0"/>
                </a:lnTo>
                <a:lnTo>
                  <a:pt x="0" y="228472"/>
                </a:lnTo>
                <a:lnTo>
                  <a:pt x="215137" y="228472"/>
                </a:lnTo>
                <a:lnTo>
                  <a:pt x="21513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95566" y="2539619"/>
            <a:ext cx="672465" cy="215265"/>
          </a:xfrm>
          <a:custGeom>
            <a:avLst/>
            <a:gdLst/>
            <a:ahLst/>
            <a:cxnLst/>
            <a:rect l="l" t="t" r="r" b="b"/>
            <a:pathLst>
              <a:path w="672465" h="215264">
                <a:moveTo>
                  <a:pt x="672083" y="0"/>
                </a:moveTo>
                <a:lnTo>
                  <a:pt x="0" y="0"/>
                </a:lnTo>
                <a:lnTo>
                  <a:pt x="0" y="215137"/>
                </a:lnTo>
                <a:lnTo>
                  <a:pt x="672083" y="215137"/>
                </a:lnTo>
                <a:lnTo>
                  <a:pt x="67208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24039" y="2311145"/>
            <a:ext cx="215265" cy="228600"/>
          </a:xfrm>
          <a:custGeom>
            <a:avLst/>
            <a:gdLst/>
            <a:ahLst/>
            <a:cxnLst/>
            <a:rect l="l" t="t" r="r" b="b"/>
            <a:pathLst>
              <a:path w="215265" h="228600">
                <a:moveTo>
                  <a:pt x="215137" y="0"/>
                </a:moveTo>
                <a:lnTo>
                  <a:pt x="0" y="0"/>
                </a:lnTo>
                <a:lnTo>
                  <a:pt x="0" y="228473"/>
                </a:lnTo>
                <a:lnTo>
                  <a:pt x="215137" y="228473"/>
                </a:lnTo>
                <a:lnTo>
                  <a:pt x="21513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95566" y="2311145"/>
            <a:ext cx="672465" cy="672465"/>
          </a:xfrm>
          <a:custGeom>
            <a:avLst/>
            <a:gdLst/>
            <a:ahLst/>
            <a:cxnLst/>
            <a:rect l="l" t="t" r="r" b="b"/>
            <a:pathLst>
              <a:path w="672465" h="672464">
                <a:moveTo>
                  <a:pt x="0" y="228473"/>
                </a:moveTo>
                <a:lnTo>
                  <a:pt x="228473" y="228473"/>
                </a:lnTo>
                <a:lnTo>
                  <a:pt x="228473" y="0"/>
                </a:lnTo>
                <a:lnTo>
                  <a:pt x="443610" y="0"/>
                </a:lnTo>
                <a:lnTo>
                  <a:pt x="443610" y="228473"/>
                </a:lnTo>
                <a:lnTo>
                  <a:pt x="672083" y="228473"/>
                </a:lnTo>
                <a:lnTo>
                  <a:pt x="672083" y="443611"/>
                </a:lnTo>
                <a:lnTo>
                  <a:pt x="443610" y="443611"/>
                </a:lnTo>
                <a:lnTo>
                  <a:pt x="443610" y="672083"/>
                </a:lnTo>
                <a:lnTo>
                  <a:pt x="228473" y="672083"/>
                </a:lnTo>
                <a:lnTo>
                  <a:pt x="228473" y="443611"/>
                </a:lnTo>
                <a:lnTo>
                  <a:pt x="0" y="443611"/>
                </a:lnTo>
                <a:lnTo>
                  <a:pt x="0" y="228473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57905" y="2448255"/>
            <a:ext cx="672465" cy="215265"/>
          </a:xfrm>
          <a:custGeom>
            <a:avLst/>
            <a:gdLst/>
            <a:ahLst/>
            <a:cxnLst/>
            <a:rect l="l" t="t" r="r" b="b"/>
            <a:pathLst>
              <a:path w="672464" h="215264">
                <a:moveTo>
                  <a:pt x="0" y="215061"/>
                </a:moveTo>
                <a:lnTo>
                  <a:pt x="671995" y="215061"/>
                </a:lnTo>
                <a:lnTo>
                  <a:pt x="671995" y="0"/>
                </a:lnTo>
                <a:lnTo>
                  <a:pt x="0" y="0"/>
                </a:lnTo>
                <a:lnTo>
                  <a:pt x="0" y="21506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57905" y="2448255"/>
            <a:ext cx="672465" cy="215265"/>
          </a:xfrm>
          <a:custGeom>
            <a:avLst/>
            <a:gdLst/>
            <a:ahLst/>
            <a:cxnLst/>
            <a:rect l="l" t="t" r="r" b="b"/>
            <a:pathLst>
              <a:path w="672464" h="215264">
                <a:moveTo>
                  <a:pt x="0" y="215061"/>
                </a:moveTo>
                <a:lnTo>
                  <a:pt x="671995" y="215061"/>
                </a:lnTo>
                <a:lnTo>
                  <a:pt x="671995" y="0"/>
                </a:lnTo>
                <a:lnTo>
                  <a:pt x="0" y="0"/>
                </a:lnTo>
                <a:lnTo>
                  <a:pt x="0" y="215061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57905" y="3946347"/>
            <a:ext cx="672465" cy="215265"/>
          </a:xfrm>
          <a:custGeom>
            <a:avLst/>
            <a:gdLst/>
            <a:ahLst/>
            <a:cxnLst/>
            <a:rect l="l" t="t" r="r" b="b"/>
            <a:pathLst>
              <a:path w="672464" h="215264">
                <a:moveTo>
                  <a:pt x="0" y="215061"/>
                </a:moveTo>
                <a:lnTo>
                  <a:pt x="671995" y="215061"/>
                </a:lnTo>
                <a:lnTo>
                  <a:pt x="671995" y="0"/>
                </a:lnTo>
                <a:lnTo>
                  <a:pt x="0" y="0"/>
                </a:lnTo>
                <a:lnTo>
                  <a:pt x="0" y="21506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57905" y="3946347"/>
            <a:ext cx="672465" cy="215265"/>
          </a:xfrm>
          <a:custGeom>
            <a:avLst/>
            <a:gdLst/>
            <a:ahLst/>
            <a:cxnLst/>
            <a:rect l="l" t="t" r="r" b="b"/>
            <a:pathLst>
              <a:path w="672464" h="215264">
                <a:moveTo>
                  <a:pt x="0" y="215061"/>
                </a:moveTo>
                <a:lnTo>
                  <a:pt x="671995" y="215061"/>
                </a:lnTo>
                <a:lnTo>
                  <a:pt x="671995" y="0"/>
                </a:lnTo>
                <a:lnTo>
                  <a:pt x="0" y="0"/>
                </a:lnTo>
                <a:lnTo>
                  <a:pt x="0" y="215061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65953" y="2539695"/>
            <a:ext cx="672465" cy="215265"/>
          </a:xfrm>
          <a:custGeom>
            <a:avLst/>
            <a:gdLst/>
            <a:ahLst/>
            <a:cxnLst/>
            <a:rect l="l" t="t" r="r" b="b"/>
            <a:pathLst>
              <a:path w="672464" h="215264">
                <a:moveTo>
                  <a:pt x="0" y="215061"/>
                </a:moveTo>
                <a:lnTo>
                  <a:pt x="671995" y="215061"/>
                </a:lnTo>
                <a:lnTo>
                  <a:pt x="671995" y="0"/>
                </a:lnTo>
                <a:lnTo>
                  <a:pt x="0" y="0"/>
                </a:lnTo>
                <a:lnTo>
                  <a:pt x="0" y="21506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65953" y="2539695"/>
            <a:ext cx="672465" cy="215265"/>
          </a:xfrm>
          <a:custGeom>
            <a:avLst/>
            <a:gdLst/>
            <a:ahLst/>
            <a:cxnLst/>
            <a:rect l="l" t="t" r="r" b="b"/>
            <a:pathLst>
              <a:path w="672464" h="215264">
                <a:moveTo>
                  <a:pt x="0" y="215061"/>
                </a:moveTo>
                <a:lnTo>
                  <a:pt x="671995" y="215061"/>
                </a:lnTo>
                <a:lnTo>
                  <a:pt x="671995" y="0"/>
                </a:lnTo>
                <a:lnTo>
                  <a:pt x="0" y="0"/>
                </a:lnTo>
                <a:lnTo>
                  <a:pt x="0" y="215061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32426" y="5490121"/>
            <a:ext cx="672465" cy="215265"/>
          </a:xfrm>
          <a:custGeom>
            <a:avLst/>
            <a:gdLst/>
            <a:ahLst/>
            <a:cxnLst/>
            <a:rect l="l" t="t" r="r" b="b"/>
            <a:pathLst>
              <a:path w="672464" h="215264">
                <a:moveTo>
                  <a:pt x="0" y="215061"/>
                </a:moveTo>
                <a:lnTo>
                  <a:pt x="671995" y="215061"/>
                </a:lnTo>
                <a:lnTo>
                  <a:pt x="671995" y="0"/>
                </a:lnTo>
                <a:lnTo>
                  <a:pt x="0" y="0"/>
                </a:lnTo>
                <a:lnTo>
                  <a:pt x="0" y="21506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32426" y="5490121"/>
            <a:ext cx="672465" cy="215265"/>
          </a:xfrm>
          <a:custGeom>
            <a:avLst/>
            <a:gdLst/>
            <a:ahLst/>
            <a:cxnLst/>
            <a:rect l="l" t="t" r="r" b="b"/>
            <a:pathLst>
              <a:path w="672464" h="215264">
                <a:moveTo>
                  <a:pt x="0" y="215061"/>
                </a:moveTo>
                <a:lnTo>
                  <a:pt x="671995" y="215061"/>
                </a:lnTo>
                <a:lnTo>
                  <a:pt x="671995" y="0"/>
                </a:lnTo>
                <a:lnTo>
                  <a:pt x="0" y="0"/>
                </a:lnTo>
                <a:lnTo>
                  <a:pt x="0" y="215061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90993" y="3993591"/>
            <a:ext cx="672465" cy="215265"/>
          </a:xfrm>
          <a:custGeom>
            <a:avLst/>
            <a:gdLst/>
            <a:ahLst/>
            <a:cxnLst/>
            <a:rect l="l" t="t" r="r" b="b"/>
            <a:pathLst>
              <a:path w="672465" h="215264">
                <a:moveTo>
                  <a:pt x="0" y="215061"/>
                </a:moveTo>
                <a:lnTo>
                  <a:pt x="671995" y="215061"/>
                </a:lnTo>
                <a:lnTo>
                  <a:pt x="671995" y="0"/>
                </a:lnTo>
                <a:lnTo>
                  <a:pt x="0" y="0"/>
                </a:lnTo>
                <a:lnTo>
                  <a:pt x="0" y="21506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90993" y="3993591"/>
            <a:ext cx="672465" cy="215265"/>
          </a:xfrm>
          <a:custGeom>
            <a:avLst/>
            <a:gdLst/>
            <a:ahLst/>
            <a:cxnLst/>
            <a:rect l="l" t="t" r="r" b="b"/>
            <a:pathLst>
              <a:path w="672465" h="215264">
                <a:moveTo>
                  <a:pt x="0" y="215061"/>
                </a:moveTo>
                <a:lnTo>
                  <a:pt x="671995" y="215061"/>
                </a:lnTo>
                <a:lnTo>
                  <a:pt x="671995" y="0"/>
                </a:lnTo>
                <a:lnTo>
                  <a:pt x="0" y="0"/>
                </a:lnTo>
                <a:lnTo>
                  <a:pt x="0" y="215061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90993" y="5490121"/>
            <a:ext cx="672465" cy="215265"/>
          </a:xfrm>
          <a:custGeom>
            <a:avLst/>
            <a:gdLst/>
            <a:ahLst/>
            <a:cxnLst/>
            <a:rect l="l" t="t" r="r" b="b"/>
            <a:pathLst>
              <a:path w="672465" h="215264">
                <a:moveTo>
                  <a:pt x="0" y="215061"/>
                </a:moveTo>
                <a:lnTo>
                  <a:pt x="671995" y="215061"/>
                </a:lnTo>
                <a:lnTo>
                  <a:pt x="671995" y="0"/>
                </a:lnTo>
                <a:lnTo>
                  <a:pt x="0" y="0"/>
                </a:lnTo>
                <a:lnTo>
                  <a:pt x="0" y="21506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90993" y="5490121"/>
            <a:ext cx="672465" cy="215265"/>
          </a:xfrm>
          <a:custGeom>
            <a:avLst/>
            <a:gdLst/>
            <a:ahLst/>
            <a:cxnLst/>
            <a:rect l="l" t="t" r="r" b="b"/>
            <a:pathLst>
              <a:path w="672465" h="215264">
                <a:moveTo>
                  <a:pt x="0" y="215061"/>
                </a:moveTo>
                <a:lnTo>
                  <a:pt x="671995" y="215061"/>
                </a:lnTo>
                <a:lnTo>
                  <a:pt x="671995" y="0"/>
                </a:lnTo>
                <a:lnTo>
                  <a:pt x="0" y="0"/>
                </a:lnTo>
                <a:lnTo>
                  <a:pt x="0" y="215061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1589" y="386283"/>
            <a:ext cx="641794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0" spc="-25" dirty="0">
                <a:solidFill>
                  <a:srgbClr val="44536A"/>
                </a:solidFill>
                <a:latin typeface="Calibri Light"/>
                <a:cs typeface="Calibri Light"/>
              </a:rPr>
              <a:t>СТРУКТУРА УЧЕБНОГО</a:t>
            </a:r>
            <a:r>
              <a:rPr sz="3300" b="0" spc="-21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3300" b="0" spc="-30" dirty="0">
                <a:solidFill>
                  <a:srgbClr val="44536A"/>
                </a:solidFill>
                <a:latin typeface="Calibri Light"/>
                <a:cs typeface="Calibri Light"/>
              </a:rPr>
              <a:t>СОДЕРЖАНИЯ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7828" y="1244295"/>
            <a:ext cx="7386955" cy="5253361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5880">
              <a:lnSpc>
                <a:spcPts val="2500"/>
              </a:lnSpc>
              <a:spcBef>
                <a:spcPts val="705"/>
              </a:spcBef>
            </a:pPr>
            <a:r>
              <a:rPr sz="2600" b="0" spc="-25" dirty="0">
                <a:latin typeface="Calibri Light"/>
                <a:cs typeface="Calibri Light"/>
              </a:rPr>
              <a:t>Принципы диагностики </a:t>
            </a:r>
            <a:r>
              <a:rPr sz="2600" b="0" dirty="0">
                <a:latin typeface="Calibri Light"/>
                <a:cs typeface="Calibri Light"/>
              </a:rPr>
              <a:t>и </a:t>
            </a:r>
            <a:r>
              <a:rPr sz="2600" b="0" spc="-25" dirty="0">
                <a:latin typeface="Calibri Light"/>
                <a:cs typeface="Calibri Light"/>
              </a:rPr>
              <a:t>феноменология</a:t>
            </a:r>
            <a:r>
              <a:rPr sz="2600" b="0" spc="-254" dirty="0">
                <a:latin typeface="Calibri Light"/>
                <a:cs typeface="Calibri Light"/>
              </a:rPr>
              <a:t> </a:t>
            </a:r>
            <a:r>
              <a:rPr sz="2600" b="0" spc="-20" dirty="0">
                <a:latin typeface="Calibri Light"/>
                <a:cs typeface="Calibri Light"/>
              </a:rPr>
              <a:t>нарушений  </a:t>
            </a:r>
            <a:r>
              <a:rPr sz="2600" b="0" spc="-25" dirty="0">
                <a:latin typeface="Calibri Light"/>
                <a:cs typeface="Calibri Light"/>
              </a:rPr>
              <a:t>психических</a:t>
            </a:r>
            <a:r>
              <a:rPr sz="2600" b="0" spc="-90" dirty="0">
                <a:latin typeface="Calibri Light"/>
                <a:cs typeface="Calibri Light"/>
              </a:rPr>
              <a:t> </a:t>
            </a:r>
            <a:r>
              <a:rPr sz="2600" b="0" spc="-20" dirty="0">
                <a:latin typeface="Calibri Light"/>
                <a:cs typeface="Calibri Light"/>
              </a:rPr>
              <a:t>функций</a:t>
            </a:r>
            <a:endParaRPr sz="2600" dirty="0">
              <a:latin typeface="Calibri Light"/>
              <a:cs typeface="Calibri Light"/>
            </a:endParaRPr>
          </a:p>
          <a:p>
            <a:pPr marL="280670" indent="-268605">
              <a:lnSpc>
                <a:spcPts val="2575"/>
              </a:lnSpc>
              <a:spcBef>
                <a:spcPts val="2000"/>
              </a:spcBef>
              <a:buAutoNum type="arabicPeriod"/>
              <a:tabLst>
                <a:tab pos="281305" algn="l"/>
              </a:tabLst>
            </a:pPr>
            <a:r>
              <a:rPr sz="2200" b="0" spc="-20" dirty="0" err="1">
                <a:latin typeface="Calibri Light"/>
                <a:cs typeface="Calibri Light"/>
              </a:rPr>
              <a:t>Нейропсихологическая</a:t>
            </a:r>
            <a:r>
              <a:rPr sz="2200" b="0" spc="-65" dirty="0">
                <a:latin typeface="Calibri Light"/>
                <a:cs typeface="Calibri Light"/>
              </a:rPr>
              <a:t> </a:t>
            </a:r>
            <a:r>
              <a:rPr sz="2200" b="0" spc="-20" dirty="0" err="1" smtClean="0">
                <a:latin typeface="Calibri Light"/>
                <a:cs typeface="Calibri Light"/>
              </a:rPr>
              <a:t>диагностика</a:t>
            </a:r>
            <a:endParaRPr sz="2200" dirty="0" smtClean="0">
              <a:latin typeface="Calibri Light"/>
              <a:cs typeface="Calibri Light"/>
            </a:endParaRPr>
          </a:p>
          <a:p>
            <a:pPr marL="509270">
              <a:lnSpc>
                <a:spcPts val="1939"/>
              </a:lnSpc>
            </a:pPr>
            <a:endParaRPr sz="1800" dirty="0" smtClean="0">
              <a:latin typeface="Calibri"/>
              <a:cs typeface="Calibri"/>
            </a:endParaRPr>
          </a:p>
          <a:p>
            <a:pPr marL="388620" lvl="1" indent="-376555">
              <a:lnSpc>
                <a:spcPts val="1880"/>
              </a:lnSpc>
              <a:buAutoNum type="arabicPeriod"/>
              <a:tabLst>
                <a:tab pos="389255" algn="l"/>
              </a:tabLst>
            </a:pPr>
            <a:r>
              <a:rPr sz="1700" dirty="0" err="1" smtClean="0">
                <a:latin typeface="Calibri"/>
                <a:cs typeface="Calibri"/>
              </a:rPr>
              <a:t>Задачи</a:t>
            </a:r>
            <a:r>
              <a:rPr sz="1700" dirty="0" smtClean="0">
                <a:latin typeface="Calibri"/>
                <a:cs typeface="Calibri"/>
              </a:rPr>
              <a:t>, </a:t>
            </a:r>
            <a:r>
              <a:rPr sz="1700" spc="-5" dirty="0" err="1" smtClean="0">
                <a:latin typeface="Calibri"/>
                <a:cs typeface="Calibri"/>
              </a:rPr>
              <a:t>решаемые</a:t>
            </a:r>
            <a:r>
              <a:rPr sz="1700" spc="-5" dirty="0" smtClean="0">
                <a:latin typeface="Calibri"/>
                <a:cs typeface="Calibri"/>
              </a:rPr>
              <a:t> </a:t>
            </a:r>
            <a:r>
              <a:rPr sz="1700" spc="-10" dirty="0" err="1" smtClean="0">
                <a:latin typeface="Calibri"/>
                <a:cs typeface="Calibri"/>
              </a:rPr>
              <a:t>нейропсихологом</a:t>
            </a:r>
            <a:r>
              <a:rPr sz="1700" spc="-10" dirty="0" smtClean="0">
                <a:latin typeface="Calibri"/>
                <a:cs typeface="Calibri"/>
              </a:rPr>
              <a:t> </a:t>
            </a:r>
            <a:r>
              <a:rPr sz="1700" dirty="0" smtClean="0">
                <a:latin typeface="Calibri"/>
                <a:cs typeface="Calibri"/>
              </a:rPr>
              <a:t>в </a:t>
            </a:r>
            <a:r>
              <a:rPr sz="1700" spc="-5" dirty="0" err="1" smtClean="0">
                <a:latin typeface="Calibri"/>
                <a:cs typeface="Calibri"/>
              </a:rPr>
              <a:t>диагностической</a:t>
            </a:r>
            <a:r>
              <a:rPr sz="1700" spc="-10" dirty="0" smtClean="0">
                <a:latin typeface="Calibri"/>
                <a:cs typeface="Calibri"/>
              </a:rPr>
              <a:t> </a:t>
            </a:r>
            <a:r>
              <a:rPr sz="1700" spc="-5" dirty="0" err="1" smtClean="0">
                <a:latin typeface="Calibri"/>
                <a:cs typeface="Calibri"/>
              </a:rPr>
              <a:t>работе</a:t>
            </a:r>
            <a:endParaRPr sz="1700" dirty="0" smtClean="0">
              <a:latin typeface="Calibri"/>
              <a:cs typeface="Calibri"/>
            </a:endParaRPr>
          </a:p>
          <a:p>
            <a:pPr marL="389255" lvl="1" indent="-377190">
              <a:lnSpc>
                <a:spcPts val="2035"/>
              </a:lnSpc>
              <a:buAutoNum type="arabicPeriod"/>
              <a:tabLst>
                <a:tab pos="389890" algn="l"/>
              </a:tabLst>
            </a:pPr>
            <a:r>
              <a:rPr sz="1700" spc="-15" dirty="0" err="1" smtClean="0">
                <a:latin typeface="Calibri"/>
                <a:cs typeface="Calibri"/>
              </a:rPr>
              <a:t>Методы</a:t>
            </a:r>
            <a:r>
              <a:rPr sz="1700" spc="-15" dirty="0" smtClean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нейропсихологической</a:t>
            </a:r>
            <a:r>
              <a:rPr sz="1700" dirty="0">
                <a:latin typeface="Calibri"/>
                <a:cs typeface="Calibri"/>
              </a:rPr>
              <a:t> диагностики</a:t>
            </a:r>
          </a:p>
          <a:p>
            <a:pPr marL="12700" marR="1111885" lvl="1">
              <a:lnSpc>
                <a:spcPct val="80000"/>
              </a:lnSpc>
              <a:spcBef>
                <a:spcPts val="414"/>
              </a:spcBef>
              <a:buAutoNum type="arabicPeriod"/>
              <a:tabLst>
                <a:tab pos="389890" algn="l"/>
              </a:tabLst>
            </a:pPr>
            <a:r>
              <a:rPr sz="1700" spc="-5" dirty="0">
                <a:latin typeface="Calibri"/>
                <a:cs typeface="Calibri"/>
              </a:rPr>
              <a:t>Сравнительная характеристика </a:t>
            </a:r>
            <a:r>
              <a:rPr sz="1700" spc="-15" dirty="0">
                <a:latin typeface="Calibri"/>
                <a:cs typeface="Calibri"/>
              </a:rPr>
              <a:t>методов </a:t>
            </a:r>
            <a:r>
              <a:rPr sz="1700" spc="-5" dirty="0">
                <a:latin typeface="Calibri"/>
                <a:cs typeface="Calibri"/>
              </a:rPr>
              <a:t>нейропсихологической  диагностики.</a:t>
            </a:r>
            <a:endParaRPr sz="1700" dirty="0">
              <a:latin typeface="Calibri"/>
              <a:cs typeface="Calibri"/>
            </a:endParaRPr>
          </a:p>
          <a:p>
            <a:pPr marL="388620" lvl="1" indent="-376555">
              <a:lnSpc>
                <a:spcPts val="2010"/>
              </a:lnSpc>
              <a:buAutoNum type="arabicPeriod"/>
              <a:tabLst>
                <a:tab pos="389255" algn="l"/>
              </a:tabLst>
            </a:pPr>
            <a:r>
              <a:rPr sz="1700" spc="-5" dirty="0">
                <a:latin typeface="Calibri"/>
                <a:cs typeface="Calibri"/>
              </a:rPr>
              <a:t>Соотношение </a:t>
            </a:r>
            <a:r>
              <a:rPr sz="1700" spc="-20" dirty="0">
                <a:latin typeface="Calibri"/>
                <a:cs typeface="Calibri"/>
              </a:rPr>
              <a:t>методов </a:t>
            </a:r>
            <a:r>
              <a:rPr sz="1700" spc="-5" dirty="0">
                <a:latin typeface="Calibri"/>
                <a:cs typeface="Calibri"/>
              </a:rPr>
              <a:t>нейропсихологической</a:t>
            </a:r>
            <a:r>
              <a:rPr sz="1700" spc="5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диагностики.</a:t>
            </a:r>
            <a:endParaRPr sz="1700" dirty="0">
              <a:latin typeface="Calibri"/>
              <a:cs typeface="Calibri"/>
            </a:endParaRPr>
          </a:p>
          <a:p>
            <a:pPr marL="12700" marR="5080" lvl="1">
              <a:lnSpc>
                <a:spcPct val="80000"/>
              </a:lnSpc>
              <a:spcBef>
                <a:spcPts val="409"/>
              </a:spcBef>
              <a:buSzPct val="94444"/>
              <a:buAutoNum type="arabicPeriod"/>
              <a:tabLst>
                <a:tab pos="389890" algn="l"/>
              </a:tabLst>
            </a:pPr>
            <a:r>
              <a:rPr sz="1800" spc="-15" dirty="0">
                <a:latin typeface="Calibri"/>
                <a:cs typeface="Calibri"/>
              </a:rPr>
              <a:t>Методики </a:t>
            </a:r>
            <a:r>
              <a:rPr sz="1800" spc="-10" dirty="0">
                <a:latin typeface="Calibri"/>
                <a:cs typeface="Calibri"/>
              </a:rPr>
              <a:t>нейропсихологической </a:t>
            </a:r>
            <a:r>
              <a:rPr sz="1800" spc="-5" dirty="0">
                <a:latin typeface="Calibri"/>
                <a:cs typeface="Calibri"/>
              </a:rPr>
              <a:t>диагностики нарушений </a:t>
            </a:r>
            <a:r>
              <a:rPr sz="1800" spc="-10" dirty="0">
                <a:latin typeface="Calibri"/>
                <a:cs typeface="Calibri"/>
              </a:rPr>
              <a:t>зрительного  </a:t>
            </a:r>
            <a:r>
              <a:rPr sz="1800" spc="-5" dirty="0">
                <a:latin typeface="Calibri"/>
                <a:cs typeface="Calibri"/>
              </a:rPr>
              <a:t>восприятия</a:t>
            </a:r>
            <a:endParaRPr sz="1800" dirty="0">
              <a:latin typeface="Calibri"/>
              <a:cs typeface="Calibri"/>
            </a:endParaRPr>
          </a:p>
          <a:p>
            <a:pPr marL="280670" indent="-268605">
              <a:lnSpc>
                <a:spcPts val="2430"/>
              </a:lnSpc>
              <a:spcBef>
                <a:spcPts val="1185"/>
              </a:spcBef>
              <a:buAutoNum type="arabicPeriod" startAt="2"/>
              <a:tabLst>
                <a:tab pos="281305" algn="l"/>
              </a:tabLst>
            </a:pPr>
            <a:r>
              <a:rPr sz="2200" b="0" spc="-20" dirty="0" err="1">
                <a:latin typeface="Calibri Light"/>
                <a:cs typeface="Calibri Light"/>
              </a:rPr>
              <a:t>Патопсихологическая</a:t>
            </a:r>
            <a:r>
              <a:rPr sz="2200" b="0" spc="-65" dirty="0">
                <a:latin typeface="Calibri Light"/>
                <a:cs typeface="Calibri Light"/>
              </a:rPr>
              <a:t> </a:t>
            </a:r>
            <a:r>
              <a:rPr sz="2200" b="0" spc="-20" dirty="0" err="1" smtClean="0">
                <a:latin typeface="Calibri Light"/>
                <a:cs typeface="Calibri Light"/>
              </a:rPr>
              <a:t>диагностика</a:t>
            </a:r>
            <a:endParaRPr lang="ru-RU" sz="2200" b="0" spc="-20" dirty="0" smtClean="0">
              <a:latin typeface="Calibri Light"/>
              <a:cs typeface="Calibri Light"/>
            </a:endParaRPr>
          </a:p>
          <a:p>
            <a:pPr marL="12065">
              <a:lnSpc>
                <a:spcPts val="2430"/>
              </a:lnSpc>
              <a:spcBef>
                <a:spcPts val="1185"/>
              </a:spcBef>
              <a:tabLst>
                <a:tab pos="281305" algn="l"/>
              </a:tabLst>
            </a:pPr>
            <a:endParaRPr sz="2200" dirty="0">
              <a:latin typeface="Calibri Light"/>
              <a:cs typeface="Calibri Light"/>
            </a:endParaRPr>
          </a:p>
          <a:p>
            <a:pPr marL="12700" marR="2995930" lvl="1">
              <a:lnSpc>
                <a:spcPts val="2030"/>
              </a:lnSpc>
              <a:spcBef>
                <a:spcPts val="80"/>
              </a:spcBef>
              <a:buSzPct val="94117"/>
              <a:buAutoNum type="arabicPeriod"/>
              <a:tabLst>
                <a:tab pos="342265" algn="l"/>
              </a:tabLst>
            </a:pPr>
            <a:r>
              <a:rPr sz="1700" spc="-5" dirty="0" err="1" smtClean="0">
                <a:latin typeface="Calibri"/>
                <a:cs typeface="Calibri"/>
              </a:rPr>
              <a:t>Нарушения</a:t>
            </a:r>
            <a:r>
              <a:rPr sz="1700" spc="-5" dirty="0" smtClean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умственной работоспособности  2.2.Нарушения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внимания</a:t>
            </a:r>
          </a:p>
          <a:p>
            <a:pPr marL="341630" lvl="1" indent="-329565">
              <a:lnSpc>
                <a:spcPts val="1960"/>
              </a:lnSpc>
              <a:buSzPct val="94117"/>
              <a:buAutoNum type="arabicPeriod" startAt="3"/>
              <a:tabLst>
                <a:tab pos="342265" algn="l"/>
              </a:tabLst>
            </a:pPr>
            <a:r>
              <a:rPr sz="1700" spc="-5" dirty="0">
                <a:latin typeface="Calibri"/>
                <a:cs typeface="Calibri"/>
              </a:rPr>
              <a:t>Нарушения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памяти</a:t>
            </a:r>
          </a:p>
          <a:p>
            <a:pPr marL="342265" lvl="1" indent="-330200">
              <a:lnSpc>
                <a:spcPct val="100000"/>
              </a:lnSpc>
              <a:buSzPct val="94117"/>
              <a:buAutoNum type="arabicPeriod" startAt="3"/>
              <a:tabLst>
                <a:tab pos="342900" algn="l"/>
              </a:tabLst>
            </a:pPr>
            <a:r>
              <a:rPr sz="1700" dirty="0">
                <a:latin typeface="Calibri"/>
                <a:cs typeface="Calibri"/>
              </a:rPr>
              <a:t>Обзор </a:t>
            </a:r>
            <a:r>
              <a:rPr sz="1700" spc="-10" dirty="0">
                <a:latin typeface="Calibri"/>
                <a:cs typeface="Calibri"/>
              </a:rPr>
              <a:t>патопсихологических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методик</a:t>
            </a:r>
            <a:endParaRPr sz="1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5065" y="184784"/>
            <a:ext cx="75863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30" dirty="0">
                <a:latin typeface="Calibri Light"/>
                <a:cs typeface="Calibri Light"/>
              </a:rPr>
              <a:t>Методы нейропсихологической</a:t>
            </a:r>
            <a:r>
              <a:rPr sz="3200" b="0" spc="-114" dirty="0">
                <a:latin typeface="Calibri Light"/>
                <a:cs typeface="Calibri Light"/>
              </a:rPr>
              <a:t> </a:t>
            </a:r>
            <a:r>
              <a:rPr sz="3200" b="0" spc="-25" dirty="0">
                <a:latin typeface="Calibri Light"/>
                <a:cs typeface="Calibri Light"/>
              </a:rPr>
              <a:t>диагностики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1840" y="1463801"/>
            <a:ext cx="8293734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Локализационные </a:t>
            </a:r>
            <a:r>
              <a:rPr sz="2000" spc="-20" dirty="0">
                <a:latin typeface="Calibri"/>
                <a:cs typeface="Calibri"/>
              </a:rPr>
              <a:t>методы </a:t>
            </a:r>
            <a:r>
              <a:rPr sz="2000" spc="-10" dirty="0">
                <a:latin typeface="Calibri"/>
                <a:cs typeface="Calibri"/>
              </a:rPr>
              <a:t>хорошо </a:t>
            </a:r>
            <a:r>
              <a:rPr sz="2000" spc="-5" dirty="0">
                <a:latin typeface="Calibri"/>
                <a:cs typeface="Calibri"/>
              </a:rPr>
              <a:t>описывают </a:t>
            </a:r>
            <a:r>
              <a:rPr sz="2000" spc="-10" dirty="0">
                <a:latin typeface="Calibri"/>
                <a:cs typeface="Calibri"/>
              </a:rPr>
              <a:t>структуру </a:t>
            </a:r>
            <a:r>
              <a:rPr sz="2000" spc="-5" dirty="0">
                <a:latin typeface="Calibri"/>
                <a:cs typeface="Calibri"/>
              </a:rPr>
              <a:t>дефекта, но при  </a:t>
            </a:r>
            <a:r>
              <a:rPr sz="2000" spc="-15" dirty="0">
                <a:latin typeface="Calibri"/>
                <a:cs typeface="Calibri"/>
              </a:rPr>
              <a:t>этом </a:t>
            </a:r>
            <a:r>
              <a:rPr sz="2000" spc="-10" dirty="0">
                <a:latin typeface="Calibri"/>
                <a:cs typeface="Calibri"/>
              </a:rPr>
              <a:t>возникают определенные </a:t>
            </a:r>
            <a:r>
              <a:rPr sz="2000" spc="-15" dirty="0">
                <a:latin typeface="Calibri"/>
                <a:cs typeface="Calibri"/>
              </a:rPr>
              <a:t>трудности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объективной, </a:t>
            </a:r>
            <a:r>
              <a:rPr sz="2000" spc="-10" dirty="0">
                <a:latin typeface="Calibri"/>
                <a:cs typeface="Calibri"/>
              </a:rPr>
              <a:t>количественной  оценке </a:t>
            </a:r>
            <a:r>
              <a:rPr sz="2000" spc="-5" dirty="0">
                <a:latin typeface="Calibri"/>
                <a:cs typeface="Calibri"/>
              </a:rPr>
              <a:t>степени выраженности обнаруживаемых нарушений </a:t>
            </a:r>
            <a:r>
              <a:rPr sz="2000" dirty="0">
                <a:latin typeface="Calibri"/>
                <a:cs typeface="Calibri"/>
              </a:rPr>
              <a:t>высших  </a:t>
            </a:r>
            <a:r>
              <a:rPr sz="2000" spc="-5" dirty="0">
                <a:latin typeface="Calibri"/>
                <a:cs typeface="Calibri"/>
              </a:rPr>
              <a:t>психических функций (ВПФ),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сопоставлении </a:t>
            </a:r>
            <a:r>
              <a:rPr sz="2000" dirty="0">
                <a:latin typeface="Calibri"/>
                <a:cs typeface="Calibri"/>
              </a:rPr>
              <a:t>изменений их </a:t>
            </a:r>
            <a:r>
              <a:rPr sz="2000" spc="-10" dirty="0">
                <a:latin typeface="Calibri"/>
                <a:cs typeface="Calibri"/>
              </a:rPr>
              <a:t>состояния </a:t>
            </a:r>
            <a:r>
              <a:rPr sz="2000" dirty="0">
                <a:latin typeface="Calibri"/>
                <a:cs typeface="Calibri"/>
              </a:rPr>
              <a:t>при  </a:t>
            </a:r>
            <a:r>
              <a:rPr sz="2000" spc="-5" dirty="0">
                <a:latin typeface="Calibri"/>
                <a:cs typeface="Calibri"/>
              </a:rPr>
              <a:t>повторных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обследованиях.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Широко используемые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нейропсихологии </a:t>
            </a:r>
            <a:r>
              <a:rPr sz="2000" spc="-5" dirty="0">
                <a:latin typeface="Calibri"/>
                <a:cs typeface="Calibri"/>
              </a:rPr>
              <a:t>психометрические тесты,  </a:t>
            </a:r>
            <a:r>
              <a:rPr sz="2000" spc="-15" dirty="0">
                <a:latin typeface="Calibri"/>
                <a:cs typeface="Calibri"/>
              </a:rPr>
              <a:t>наоборот, предполагают </a:t>
            </a:r>
            <a:r>
              <a:rPr sz="2000" spc="-5" dirty="0">
                <a:latin typeface="Calibri"/>
                <a:cs typeface="Calibri"/>
              </a:rPr>
              <a:t>возможность </a:t>
            </a:r>
            <a:r>
              <a:rPr sz="2000" spc="-10" dirty="0">
                <a:latin typeface="Calibri"/>
                <a:cs typeface="Calibri"/>
              </a:rPr>
              <a:t>получения количественной </a:t>
            </a:r>
            <a:r>
              <a:rPr sz="2000" spc="-5" dirty="0">
                <a:latin typeface="Calibri"/>
                <a:cs typeface="Calibri"/>
              </a:rPr>
              <a:t>оценки  состояния </a:t>
            </a:r>
            <a:r>
              <a:rPr sz="2000" spc="-10" dirty="0">
                <a:latin typeface="Calibri"/>
                <a:cs typeface="Calibri"/>
              </a:rPr>
              <a:t>определенных </a:t>
            </a:r>
            <a:r>
              <a:rPr sz="2000" spc="-5" dirty="0">
                <a:latin typeface="Calibri"/>
                <a:cs typeface="Calibri"/>
              </a:rPr>
              <a:t>психических функций, </a:t>
            </a:r>
            <a:r>
              <a:rPr sz="2000" spc="-10" dirty="0">
                <a:latin typeface="Calibri"/>
                <a:cs typeface="Calibri"/>
              </a:rPr>
              <a:t>поведенческих паттернов.  </a:t>
            </a:r>
            <a:r>
              <a:rPr sz="2000" spc="-5" dirty="0">
                <a:latin typeface="Calibri"/>
                <a:cs typeface="Calibri"/>
              </a:rPr>
              <a:t>Но они </a:t>
            </a:r>
            <a:r>
              <a:rPr sz="2000" spc="-15" dirty="0">
                <a:latin typeface="Calibri"/>
                <a:cs typeface="Calibri"/>
              </a:rPr>
              <a:t>плохо </a:t>
            </a:r>
            <a:r>
              <a:rPr sz="2000" spc="-5" dirty="0">
                <a:latin typeface="Calibri"/>
                <a:cs typeface="Calibri"/>
              </a:rPr>
              <a:t>ориентированы на описание структуры </a:t>
            </a:r>
            <a:r>
              <a:rPr sz="2000" spc="-10" dirty="0">
                <a:latin typeface="Calibri"/>
                <a:cs typeface="Calibri"/>
              </a:rPr>
              <a:t>возможных дефектов 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работе </a:t>
            </a:r>
            <a:r>
              <a:rPr sz="2000" spc="-5" dirty="0">
                <a:latin typeface="Calibri"/>
                <a:cs typeface="Calibri"/>
              </a:rPr>
              <a:t>мозга, на выявление </a:t>
            </a:r>
            <a:r>
              <a:rPr sz="2000" spc="-15" dirty="0">
                <a:latin typeface="Calibri"/>
                <a:cs typeface="Calibri"/>
              </a:rPr>
              <a:t>того </a:t>
            </a:r>
            <a:r>
              <a:rPr sz="2000" spc="-10" dirty="0">
                <a:latin typeface="Calibri"/>
                <a:cs typeface="Calibri"/>
              </a:rPr>
              <a:t>конкретного </a:t>
            </a:r>
            <a:r>
              <a:rPr sz="2000" spc="-5" dirty="0">
                <a:latin typeface="Calibri"/>
                <a:cs typeface="Calibri"/>
              </a:rPr>
              <a:t>компонента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структуре  психической функции, </a:t>
            </a:r>
            <a:r>
              <a:rPr sz="2000" spc="-15" dirty="0">
                <a:latin typeface="Calibri"/>
                <a:cs typeface="Calibri"/>
              </a:rPr>
              <a:t>который </a:t>
            </a:r>
            <a:r>
              <a:rPr sz="2000" spc="-5" dirty="0">
                <a:latin typeface="Calibri"/>
                <a:cs typeface="Calibri"/>
              </a:rPr>
              <a:t>привел </a:t>
            </a:r>
            <a:r>
              <a:rPr sz="2000" dirty="0">
                <a:latin typeface="Calibri"/>
                <a:cs typeface="Calibri"/>
              </a:rPr>
              <a:t>к </a:t>
            </a:r>
            <a:r>
              <a:rPr sz="2000" spc="-5" dirty="0">
                <a:latin typeface="Calibri"/>
                <a:cs typeface="Calibri"/>
              </a:rPr>
              <a:t>ее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нарушению.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141" y="197942"/>
            <a:ext cx="78124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20" dirty="0">
                <a:latin typeface="Calibri Light"/>
                <a:cs typeface="Calibri Light"/>
              </a:rPr>
              <a:t>Схема </a:t>
            </a:r>
            <a:r>
              <a:rPr sz="3200" b="0" spc="-25" dirty="0">
                <a:latin typeface="Calibri Light"/>
                <a:cs typeface="Calibri Light"/>
              </a:rPr>
              <a:t>последствий </a:t>
            </a:r>
            <a:r>
              <a:rPr sz="3200" b="0" spc="-30" dirty="0">
                <a:latin typeface="Calibri Light"/>
                <a:cs typeface="Calibri Light"/>
              </a:rPr>
              <a:t>патологического</a:t>
            </a:r>
            <a:r>
              <a:rPr sz="3200" b="0" spc="-200" dirty="0">
                <a:latin typeface="Calibri Light"/>
                <a:cs typeface="Calibri Light"/>
              </a:rPr>
              <a:t> </a:t>
            </a:r>
            <a:r>
              <a:rPr sz="3200" b="0" spc="-25" dirty="0">
                <a:latin typeface="Calibri Light"/>
                <a:cs typeface="Calibri Light"/>
              </a:rPr>
              <a:t>процесса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21438" y="1029914"/>
            <a:ext cx="5621209" cy="31184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742" y="4304538"/>
            <a:ext cx="841565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Повреждения, </a:t>
            </a:r>
            <a:r>
              <a:rPr sz="2000" dirty="0">
                <a:latin typeface="Calibri"/>
                <a:cs typeface="Calibri"/>
              </a:rPr>
              <a:t>вызванные </a:t>
            </a:r>
            <a:r>
              <a:rPr sz="2000" spc="-10" dirty="0">
                <a:latin typeface="Calibri"/>
                <a:cs typeface="Calibri"/>
              </a:rPr>
              <a:t>патологическим </a:t>
            </a:r>
            <a:r>
              <a:rPr sz="2000" spc="-5" dirty="0">
                <a:latin typeface="Calibri"/>
                <a:cs typeface="Calibri"/>
              </a:rPr>
              <a:t>процессом, </a:t>
            </a:r>
            <a:r>
              <a:rPr sz="2000" spc="-10" dirty="0">
                <a:latin typeface="Calibri"/>
                <a:cs typeface="Calibri"/>
              </a:rPr>
              <a:t>проявятся </a:t>
            </a:r>
            <a:r>
              <a:rPr sz="2000" dirty="0">
                <a:latin typeface="Calibri"/>
                <a:cs typeface="Calibri"/>
              </a:rPr>
              <a:t>в  </a:t>
            </a:r>
            <a:r>
              <a:rPr sz="2000" spc="-10" dirty="0">
                <a:latin typeface="Calibri"/>
                <a:cs typeface="Calibri"/>
              </a:rPr>
              <a:t>психологической </a:t>
            </a:r>
            <a:r>
              <a:rPr sz="2000" spc="-5" dirty="0">
                <a:latin typeface="Calibri"/>
                <a:cs typeface="Calibri"/>
              </a:rPr>
              <a:t>структуре дефекта, выявляемой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10" dirty="0">
                <a:latin typeface="Calibri"/>
                <a:cs typeface="Calibri"/>
              </a:rPr>
              <a:t>помощью </a:t>
            </a:r>
            <a:r>
              <a:rPr sz="2000" spc="-5" dirty="0">
                <a:latin typeface="Calibri"/>
                <a:cs typeface="Calibri"/>
              </a:rPr>
              <a:t>синдромного  </a:t>
            </a:r>
            <a:r>
              <a:rPr sz="2000" dirty="0">
                <a:latin typeface="Calibri"/>
                <a:cs typeface="Calibri"/>
              </a:rPr>
              <a:t>анализа,</a:t>
            </a:r>
            <a:endParaRPr sz="2000">
              <a:latin typeface="Calibri"/>
              <a:cs typeface="Calibri"/>
            </a:endParaRPr>
          </a:p>
          <a:p>
            <a:pPr marL="12700" marR="7620" algn="just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нарушение </a:t>
            </a:r>
            <a:r>
              <a:rPr sz="2000" dirty="0">
                <a:latin typeface="Calibri"/>
                <a:cs typeface="Calibri"/>
              </a:rPr>
              <a:t>психических </a:t>
            </a:r>
            <a:r>
              <a:rPr sz="2000" spc="-5" dirty="0">
                <a:latin typeface="Calibri"/>
                <a:cs typeface="Calibri"/>
              </a:rPr>
              <a:t>функций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10" dirty="0">
                <a:latin typeface="Calibri"/>
                <a:cs typeface="Calibri"/>
              </a:rPr>
              <a:t>учетом </a:t>
            </a:r>
            <a:r>
              <a:rPr sz="2000" spc="-5" dirty="0">
                <a:latin typeface="Calibri"/>
                <a:cs typeface="Calibri"/>
              </a:rPr>
              <a:t>степени их выраженности </a:t>
            </a:r>
            <a:r>
              <a:rPr sz="2000" dirty="0">
                <a:latin typeface="Calibri"/>
                <a:cs typeface="Calibri"/>
              </a:rPr>
              <a:t>и  </a:t>
            </a:r>
            <a:r>
              <a:rPr sz="2000" spc="-5" dirty="0">
                <a:latin typeface="Calibri"/>
                <a:cs typeface="Calibri"/>
              </a:rPr>
              <a:t>влияние этих нарушений на </a:t>
            </a:r>
            <a:r>
              <a:rPr sz="2000" spc="-10" dirty="0">
                <a:latin typeface="Calibri"/>
                <a:cs typeface="Calibri"/>
              </a:rPr>
              <a:t>бытовую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социальную адаптацию выявляются </a:t>
            </a:r>
            <a:r>
              <a:rPr sz="2000" dirty="0">
                <a:latin typeface="Calibri"/>
                <a:cs typeface="Calibri"/>
              </a:rPr>
              <a:t>с  помощью </a:t>
            </a:r>
            <a:r>
              <a:rPr sz="2000" spc="-5" dirty="0">
                <a:latin typeface="Calibri"/>
                <a:cs typeface="Calibri"/>
              </a:rPr>
              <a:t>психометрических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экологических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методов.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0555" marR="5080" indent="-2861310">
              <a:lnSpc>
                <a:spcPct val="100000"/>
              </a:lnSpc>
              <a:spcBef>
                <a:spcPts val="105"/>
              </a:spcBef>
            </a:pPr>
            <a:r>
              <a:rPr sz="3200" b="0" spc="-30" dirty="0">
                <a:latin typeface="Calibri Light"/>
                <a:cs typeface="Calibri Light"/>
              </a:rPr>
              <a:t>Соотношение </a:t>
            </a:r>
            <a:r>
              <a:rPr sz="3200" b="0" spc="-25" dirty="0">
                <a:latin typeface="Calibri Light"/>
                <a:cs typeface="Calibri Light"/>
              </a:rPr>
              <a:t>методов </a:t>
            </a:r>
            <a:r>
              <a:rPr sz="3200" b="0" spc="-30" dirty="0">
                <a:latin typeface="Calibri Light"/>
                <a:cs typeface="Calibri Light"/>
              </a:rPr>
              <a:t>нейропсихологической  </a:t>
            </a:r>
            <a:r>
              <a:rPr sz="3200" b="0" spc="-25" dirty="0">
                <a:latin typeface="Calibri Light"/>
                <a:cs typeface="Calibri Light"/>
              </a:rPr>
              <a:t>диагностики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90" y="1400301"/>
            <a:ext cx="8487410" cy="459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Calibri"/>
                <a:cs typeface="Calibri"/>
              </a:rPr>
              <a:t>А.Р.Лурия </a:t>
            </a:r>
            <a:r>
              <a:rPr sz="2000" spc="-15" dirty="0">
                <a:latin typeface="Calibri"/>
                <a:cs typeface="Calibri"/>
              </a:rPr>
              <a:t>предвидел </a:t>
            </a:r>
            <a:r>
              <a:rPr sz="2000" dirty="0">
                <a:latin typeface="Calibri"/>
                <a:cs typeface="Calibri"/>
              </a:rPr>
              <a:t>опасность </a:t>
            </a:r>
            <a:r>
              <a:rPr sz="2000" spc="-5" dirty="0">
                <a:latin typeface="Calibri"/>
                <a:cs typeface="Calibri"/>
              </a:rPr>
              <a:t>увлечения инструментальными </a:t>
            </a:r>
            <a:r>
              <a:rPr sz="2000" spc="-15" dirty="0">
                <a:latin typeface="Calibri"/>
                <a:cs typeface="Calibri"/>
              </a:rPr>
              <a:t>методами,  которое </a:t>
            </a:r>
            <a:r>
              <a:rPr sz="2000" spc="-20" dirty="0">
                <a:latin typeface="Calibri"/>
                <a:cs typeface="Calibri"/>
              </a:rPr>
              <a:t>может </a:t>
            </a:r>
            <a:r>
              <a:rPr sz="2000" dirty="0">
                <a:latin typeface="Calibri"/>
                <a:cs typeface="Calibri"/>
              </a:rPr>
              <a:t>привести к </a:t>
            </a:r>
            <a:r>
              <a:rPr sz="2000" spc="-30" dirty="0">
                <a:latin typeface="Calibri"/>
                <a:cs typeface="Calibri"/>
              </a:rPr>
              <a:t>уходу </a:t>
            </a:r>
            <a:r>
              <a:rPr sz="2000" spc="-15" dirty="0">
                <a:latin typeface="Calibri"/>
                <a:cs typeface="Calibri"/>
              </a:rPr>
              <a:t>от </a:t>
            </a:r>
            <a:r>
              <a:rPr sz="2000" spc="-5" dirty="0">
                <a:latin typeface="Calibri"/>
                <a:cs typeface="Calibri"/>
              </a:rPr>
              <a:t>качественного </a:t>
            </a:r>
            <a:r>
              <a:rPr sz="2000" dirty="0">
                <a:latin typeface="Calibri"/>
                <a:cs typeface="Calibri"/>
              </a:rPr>
              <a:t>анализа, </a:t>
            </a:r>
            <a:r>
              <a:rPr sz="2000" spc="-10" dirty="0">
                <a:latin typeface="Calibri"/>
                <a:cs typeface="Calibri"/>
              </a:rPr>
              <a:t>реализуемого </a:t>
            </a:r>
            <a:r>
              <a:rPr sz="2000" dirty="0">
                <a:latin typeface="Calibri"/>
                <a:cs typeface="Calibri"/>
              </a:rPr>
              <a:t>в  </a:t>
            </a:r>
            <a:r>
              <a:rPr sz="2000" spc="-5" dirty="0">
                <a:latin typeface="Calibri"/>
                <a:cs typeface="Calibri"/>
              </a:rPr>
              <a:t>прямом </a:t>
            </a:r>
            <a:r>
              <a:rPr sz="2000" spc="-15" dirty="0">
                <a:latin typeface="Calibri"/>
                <a:cs typeface="Calibri"/>
              </a:rPr>
              <a:t>наблюдении, </a:t>
            </a:r>
            <a:r>
              <a:rPr sz="2000" dirty="0">
                <a:latin typeface="Calibri"/>
                <a:cs typeface="Calibri"/>
              </a:rPr>
              <a:t>к </a:t>
            </a:r>
            <a:r>
              <a:rPr sz="2000" spc="-10" dirty="0">
                <a:latin typeface="Calibri"/>
                <a:cs typeface="Calibri"/>
              </a:rPr>
              <a:t>простой </a:t>
            </a:r>
            <a:r>
              <a:rPr sz="2000" spc="-15" dirty="0">
                <a:latin typeface="Calibri"/>
                <a:cs typeface="Calibri"/>
              </a:rPr>
              <a:t>манипуляции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комбинированию </a:t>
            </a:r>
            <a:r>
              <a:rPr sz="2000" dirty="0">
                <a:latin typeface="Calibri"/>
                <a:cs typeface="Calibri"/>
              </a:rPr>
              <a:t>данными,  </a:t>
            </a:r>
            <a:r>
              <a:rPr sz="2000" spc="-10" dirty="0">
                <a:latin typeface="Calibri"/>
                <a:cs typeface="Calibri"/>
              </a:rPr>
              <a:t>получаемыми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инструментальном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исследовании.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Эти </a:t>
            </a:r>
            <a:r>
              <a:rPr sz="2000" dirty="0">
                <a:latin typeface="Calibri"/>
                <a:cs typeface="Calibri"/>
              </a:rPr>
              <a:t>опасения </a:t>
            </a:r>
            <a:r>
              <a:rPr sz="2000" spc="-5" dirty="0">
                <a:latin typeface="Calibri"/>
                <a:cs typeface="Calibri"/>
              </a:rPr>
              <a:t>частично оправдались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современном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развитии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нейропсихологической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диагностики.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Они, </a:t>
            </a:r>
            <a:r>
              <a:rPr sz="2000" dirty="0">
                <a:latin typeface="Calibri"/>
                <a:cs typeface="Calibri"/>
              </a:rPr>
              <a:t>например, </a:t>
            </a:r>
            <a:r>
              <a:rPr sz="2000" spc="-5" dirty="0">
                <a:latin typeface="Calibri"/>
                <a:cs typeface="Calibri"/>
              </a:rPr>
              <a:t>проявились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чрезмерном использовании количественных,  психометрических </a:t>
            </a:r>
            <a:r>
              <a:rPr sz="2000" dirty="0">
                <a:latin typeface="Calibri"/>
                <a:cs typeface="Calibri"/>
              </a:rPr>
              <a:t>(в </a:t>
            </a:r>
            <a:r>
              <a:rPr sz="2000" spc="-5" dirty="0">
                <a:latin typeface="Calibri"/>
                <a:cs typeface="Calibri"/>
              </a:rPr>
              <a:t>ущерб качественным) </a:t>
            </a:r>
            <a:r>
              <a:rPr sz="2000" spc="-10" dirty="0">
                <a:latin typeface="Calibri"/>
                <a:cs typeface="Calibri"/>
              </a:rPr>
              <a:t>средств нейропсихологической  </a:t>
            </a:r>
            <a:r>
              <a:rPr sz="2000" dirty="0">
                <a:latin typeface="Calibri"/>
                <a:cs typeface="Calibri"/>
              </a:rPr>
              <a:t>диагностики.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Часто </a:t>
            </a:r>
            <a:r>
              <a:rPr sz="2000" spc="-10" dirty="0">
                <a:latin typeface="Calibri"/>
                <a:cs typeface="Calibri"/>
              </a:rPr>
              <a:t>можно </a:t>
            </a:r>
            <a:r>
              <a:rPr sz="2000" spc="-15" dirty="0">
                <a:latin typeface="Calibri"/>
                <a:cs typeface="Calibri"/>
              </a:rPr>
              <a:t>наблюдать </a:t>
            </a:r>
            <a:r>
              <a:rPr sz="2000" spc="-10" dirty="0">
                <a:latin typeface="Calibri"/>
                <a:cs typeface="Calibri"/>
              </a:rPr>
              <a:t>отсутствие </a:t>
            </a:r>
            <a:r>
              <a:rPr sz="2000" spc="-5" dirty="0">
                <a:latin typeface="Calibri"/>
                <a:cs typeface="Calibri"/>
              </a:rPr>
              <a:t>соответствия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5" dirty="0">
                <a:latin typeface="Calibri"/>
                <a:cs typeface="Calibri"/>
              </a:rPr>
              <a:t>четкого </a:t>
            </a:r>
            <a:r>
              <a:rPr sz="2000" spc="-5" dirty="0">
                <a:latin typeface="Calibri"/>
                <a:cs typeface="Calibri"/>
              </a:rPr>
              <a:t>понимания, </a:t>
            </a:r>
            <a:r>
              <a:rPr sz="2000" dirty="0">
                <a:latin typeface="Calibri"/>
                <a:cs typeface="Calibri"/>
              </a:rPr>
              <a:t>с  </a:t>
            </a:r>
            <a:r>
              <a:rPr sz="2000" spc="-15" dirty="0">
                <a:latin typeface="Calibri"/>
                <a:cs typeface="Calibri"/>
              </a:rPr>
              <a:t>одной </a:t>
            </a:r>
            <a:r>
              <a:rPr sz="2000" spc="-10" dirty="0">
                <a:latin typeface="Calibri"/>
                <a:cs typeface="Calibri"/>
              </a:rPr>
              <a:t>стороны, </a:t>
            </a:r>
            <a:r>
              <a:rPr sz="2000" spc="-15" dirty="0">
                <a:latin typeface="Calibri"/>
                <a:cs typeface="Calibri"/>
              </a:rPr>
              <a:t>целей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задач </a:t>
            </a:r>
            <a:r>
              <a:rPr sz="2000" spc="-10" dirty="0">
                <a:latin typeface="Calibri"/>
                <a:cs typeface="Calibri"/>
              </a:rPr>
              <a:t>нейропсихологической </a:t>
            </a:r>
            <a:r>
              <a:rPr sz="2000" spc="-5" dirty="0">
                <a:latin typeface="Calibri"/>
                <a:cs typeface="Calibri"/>
              </a:rPr>
              <a:t>диагностики,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15" dirty="0">
                <a:latin typeface="Calibri"/>
                <a:cs typeface="Calibri"/>
              </a:rPr>
              <a:t>другой  </a:t>
            </a:r>
            <a:r>
              <a:rPr sz="2000" spc="-5" dirty="0">
                <a:latin typeface="Calibri"/>
                <a:cs typeface="Calibri"/>
              </a:rPr>
              <a:t>стороны, </a:t>
            </a:r>
            <a:r>
              <a:rPr sz="2000" spc="-20" dirty="0">
                <a:latin typeface="Calibri"/>
                <a:cs typeface="Calibri"/>
              </a:rPr>
              <a:t>методов, </a:t>
            </a:r>
            <a:r>
              <a:rPr sz="2000" spc="-15" dirty="0">
                <a:latin typeface="Calibri"/>
                <a:cs typeface="Calibri"/>
              </a:rPr>
              <a:t>которые </a:t>
            </a:r>
            <a:r>
              <a:rPr sz="2000" spc="-10" dirty="0">
                <a:latin typeface="Calibri"/>
                <a:cs typeface="Calibri"/>
              </a:rPr>
              <a:t>наиболее </a:t>
            </a:r>
            <a:r>
              <a:rPr sz="2000" spc="-5" dirty="0">
                <a:latin typeface="Calibri"/>
                <a:cs typeface="Calibri"/>
              </a:rPr>
              <a:t>адекватны этим </a:t>
            </a:r>
            <a:r>
              <a:rPr sz="2000" spc="-15" dirty="0">
                <a:latin typeface="Calibri"/>
                <a:cs typeface="Calibri"/>
              </a:rPr>
              <a:t>целям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задачам.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7363" rIns="0" bIns="0" rtlCol="0">
            <a:spAutoFit/>
          </a:bodyPr>
          <a:lstStyle/>
          <a:p>
            <a:pPr marL="3049905" marR="5080" indent="-2861310">
              <a:lnSpc>
                <a:spcPct val="100000"/>
              </a:lnSpc>
              <a:spcBef>
                <a:spcPts val="100"/>
              </a:spcBef>
            </a:pPr>
            <a:r>
              <a:rPr sz="3200" b="0" spc="-30" dirty="0">
                <a:latin typeface="Calibri Light"/>
                <a:cs typeface="Calibri Light"/>
              </a:rPr>
              <a:t>Соотношение </a:t>
            </a:r>
            <a:r>
              <a:rPr sz="3200" b="0" spc="-25" dirty="0">
                <a:latin typeface="Calibri Light"/>
                <a:cs typeface="Calibri Light"/>
              </a:rPr>
              <a:t>методов</a:t>
            </a:r>
            <a:r>
              <a:rPr sz="3200" b="0" spc="-120" dirty="0">
                <a:latin typeface="Calibri Light"/>
                <a:cs typeface="Calibri Light"/>
              </a:rPr>
              <a:t> </a:t>
            </a:r>
            <a:r>
              <a:rPr sz="3200" b="0" spc="-30" dirty="0">
                <a:latin typeface="Calibri Light"/>
                <a:cs typeface="Calibri Light"/>
              </a:rPr>
              <a:t>нейропсихологической  </a:t>
            </a:r>
            <a:r>
              <a:rPr sz="3200" b="0" spc="-25" dirty="0">
                <a:latin typeface="Calibri Light"/>
                <a:cs typeface="Calibri Light"/>
              </a:rPr>
              <a:t>диагностики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6133" y="1385443"/>
            <a:ext cx="864743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Применение </a:t>
            </a:r>
            <a:r>
              <a:rPr sz="2000" spc="-20" dirty="0">
                <a:latin typeface="Calibri"/>
                <a:cs typeface="Calibri"/>
              </a:rPr>
              <a:t>методов </a:t>
            </a:r>
            <a:r>
              <a:rPr sz="2000" spc="-10" dirty="0">
                <a:latin typeface="Calibri"/>
                <a:cs typeface="Calibri"/>
              </a:rPr>
              <a:t>используемых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нейропсихологической </a:t>
            </a:r>
            <a:r>
              <a:rPr sz="2000" spc="-5" dirty="0">
                <a:latin typeface="Calibri"/>
                <a:cs typeface="Calibri"/>
              </a:rPr>
              <a:t>диагностике  </a:t>
            </a:r>
            <a:r>
              <a:rPr sz="2000" spc="-15" dirty="0">
                <a:latin typeface="Calibri"/>
                <a:cs typeface="Calibri"/>
              </a:rPr>
              <a:t>должно </a:t>
            </a:r>
            <a:r>
              <a:rPr sz="2000" spc="-5" dirty="0">
                <a:latin typeface="Calibri"/>
                <a:cs typeface="Calibri"/>
              </a:rPr>
              <a:t>носить </a:t>
            </a:r>
            <a:r>
              <a:rPr sz="2000" spc="-10" dirty="0">
                <a:latin typeface="Calibri"/>
                <a:cs typeface="Calibri"/>
              </a:rPr>
              <a:t>избирательный </a:t>
            </a:r>
            <a:r>
              <a:rPr sz="2000" spc="-5" dirty="0">
                <a:latin typeface="Calibri"/>
                <a:cs typeface="Calibri"/>
              </a:rPr>
              <a:t>характер, </a:t>
            </a:r>
            <a:r>
              <a:rPr sz="2000" spc="-15" dirty="0">
                <a:latin typeface="Calibri"/>
                <a:cs typeface="Calibri"/>
              </a:rPr>
              <a:t>определяемый </a:t>
            </a:r>
            <a:r>
              <a:rPr sz="2000" spc="-5" dirty="0">
                <a:latin typeface="Calibri"/>
                <a:cs typeface="Calibri"/>
              </a:rPr>
              <a:t>задачей, </a:t>
            </a:r>
            <a:r>
              <a:rPr sz="2000" spc="-15" dirty="0">
                <a:latin typeface="Calibri"/>
                <a:cs typeface="Calibri"/>
              </a:rPr>
              <a:t>которая  </a:t>
            </a:r>
            <a:r>
              <a:rPr sz="2000" spc="-5" dirty="0">
                <a:latin typeface="Calibri"/>
                <a:cs typeface="Calibri"/>
              </a:rPr>
              <a:t>стоит перед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исследователем.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6133" y="2300097"/>
            <a:ext cx="38576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61315" algn="l"/>
                <a:tab pos="3073400" algn="l"/>
              </a:tabLst>
            </a:pPr>
            <a:r>
              <a:rPr sz="2000" dirty="0">
                <a:latin typeface="Calibri"/>
                <a:cs typeface="Calibri"/>
              </a:rPr>
              <a:t>В	</a:t>
            </a:r>
            <a:r>
              <a:rPr sz="2000" spc="-10" dirty="0">
                <a:latin typeface="Calibri"/>
                <a:cs typeface="Calibri"/>
              </a:rPr>
              <a:t>нейропсихологической	</a:t>
            </a:r>
            <a:r>
              <a:rPr sz="2000" spc="-15" dirty="0">
                <a:latin typeface="Calibri"/>
                <a:cs typeface="Calibri"/>
              </a:rPr>
              <a:t>оценке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98441" y="2300097"/>
            <a:ext cx="46037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25905" algn="l"/>
                <a:tab pos="3024505" algn="l"/>
              </a:tabLst>
            </a:pPr>
            <a:r>
              <a:rPr sz="2000" spc="-5" dirty="0">
                <a:latin typeface="Calibri"/>
                <a:cs typeface="Calibri"/>
              </a:rPr>
              <a:t>расстройств	</a:t>
            </a:r>
            <a:r>
              <a:rPr sz="2000" b="1" i="1" spc="-10" dirty="0">
                <a:latin typeface="Calibri"/>
                <a:cs typeface="Calibri"/>
              </a:rPr>
              <a:t>отдельных	компонентов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6133" y="2604897"/>
            <a:ext cx="51727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16075" algn="l"/>
                <a:tab pos="2838450" algn="l"/>
                <a:tab pos="3220720" algn="l"/>
              </a:tabLst>
            </a:pPr>
            <a:r>
              <a:rPr sz="2000" b="1" i="1" spc="-5" dirty="0">
                <a:latin typeface="Calibri"/>
                <a:cs typeface="Calibri"/>
              </a:rPr>
              <a:t>психических	</a:t>
            </a:r>
            <a:r>
              <a:rPr sz="2000" b="1" i="1" spc="-10" dirty="0">
                <a:latin typeface="Calibri"/>
                <a:cs typeface="Calibri"/>
              </a:rPr>
              <a:t>функций	</a:t>
            </a:r>
            <a:r>
              <a:rPr sz="2000" b="1" i="1" dirty="0">
                <a:latin typeface="Calibri"/>
                <a:cs typeface="Calibri"/>
              </a:rPr>
              <a:t>и	</a:t>
            </a:r>
            <a:r>
              <a:rPr sz="2000" b="1" i="1" spc="-5" dirty="0">
                <a:latin typeface="Calibri"/>
                <a:cs typeface="Calibri"/>
              </a:rPr>
              <a:t>функциональных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52008" y="2604897"/>
            <a:ext cx="13442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5" dirty="0">
                <a:latin typeface="Calibri"/>
                <a:cs typeface="Calibri"/>
              </a:rPr>
              <a:t>де</a:t>
            </a:r>
            <a:r>
              <a:rPr sz="2000" b="1" i="1" spc="-15" dirty="0">
                <a:latin typeface="Calibri"/>
                <a:cs typeface="Calibri"/>
              </a:rPr>
              <a:t>ф</a:t>
            </a:r>
            <a:r>
              <a:rPr sz="2000" b="1" i="1" spc="-5" dirty="0">
                <a:latin typeface="Calibri"/>
                <a:cs typeface="Calibri"/>
              </a:rPr>
              <a:t>ицит</a:t>
            </a:r>
            <a:r>
              <a:rPr sz="2000" b="1" i="1" spc="-15" dirty="0">
                <a:latin typeface="Calibri"/>
                <a:cs typeface="Calibri"/>
              </a:rPr>
              <a:t>о</a:t>
            </a:r>
            <a:r>
              <a:rPr sz="2000" b="1" i="1" dirty="0"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6133" y="2909697"/>
            <a:ext cx="56445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96695" algn="l"/>
                <a:tab pos="2689225" algn="l"/>
                <a:tab pos="4613910" algn="l"/>
              </a:tabLst>
            </a:pPr>
            <a:r>
              <a:rPr sz="2000" spc="-10" dirty="0">
                <a:latin typeface="Calibri"/>
                <a:cs typeface="Calibri"/>
              </a:rPr>
              <a:t>приоритет	</a:t>
            </a:r>
            <a:r>
              <a:rPr sz="2000" spc="-20" dirty="0">
                <a:latin typeface="Calibri"/>
                <a:cs typeface="Calibri"/>
              </a:rPr>
              <a:t>должен	</a:t>
            </a:r>
            <a:r>
              <a:rPr sz="2000" spc="-5" dirty="0">
                <a:latin typeface="Calibri"/>
                <a:cs typeface="Calibri"/>
              </a:rPr>
              <a:t>принадлежать	</a:t>
            </a:r>
            <a:r>
              <a:rPr sz="2000" spc="-20" dirty="0">
                <a:latin typeface="Calibri"/>
                <a:cs typeface="Calibri"/>
              </a:rPr>
              <a:t>методам,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34176" y="2909697"/>
            <a:ext cx="20548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ориентированным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20457" y="2604897"/>
            <a:ext cx="168338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1281430" algn="l"/>
              </a:tabLst>
            </a:pPr>
            <a:r>
              <a:rPr sz="2000" spc="-15" dirty="0">
                <a:latin typeface="Calibri"/>
                <a:cs typeface="Calibri"/>
              </a:rPr>
              <a:t>м</a:t>
            </a:r>
            <a:r>
              <a:rPr sz="2000" spc="-5" dirty="0">
                <a:latin typeface="Calibri"/>
                <a:cs typeface="Calibri"/>
              </a:rPr>
              <a:t>о</a:t>
            </a:r>
            <a:r>
              <a:rPr sz="2000" spc="-10" dirty="0">
                <a:latin typeface="Calibri"/>
                <a:cs typeface="Calibri"/>
              </a:rPr>
              <a:t>з</a:t>
            </a:r>
            <a:r>
              <a:rPr sz="2000" spc="-25" dirty="0">
                <a:latin typeface="Calibri"/>
                <a:cs typeface="Calibri"/>
              </a:rPr>
              <a:t>г</a:t>
            </a:r>
            <a:r>
              <a:rPr sz="2000" spc="-5" dirty="0">
                <a:latin typeface="Calibri"/>
                <a:cs typeface="Calibri"/>
              </a:rPr>
              <a:t>овы</a:t>
            </a:r>
            <a:r>
              <a:rPr sz="2000" dirty="0">
                <a:latin typeface="Calibri"/>
                <a:cs typeface="Calibri"/>
              </a:rPr>
              <a:t>х	</a:t>
            </a:r>
            <a:r>
              <a:rPr sz="2000" spc="-10" dirty="0">
                <a:latin typeface="Calibri"/>
                <a:cs typeface="Calibri"/>
              </a:rPr>
              <a:t>з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н</a:t>
            </a:r>
            <a:endParaRPr sz="20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на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6133" y="3214497"/>
            <a:ext cx="8647430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87195" algn="l"/>
                <a:tab pos="3472179" algn="l"/>
                <a:tab pos="4842510" algn="l"/>
                <a:tab pos="6243320" algn="l"/>
                <a:tab pos="7183755" algn="l"/>
              </a:tabLst>
            </a:pPr>
            <a:r>
              <a:rPr sz="2000" spc="-5" dirty="0">
                <a:latin typeface="Calibri"/>
                <a:cs typeface="Calibri"/>
              </a:rPr>
              <a:t>качественную	квалификацию	</a:t>
            </a:r>
            <a:r>
              <a:rPr sz="2000" spc="-10" dirty="0">
                <a:latin typeface="Calibri"/>
                <a:cs typeface="Calibri"/>
              </a:rPr>
              <a:t>симптомов	</a:t>
            </a:r>
            <a:r>
              <a:rPr sz="2000" spc="-5" dirty="0">
                <a:latin typeface="Calibri"/>
                <a:cs typeface="Calibri"/>
              </a:rPr>
              <a:t>(например,	</a:t>
            </a:r>
            <a:r>
              <a:rPr sz="2000" spc="-25" dirty="0">
                <a:latin typeface="Calibri"/>
                <a:cs typeface="Calibri"/>
              </a:rPr>
              <a:t>методу	</a:t>
            </a:r>
            <a:r>
              <a:rPr sz="2000" spc="-10" dirty="0">
                <a:latin typeface="Calibri"/>
                <a:cs typeface="Calibri"/>
              </a:rPr>
              <a:t>синдромного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анализа).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5080" indent="57785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Для </a:t>
            </a:r>
            <a:r>
              <a:rPr sz="2000" spc="-10" dirty="0">
                <a:latin typeface="Calibri"/>
                <a:cs typeface="Calibri"/>
              </a:rPr>
              <a:t>оценки </a:t>
            </a:r>
            <a:r>
              <a:rPr sz="2000" dirty="0">
                <a:latin typeface="Calibri"/>
                <a:cs typeface="Calibri"/>
              </a:rPr>
              <a:t>степени </a:t>
            </a:r>
            <a:r>
              <a:rPr sz="2000" spc="-5" dirty="0">
                <a:latin typeface="Calibri"/>
                <a:cs typeface="Calibri"/>
              </a:rPr>
              <a:t>выраженности нарушений </a:t>
            </a:r>
            <a:r>
              <a:rPr sz="2000" b="1" i="1" spc="-5" dirty="0">
                <a:latin typeface="Calibri"/>
                <a:cs typeface="Calibri"/>
              </a:rPr>
              <a:t>отдельных психических  </a:t>
            </a:r>
            <a:r>
              <a:rPr sz="2000" b="1" i="1" spc="-10" dirty="0">
                <a:latin typeface="Calibri"/>
                <a:cs typeface="Calibri"/>
              </a:rPr>
              <a:t>функций </a:t>
            </a:r>
            <a:r>
              <a:rPr sz="2000" spc="-10" dirty="0">
                <a:latin typeface="Calibri"/>
                <a:cs typeface="Calibri"/>
              </a:rPr>
              <a:t>как целостных </a:t>
            </a:r>
            <a:r>
              <a:rPr sz="2000" spc="-5" dirty="0">
                <a:latin typeface="Calibri"/>
                <a:cs typeface="Calibri"/>
              </a:rPr>
              <a:t>образований, динамики изменения их состояния  </a:t>
            </a:r>
            <a:r>
              <a:rPr sz="2000" spc="-10" dirty="0">
                <a:latin typeface="Calibri"/>
                <a:cs typeface="Calibri"/>
              </a:rPr>
              <a:t>более предпочтительно </a:t>
            </a:r>
            <a:r>
              <a:rPr sz="2000" spc="-5" dirty="0">
                <a:latin typeface="Calibri"/>
                <a:cs typeface="Calibri"/>
              </a:rPr>
              <a:t>использование психометрических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тестов.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7620" indent="57785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оценке </a:t>
            </a:r>
            <a:r>
              <a:rPr sz="2000" dirty="0">
                <a:latin typeface="Calibri"/>
                <a:cs typeface="Calibri"/>
              </a:rPr>
              <a:t>нарушений </a:t>
            </a:r>
            <a:r>
              <a:rPr sz="2000" b="1" i="1" spc="-5" dirty="0">
                <a:latin typeface="Calibri"/>
                <a:cs typeface="Calibri"/>
              </a:rPr>
              <a:t>повседневной активности, поведенческих паттернов  </a:t>
            </a:r>
            <a:r>
              <a:rPr sz="2000" spc="-10" dirty="0">
                <a:latin typeface="Calibri"/>
                <a:cs typeface="Calibri"/>
              </a:rPr>
              <a:t>полезно </a:t>
            </a:r>
            <a:r>
              <a:rPr sz="2000" spc="-5" dirty="0">
                <a:latin typeface="Calibri"/>
                <a:cs typeface="Calibri"/>
              </a:rPr>
              <a:t>применение тестовых </a:t>
            </a:r>
            <a:r>
              <a:rPr sz="2000" spc="-15" dirty="0">
                <a:latin typeface="Calibri"/>
                <a:cs typeface="Calibri"/>
              </a:rPr>
              <a:t>процедур, </a:t>
            </a:r>
            <a:r>
              <a:rPr sz="2000" spc="-5" dirty="0">
                <a:latin typeface="Calibri"/>
                <a:cs typeface="Calibri"/>
              </a:rPr>
              <a:t>разрабатываемых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5" dirty="0">
                <a:latin typeface="Calibri"/>
                <a:cs typeface="Calibri"/>
              </a:rPr>
              <a:t>экологическом  </a:t>
            </a:r>
            <a:r>
              <a:rPr sz="2000" spc="-25" dirty="0">
                <a:latin typeface="Calibri"/>
                <a:cs typeface="Calibri"/>
              </a:rPr>
              <a:t>подходе.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313" y="0"/>
            <a:ext cx="7882255" cy="123634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561340" marR="553085" algn="ctr">
              <a:lnSpc>
                <a:spcPts val="3460"/>
              </a:lnSpc>
              <a:spcBef>
                <a:spcPts val="535"/>
              </a:spcBef>
            </a:pPr>
            <a:r>
              <a:rPr sz="3200" b="0" spc="-25" dirty="0">
                <a:latin typeface="Calibri Light"/>
                <a:cs typeface="Calibri Light"/>
              </a:rPr>
              <a:t>Сравнительная </a:t>
            </a:r>
            <a:r>
              <a:rPr sz="3200" b="0" spc="-30" dirty="0">
                <a:latin typeface="Calibri Light"/>
                <a:cs typeface="Calibri Light"/>
              </a:rPr>
              <a:t>характеристика</a:t>
            </a:r>
            <a:r>
              <a:rPr sz="3200" b="0" spc="-165" dirty="0">
                <a:latin typeface="Calibri Light"/>
                <a:cs typeface="Calibri Light"/>
              </a:rPr>
              <a:t> </a:t>
            </a:r>
            <a:r>
              <a:rPr sz="3200" b="0" spc="-25" dirty="0">
                <a:latin typeface="Calibri Light"/>
                <a:cs typeface="Calibri Light"/>
              </a:rPr>
              <a:t>методов  </a:t>
            </a:r>
            <a:r>
              <a:rPr sz="3200" b="0" spc="-30" dirty="0">
                <a:latin typeface="Calibri Light"/>
                <a:cs typeface="Calibri Light"/>
              </a:rPr>
              <a:t>нейропсихологической</a:t>
            </a:r>
            <a:r>
              <a:rPr sz="3200" b="0" spc="-80" dirty="0">
                <a:latin typeface="Calibri Light"/>
                <a:cs typeface="Calibri Light"/>
              </a:rPr>
              <a:t> </a:t>
            </a:r>
            <a:r>
              <a:rPr sz="3200" b="0" spc="-25" dirty="0">
                <a:latin typeface="Calibri Light"/>
                <a:cs typeface="Calibri Light"/>
              </a:rPr>
              <a:t>диагностики.</a:t>
            </a:r>
            <a:endParaRPr sz="3200">
              <a:latin typeface="Calibri Light"/>
              <a:cs typeface="Calibri Light"/>
            </a:endParaRPr>
          </a:p>
          <a:p>
            <a:pPr algn="ctr">
              <a:lnSpc>
                <a:spcPts val="2175"/>
              </a:lnSpc>
            </a:pPr>
            <a:r>
              <a:rPr sz="2000" b="0" spc="-15" dirty="0">
                <a:latin typeface="Calibri Light"/>
                <a:cs typeface="Calibri Light"/>
              </a:rPr>
              <a:t>позитивные</a:t>
            </a:r>
            <a:r>
              <a:rPr sz="2000" b="0" spc="-75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и</a:t>
            </a:r>
            <a:r>
              <a:rPr sz="2000" b="0" spc="-35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негативные</a:t>
            </a:r>
            <a:r>
              <a:rPr sz="2000" b="0" spc="-55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стороны</a:t>
            </a:r>
            <a:r>
              <a:rPr sz="2000" b="0" spc="-6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в</a:t>
            </a:r>
            <a:r>
              <a:rPr sz="2000" b="0" spc="-30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связи</a:t>
            </a:r>
            <a:r>
              <a:rPr sz="2000" b="0" spc="-7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с</a:t>
            </a:r>
            <a:r>
              <a:rPr sz="2000" b="0" spc="-25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разными</a:t>
            </a:r>
            <a:r>
              <a:rPr sz="2000" b="0" spc="-70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целями</a:t>
            </a:r>
            <a:r>
              <a:rPr sz="2000" b="0" spc="-70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диагностики</a:t>
            </a:r>
            <a:endParaRPr sz="2000">
              <a:latin typeface="Calibri Light"/>
              <a:cs typeface="Calibri Ligh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3250" y="1593850"/>
          <a:ext cx="8096250" cy="502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8600"/>
                <a:gridCol w="4038600"/>
              </a:tblGrid>
              <a:tr h="9621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15" dirty="0">
                          <a:latin typeface="Calibri"/>
                          <a:cs typeface="Calibri"/>
                        </a:rPr>
                        <a:t>Метод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качественной</a:t>
                      </a:r>
                      <a:r>
                        <a:rPr sz="20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оценки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15" dirty="0">
                          <a:latin typeface="Calibri"/>
                          <a:cs typeface="Calibri"/>
                        </a:rPr>
                        <a:t>метод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психометрической</a:t>
                      </a:r>
                      <a:r>
                        <a:rPr sz="20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оценки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54100">
                <a:tc>
                  <a:txBody>
                    <a:bodyPr/>
                    <a:lstStyle/>
                    <a:p>
                      <a:pPr marL="434340" marR="1134110" indent="-3435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** Высокое разрешение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отношении</a:t>
                      </a:r>
                      <a:r>
                        <a:rPr sz="20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выявления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34340" marR="47117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нарушенных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звеньев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разных 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психических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функций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(функциональной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34340" marR="5048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недостаточности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разных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зон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мозга)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** Высокая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степень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субъективности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определении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34340" marR="10795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степени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выраженности  нарушений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4975" marR="1135380" indent="-3429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**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Низкое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разрешение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отношении</a:t>
                      </a:r>
                      <a:r>
                        <a:rPr sz="20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выявления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34975" marR="470534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нарушенных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звеньев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разных 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психических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функций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34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(функциональной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34975" marR="504190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недостаточности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разных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зон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мозга)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434975" marR="713105" indent="-34290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** Высокое разрешение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отношении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степени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выраженности нарушений 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конкретных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психических  функций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894" rIns="0" bIns="0" rtlCol="0">
            <a:spAutoFit/>
          </a:bodyPr>
          <a:lstStyle/>
          <a:p>
            <a:pPr marL="737235" marR="555625" algn="ctr">
              <a:lnSpc>
                <a:spcPts val="3460"/>
              </a:lnSpc>
              <a:spcBef>
                <a:spcPts val="535"/>
              </a:spcBef>
            </a:pPr>
            <a:r>
              <a:rPr sz="3200" b="0" spc="-25" dirty="0">
                <a:latin typeface="Calibri Light"/>
                <a:cs typeface="Calibri Light"/>
              </a:rPr>
              <a:t>Сравнительная </a:t>
            </a:r>
            <a:r>
              <a:rPr sz="3200" b="0" spc="-30" dirty="0">
                <a:latin typeface="Calibri Light"/>
                <a:cs typeface="Calibri Light"/>
              </a:rPr>
              <a:t>характеристика</a:t>
            </a:r>
            <a:r>
              <a:rPr sz="3200" b="0" spc="-135" dirty="0">
                <a:latin typeface="Calibri Light"/>
                <a:cs typeface="Calibri Light"/>
              </a:rPr>
              <a:t> </a:t>
            </a:r>
            <a:r>
              <a:rPr sz="3200" b="0" spc="-30" dirty="0">
                <a:latin typeface="Calibri Light"/>
                <a:cs typeface="Calibri Light"/>
              </a:rPr>
              <a:t>методов  нейропсихологической</a:t>
            </a:r>
            <a:r>
              <a:rPr sz="3200" b="0" spc="-80" dirty="0">
                <a:latin typeface="Calibri Light"/>
                <a:cs typeface="Calibri Light"/>
              </a:rPr>
              <a:t> </a:t>
            </a:r>
            <a:r>
              <a:rPr sz="3200" b="0" spc="-25" dirty="0">
                <a:latin typeface="Calibri Light"/>
                <a:cs typeface="Calibri Light"/>
              </a:rPr>
              <a:t>диагностики.</a:t>
            </a:r>
            <a:endParaRPr sz="3200">
              <a:latin typeface="Calibri Light"/>
              <a:cs typeface="Calibri Light"/>
            </a:endParaRPr>
          </a:p>
          <a:p>
            <a:pPr marL="175895" algn="ctr">
              <a:lnSpc>
                <a:spcPts val="2175"/>
              </a:lnSpc>
            </a:pPr>
            <a:r>
              <a:rPr sz="2000" b="0" spc="-15" dirty="0">
                <a:latin typeface="Calibri Light"/>
                <a:cs typeface="Calibri Light"/>
              </a:rPr>
              <a:t>позитивные</a:t>
            </a:r>
            <a:r>
              <a:rPr sz="2000" b="0" spc="-65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и</a:t>
            </a:r>
            <a:r>
              <a:rPr sz="2000" b="0" spc="-30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негативные</a:t>
            </a:r>
            <a:r>
              <a:rPr sz="2000" b="0" spc="-45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стороны</a:t>
            </a:r>
            <a:r>
              <a:rPr sz="2000" b="0" spc="-6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в</a:t>
            </a:r>
            <a:r>
              <a:rPr sz="2000" b="0" spc="-25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связи</a:t>
            </a:r>
            <a:r>
              <a:rPr sz="2000" b="0" spc="-65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с</a:t>
            </a:r>
            <a:r>
              <a:rPr sz="2000" b="0" spc="-20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разными</a:t>
            </a:r>
            <a:r>
              <a:rPr sz="2000" b="0" spc="-65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целями</a:t>
            </a:r>
            <a:r>
              <a:rPr sz="2000" b="0" spc="-60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диагностики</a:t>
            </a:r>
            <a:endParaRPr sz="2000">
              <a:latin typeface="Calibri Light"/>
              <a:cs typeface="Calibri Ligh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593850"/>
          <a:ext cx="8248650" cy="481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5120"/>
                <a:gridCol w="4094479"/>
              </a:tblGrid>
              <a:tr h="73939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15" dirty="0">
                          <a:latin typeface="Calibri"/>
                          <a:cs typeface="Calibri"/>
                        </a:rPr>
                        <a:t>Метод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качественной</a:t>
                      </a:r>
                      <a:r>
                        <a:rPr sz="20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оценки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15" dirty="0">
                          <a:latin typeface="Calibri"/>
                          <a:cs typeface="Calibri"/>
                        </a:rPr>
                        <a:t>метод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психометрической</a:t>
                      </a:r>
                      <a:r>
                        <a:rPr sz="20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оценки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63174">
                <a:tc>
                  <a:txBody>
                    <a:bodyPr/>
                    <a:lstStyle/>
                    <a:p>
                      <a:pPr marL="434340" marR="76835" indent="-343535" algn="just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2501265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▫▫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Вариатив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ь	ис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ьз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мых 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методик,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учет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возможностей 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пациента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34340" marR="622300" indent="-3435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***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Высокий</a:t>
                      </a:r>
                      <a:r>
                        <a:rPr sz="2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профессионализм 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нейропсихолога,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умение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34340" marR="984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формировать и изменять</a:t>
                      </a:r>
                      <a:r>
                        <a:rPr sz="20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тактику  использования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различных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проб  в 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ходе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обследования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7990" marR="1071880" indent="-3435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▫▫ регламентированность 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используемых</a:t>
                      </a:r>
                      <a:r>
                        <a:rPr sz="2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методик,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отсутствие гибкости</a:t>
                      </a:r>
                      <a:r>
                        <a:rPr sz="20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27990" marR="40703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приспособлении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отдельным 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пациентам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427990" marR="572135" indent="-34353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***Достаточно наличие навыка  проведения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определенной 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методики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заданной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27990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процедуре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077" y="231393"/>
            <a:ext cx="8048625" cy="1588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  <a:tabLst>
                <a:tab pos="2879090" algn="l"/>
              </a:tabLst>
            </a:pPr>
            <a:r>
              <a:rPr sz="2800" b="0" spc="-25" dirty="0">
                <a:latin typeface="Calibri Light"/>
                <a:cs typeface="Calibri Light"/>
              </a:rPr>
              <a:t>Методики нейропсихологической диагностики  нарушений зрительного восприятия </a:t>
            </a:r>
            <a:r>
              <a:rPr sz="2800" b="0" spc="-15" dirty="0">
                <a:latin typeface="Calibri Light"/>
                <a:cs typeface="Calibri Light"/>
              </a:rPr>
              <a:t>при</a:t>
            </a:r>
            <a:r>
              <a:rPr sz="2800" b="0" spc="-165" dirty="0">
                <a:latin typeface="Calibri Light"/>
                <a:cs typeface="Calibri Light"/>
              </a:rPr>
              <a:t> </a:t>
            </a:r>
            <a:r>
              <a:rPr sz="2800" b="0" spc="-25" dirty="0">
                <a:latin typeface="Calibri Light"/>
                <a:cs typeface="Calibri Light"/>
              </a:rPr>
              <a:t>органических  поражениях</a:t>
            </a:r>
            <a:r>
              <a:rPr sz="2800" b="0" spc="-60" dirty="0">
                <a:latin typeface="Calibri Light"/>
                <a:cs typeface="Calibri Light"/>
              </a:rPr>
              <a:t> </a:t>
            </a:r>
            <a:r>
              <a:rPr sz="2800" b="0" spc="-20" dirty="0">
                <a:latin typeface="Calibri Light"/>
                <a:cs typeface="Calibri Light"/>
              </a:rPr>
              <a:t>мозга	</a:t>
            </a:r>
            <a:r>
              <a:rPr sz="2800" b="0" spc="-25" dirty="0">
                <a:latin typeface="Calibri Light"/>
                <a:cs typeface="Calibri Light"/>
              </a:rPr>
              <a:t>(качественный</a:t>
            </a:r>
            <a:r>
              <a:rPr sz="2800" b="0" spc="-75" dirty="0">
                <a:latin typeface="Calibri Light"/>
                <a:cs typeface="Calibri Light"/>
              </a:rPr>
              <a:t> </a:t>
            </a:r>
            <a:r>
              <a:rPr sz="2800" b="0" spc="-20" dirty="0">
                <a:latin typeface="Calibri Light"/>
                <a:cs typeface="Calibri Light"/>
              </a:rPr>
              <a:t>подход)</a:t>
            </a:r>
            <a:endParaRPr sz="28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800" b="0" spc="-15" dirty="0">
                <a:latin typeface="Calibri Light"/>
                <a:cs typeface="Calibri Light"/>
              </a:rPr>
              <a:t>{форменные (предметные) характеристики</a:t>
            </a:r>
            <a:r>
              <a:rPr sz="1800" b="0" spc="-160" dirty="0">
                <a:latin typeface="Calibri Light"/>
                <a:cs typeface="Calibri Light"/>
              </a:rPr>
              <a:t> </a:t>
            </a:r>
            <a:r>
              <a:rPr sz="1800" b="0" spc="-20" dirty="0">
                <a:latin typeface="Calibri Light"/>
                <a:cs typeface="Calibri Light"/>
              </a:rPr>
              <a:t>восприятия}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4627" y="1911095"/>
            <a:ext cx="6714744" cy="4558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574" y="112903"/>
            <a:ext cx="8690610" cy="14751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065" marR="5080" algn="ctr">
              <a:lnSpc>
                <a:spcPct val="90000"/>
              </a:lnSpc>
              <a:spcBef>
                <a:spcPts val="430"/>
              </a:spcBef>
              <a:tabLst>
                <a:tab pos="1011555" algn="l"/>
              </a:tabLst>
            </a:pPr>
            <a:r>
              <a:rPr sz="2800" b="0" spc="-25" dirty="0">
                <a:latin typeface="Calibri Light"/>
                <a:cs typeface="Calibri Light"/>
              </a:rPr>
              <a:t>Методики нейропсихологической диагностики</a:t>
            </a:r>
            <a:r>
              <a:rPr sz="2800" b="0" spc="-114" dirty="0">
                <a:latin typeface="Calibri Light"/>
                <a:cs typeface="Calibri Light"/>
              </a:rPr>
              <a:t> </a:t>
            </a:r>
            <a:r>
              <a:rPr sz="2800" b="0" spc="-25" dirty="0">
                <a:latin typeface="Calibri Light"/>
                <a:cs typeface="Calibri Light"/>
              </a:rPr>
              <a:t>нарушений  зрительного восприятия </a:t>
            </a:r>
            <a:r>
              <a:rPr sz="2800" b="0" spc="-15" dirty="0">
                <a:latin typeface="Calibri Light"/>
                <a:cs typeface="Calibri Light"/>
              </a:rPr>
              <a:t>при </a:t>
            </a:r>
            <a:r>
              <a:rPr sz="2800" b="0" spc="-25" dirty="0">
                <a:latin typeface="Calibri Light"/>
                <a:cs typeface="Calibri Light"/>
              </a:rPr>
              <a:t>органических поражениях  </a:t>
            </a:r>
            <a:r>
              <a:rPr sz="2800" b="0" spc="-20" dirty="0">
                <a:latin typeface="Calibri Light"/>
                <a:cs typeface="Calibri Light"/>
              </a:rPr>
              <a:t>мозга	</a:t>
            </a:r>
            <a:r>
              <a:rPr sz="2800" b="0" spc="-25" dirty="0">
                <a:latin typeface="Calibri Light"/>
                <a:cs typeface="Calibri Light"/>
              </a:rPr>
              <a:t>(качественный</a:t>
            </a:r>
            <a:r>
              <a:rPr sz="2800" b="0" spc="-75" dirty="0">
                <a:latin typeface="Calibri Light"/>
                <a:cs typeface="Calibri Light"/>
              </a:rPr>
              <a:t> </a:t>
            </a:r>
            <a:r>
              <a:rPr sz="2800" b="0" spc="-20" dirty="0">
                <a:latin typeface="Calibri Light"/>
                <a:cs typeface="Calibri Light"/>
              </a:rPr>
              <a:t>подход)</a:t>
            </a:r>
            <a:endParaRPr sz="2800">
              <a:latin typeface="Calibri Light"/>
              <a:cs typeface="Calibri Light"/>
            </a:endParaRPr>
          </a:p>
          <a:p>
            <a:pPr algn="ctr">
              <a:lnSpc>
                <a:spcPts val="2010"/>
              </a:lnSpc>
            </a:pPr>
            <a:r>
              <a:rPr sz="1800" b="0" spc="-15" dirty="0">
                <a:latin typeface="Calibri Light"/>
                <a:cs typeface="Calibri Light"/>
              </a:rPr>
              <a:t>{форменные (предметные) характеристики</a:t>
            </a:r>
            <a:r>
              <a:rPr sz="1800" b="0" spc="-165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восприятия}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7196" y="1629155"/>
            <a:ext cx="6714744" cy="4660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7814" y="112903"/>
            <a:ext cx="8046084" cy="14751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3810" algn="ctr">
              <a:lnSpc>
                <a:spcPct val="90000"/>
              </a:lnSpc>
              <a:spcBef>
                <a:spcPts val="430"/>
              </a:spcBef>
              <a:tabLst>
                <a:tab pos="2878455" algn="l"/>
              </a:tabLst>
            </a:pPr>
            <a:r>
              <a:rPr sz="2800" b="0" spc="-25" dirty="0">
                <a:latin typeface="Calibri Light"/>
                <a:cs typeface="Calibri Light"/>
              </a:rPr>
              <a:t>Методики нейропсихологической диагностики  нарушений зрительного восприятия </a:t>
            </a:r>
            <a:r>
              <a:rPr sz="2800" b="0" spc="-15" dirty="0">
                <a:latin typeface="Calibri Light"/>
                <a:cs typeface="Calibri Light"/>
              </a:rPr>
              <a:t>при</a:t>
            </a:r>
            <a:r>
              <a:rPr sz="2800" b="0" spc="-165" dirty="0">
                <a:latin typeface="Calibri Light"/>
                <a:cs typeface="Calibri Light"/>
              </a:rPr>
              <a:t> </a:t>
            </a:r>
            <a:r>
              <a:rPr sz="2800" b="0" spc="-25" dirty="0">
                <a:latin typeface="Calibri Light"/>
                <a:cs typeface="Calibri Light"/>
              </a:rPr>
              <a:t>органических  поражениях</a:t>
            </a:r>
            <a:r>
              <a:rPr sz="2800" b="0" spc="-60" dirty="0">
                <a:latin typeface="Calibri Light"/>
                <a:cs typeface="Calibri Light"/>
              </a:rPr>
              <a:t> </a:t>
            </a:r>
            <a:r>
              <a:rPr sz="2800" b="0" spc="-20" dirty="0">
                <a:latin typeface="Calibri Light"/>
                <a:cs typeface="Calibri Light"/>
              </a:rPr>
              <a:t>мозга	</a:t>
            </a:r>
            <a:r>
              <a:rPr sz="2800" b="0" spc="-25" dirty="0">
                <a:latin typeface="Calibri Light"/>
                <a:cs typeface="Calibri Light"/>
              </a:rPr>
              <a:t>(качественный</a:t>
            </a:r>
            <a:r>
              <a:rPr sz="2800" b="0" spc="-70" dirty="0">
                <a:latin typeface="Calibri Light"/>
                <a:cs typeface="Calibri Light"/>
              </a:rPr>
              <a:t> </a:t>
            </a:r>
            <a:r>
              <a:rPr sz="2800" b="0" spc="-20" dirty="0">
                <a:latin typeface="Calibri Light"/>
                <a:cs typeface="Calibri Light"/>
              </a:rPr>
              <a:t>подход)</a:t>
            </a:r>
            <a:endParaRPr sz="2800">
              <a:latin typeface="Calibri Light"/>
              <a:cs typeface="Calibri Light"/>
            </a:endParaRPr>
          </a:p>
          <a:p>
            <a:pPr marL="1270" algn="ctr">
              <a:lnSpc>
                <a:spcPts val="2010"/>
              </a:lnSpc>
            </a:pPr>
            <a:r>
              <a:rPr sz="1800" b="0" spc="-15" dirty="0">
                <a:latin typeface="Calibri Light"/>
                <a:cs typeface="Calibri Light"/>
              </a:rPr>
              <a:t>{форменные (предметные) характеристики</a:t>
            </a:r>
            <a:r>
              <a:rPr sz="1800" b="0" spc="-165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восприятия}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1832" y="1688592"/>
            <a:ext cx="7110983" cy="4934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6003" y="1993392"/>
            <a:ext cx="5934456" cy="436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205" y="130302"/>
            <a:ext cx="8048625" cy="14751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-635" algn="ctr">
              <a:lnSpc>
                <a:spcPct val="90000"/>
              </a:lnSpc>
              <a:spcBef>
                <a:spcPts val="430"/>
              </a:spcBef>
              <a:tabLst>
                <a:tab pos="2878455" algn="l"/>
              </a:tabLst>
            </a:pPr>
            <a:r>
              <a:rPr sz="2800" b="0" spc="-25" dirty="0">
                <a:latin typeface="Calibri Light"/>
                <a:cs typeface="Calibri Light"/>
              </a:rPr>
              <a:t>Методики нейропсихологической диагностики  нарушений зрительного восприятия </a:t>
            </a:r>
            <a:r>
              <a:rPr sz="2800" b="0" spc="-15" dirty="0">
                <a:latin typeface="Calibri Light"/>
                <a:cs typeface="Calibri Light"/>
              </a:rPr>
              <a:t>при</a:t>
            </a:r>
            <a:r>
              <a:rPr sz="2800" b="0" spc="-165" dirty="0">
                <a:latin typeface="Calibri Light"/>
                <a:cs typeface="Calibri Light"/>
              </a:rPr>
              <a:t> </a:t>
            </a:r>
            <a:r>
              <a:rPr sz="2800" b="0" spc="-25" dirty="0">
                <a:latin typeface="Calibri Light"/>
                <a:cs typeface="Calibri Light"/>
              </a:rPr>
              <a:t>органических  поражениях</a:t>
            </a:r>
            <a:r>
              <a:rPr sz="2800" b="0" spc="-60" dirty="0">
                <a:latin typeface="Calibri Light"/>
                <a:cs typeface="Calibri Light"/>
              </a:rPr>
              <a:t> </a:t>
            </a:r>
            <a:r>
              <a:rPr sz="2800" b="0" spc="-20" dirty="0">
                <a:latin typeface="Calibri Light"/>
                <a:cs typeface="Calibri Light"/>
              </a:rPr>
              <a:t>мозга	</a:t>
            </a:r>
            <a:r>
              <a:rPr sz="2800" b="0" spc="-25" dirty="0">
                <a:latin typeface="Calibri Light"/>
                <a:cs typeface="Calibri Light"/>
              </a:rPr>
              <a:t>(качественный</a:t>
            </a:r>
            <a:r>
              <a:rPr sz="2800" b="0" spc="-70" dirty="0">
                <a:latin typeface="Calibri Light"/>
                <a:cs typeface="Calibri Light"/>
              </a:rPr>
              <a:t> </a:t>
            </a:r>
            <a:r>
              <a:rPr sz="2800" b="0" spc="-20" dirty="0">
                <a:latin typeface="Calibri Light"/>
                <a:cs typeface="Calibri Light"/>
              </a:rPr>
              <a:t>подход)</a:t>
            </a:r>
            <a:endParaRPr sz="2800">
              <a:latin typeface="Calibri Light"/>
              <a:cs typeface="Calibri Light"/>
            </a:endParaRPr>
          </a:p>
          <a:p>
            <a:pPr algn="ctr">
              <a:lnSpc>
                <a:spcPts val="2010"/>
              </a:lnSpc>
            </a:pPr>
            <a:r>
              <a:rPr sz="1600" b="0" spc="-15" dirty="0">
                <a:latin typeface="Calibri Light"/>
                <a:cs typeface="Calibri Light"/>
              </a:rPr>
              <a:t>{</a:t>
            </a:r>
            <a:r>
              <a:rPr sz="1800" b="0" spc="-15" dirty="0">
                <a:latin typeface="Calibri Light"/>
                <a:cs typeface="Calibri Light"/>
              </a:rPr>
              <a:t>форменные характеристики</a:t>
            </a:r>
            <a:r>
              <a:rPr sz="1800" b="0" spc="-120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восприятия}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041525" marR="5080" indent="-1207135">
              <a:lnSpc>
                <a:spcPts val="3460"/>
              </a:lnSpc>
              <a:spcBef>
                <a:spcPts val="535"/>
              </a:spcBef>
            </a:pPr>
            <a:r>
              <a:rPr sz="3200" b="0" spc="-25" dirty="0">
                <a:latin typeface="Calibri Light"/>
                <a:cs typeface="Calibri Light"/>
              </a:rPr>
              <a:t>Задачи, </a:t>
            </a:r>
            <a:r>
              <a:rPr sz="3200" b="0" spc="-30" dirty="0">
                <a:latin typeface="Calibri Light"/>
                <a:cs typeface="Calibri Light"/>
              </a:rPr>
              <a:t>решаемые нейропсихологом</a:t>
            </a:r>
            <a:r>
              <a:rPr sz="3200" b="0" spc="-180" dirty="0">
                <a:latin typeface="Calibri Light"/>
                <a:cs typeface="Calibri Light"/>
              </a:rPr>
              <a:t> </a:t>
            </a:r>
            <a:r>
              <a:rPr sz="3200" b="0" dirty="0">
                <a:latin typeface="Calibri Light"/>
                <a:cs typeface="Calibri Light"/>
              </a:rPr>
              <a:t>в  </a:t>
            </a:r>
            <a:r>
              <a:rPr sz="3200" b="0" spc="-30" dirty="0">
                <a:latin typeface="Calibri Light"/>
                <a:cs typeface="Calibri Light"/>
              </a:rPr>
              <a:t>диагностической</a:t>
            </a:r>
            <a:r>
              <a:rPr sz="3200" b="0" spc="-80" dirty="0">
                <a:latin typeface="Calibri Light"/>
                <a:cs typeface="Calibri Light"/>
              </a:rPr>
              <a:t> </a:t>
            </a:r>
            <a:r>
              <a:rPr sz="3200" b="0" spc="-20" dirty="0">
                <a:latin typeface="Calibri Light"/>
                <a:cs typeface="Calibri Light"/>
              </a:rPr>
              <a:t>работе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731" y="1123315"/>
            <a:ext cx="7387590" cy="128778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69545" marR="5080" indent="-157480">
              <a:lnSpc>
                <a:spcPct val="90000"/>
              </a:lnSpc>
              <a:spcBef>
                <a:spcPts val="315"/>
              </a:spcBef>
            </a:pPr>
            <a:r>
              <a:rPr sz="1800" b="1" i="1" spc="-10" dirty="0">
                <a:latin typeface="Calibri"/>
                <a:cs typeface="Calibri"/>
              </a:rPr>
              <a:t>1.Оценка психологической </a:t>
            </a:r>
            <a:r>
              <a:rPr sz="1800" b="1" i="1" spc="-5" dirty="0">
                <a:latin typeface="Calibri"/>
                <a:cs typeface="Calibri"/>
              </a:rPr>
              <a:t>структуры дефекта </a:t>
            </a:r>
            <a:r>
              <a:rPr sz="1800" b="1" i="1" dirty="0">
                <a:latin typeface="Calibri"/>
                <a:cs typeface="Calibri"/>
              </a:rPr>
              <a:t>- </a:t>
            </a:r>
            <a:r>
              <a:rPr sz="1800" b="1" i="1" spc="-5" dirty="0">
                <a:latin typeface="Calibri"/>
                <a:cs typeface="Calibri"/>
              </a:rPr>
              <a:t>состояния отдельных  </a:t>
            </a:r>
            <a:r>
              <a:rPr sz="1800" b="1" i="1" spc="-10" dirty="0">
                <a:latin typeface="Calibri"/>
                <a:cs typeface="Calibri"/>
              </a:rPr>
              <a:t>компонентов </a:t>
            </a:r>
            <a:r>
              <a:rPr sz="1800" b="1" i="1" spc="-15" dirty="0">
                <a:latin typeface="Calibri"/>
                <a:cs typeface="Calibri"/>
              </a:rPr>
              <a:t>входящих </a:t>
            </a:r>
            <a:r>
              <a:rPr sz="1800" b="1" i="1" dirty="0">
                <a:latin typeface="Calibri"/>
                <a:cs typeface="Calibri"/>
              </a:rPr>
              <a:t>в состав </a:t>
            </a:r>
            <a:r>
              <a:rPr sz="1800" b="1" i="1" spc="-5" dirty="0">
                <a:latin typeface="Calibri"/>
                <a:cs typeface="Calibri"/>
              </a:rPr>
              <a:t>психических функций больного,  описание мозговой основы выявленных нарушений </a:t>
            </a:r>
            <a:r>
              <a:rPr sz="1800" b="1" i="1" dirty="0">
                <a:latin typeface="Calibri"/>
                <a:cs typeface="Calibri"/>
              </a:rPr>
              <a:t>– </a:t>
            </a:r>
            <a:r>
              <a:rPr sz="1800" b="1" i="1" spc="-5" dirty="0">
                <a:latin typeface="Calibri"/>
                <a:cs typeface="Calibri"/>
              </a:rPr>
              <a:t>функциональной  </a:t>
            </a:r>
            <a:r>
              <a:rPr sz="1800" b="1" i="1" dirty="0">
                <a:latin typeface="Calibri"/>
                <a:cs typeface="Calibri"/>
              </a:rPr>
              <a:t>недостаточности </a:t>
            </a:r>
            <a:r>
              <a:rPr sz="1800" b="1" i="1" spc="-10" dirty="0">
                <a:latin typeface="Calibri"/>
                <a:cs typeface="Calibri"/>
              </a:rPr>
              <a:t>поврежденных </a:t>
            </a:r>
            <a:r>
              <a:rPr sz="1800" b="1" i="1" dirty="0">
                <a:latin typeface="Calibri"/>
                <a:cs typeface="Calibri"/>
              </a:rPr>
              <a:t>и </a:t>
            </a:r>
            <a:r>
              <a:rPr sz="1800" b="1" i="1" spc="-5" dirty="0">
                <a:latin typeface="Calibri"/>
                <a:cs typeface="Calibri"/>
              </a:rPr>
              <a:t>органически </a:t>
            </a:r>
            <a:r>
              <a:rPr sz="1800" b="1" i="1" spc="-10" dirty="0">
                <a:latin typeface="Calibri"/>
                <a:cs typeface="Calibri"/>
              </a:rPr>
              <a:t>сохранных </a:t>
            </a:r>
            <a:r>
              <a:rPr sz="1800" b="1" i="1" spc="-5" dirty="0">
                <a:latin typeface="Calibri"/>
                <a:cs typeface="Calibri"/>
              </a:rPr>
              <a:t>мозговых  зон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2704" y="2487548"/>
            <a:ext cx="377697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Выявление нарушенных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сохранных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звеньев психических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функций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08432" y="2487548"/>
            <a:ext cx="19418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 marR="5080" indent="-38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Определение  психологической  структуры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дефекта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7859" y="3969257"/>
            <a:ext cx="32931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Соотнесение 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функциональным</a:t>
            </a:r>
            <a:endParaRPr sz="1800">
              <a:latin typeface="Calibri"/>
              <a:cs typeface="Calibri"/>
            </a:endParaRPr>
          </a:p>
          <a:p>
            <a:pPr marL="64135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дефицитом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соответствующих</a:t>
            </a:r>
            <a:endParaRPr sz="1800">
              <a:latin typeface="Calibri"/>
              <a:cs typeface="Calibri"/>
            </a:endParaRPr>
          </a:p>
          <a:p>
            <a:pPr marL="6413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зон</a:t>
            </a:r>
            <a:r>
              <a:rPr sz="1800" b="1" spc="-5" dirty="0">
                <a:latin typeface="Calibri"/>
                <a:cs typeface="Calibri"/>
              </a:rPr>
              <a:t> мозга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37657" y="3969257"/>
            <a:ext cx="12426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78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Постановка  </a:t>
            </a:r>
            <a:r>
              <a:rPr sz="1800" b="1" spc="-2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опиче</a:t>
            </a:r>
            <a:r>
              <a:rPr sz="1800" b="1" spc="-5" dirty="0">
                <a:latin typeface="Calibri"/>
                <a:cs typeface="Calibri"/>
              </a:rPr>
              <a:t>с</a:t>
            </a:r>
            <a:r>
              <a:rPr sz="1800" b="1" spc="-4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15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о  </a:t>
            </a:r>
            <a:r>
              <a:rPr sz="1800" b="1" spc="-5" dirty="0">
                <a:latin typeface="Calibri"/>
                <a:cs typeface="Calibri"/>
              </a:rPr>
              <a:t>диагноза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9676" y="5181057"/>
            <a:ext cx="7214870" cy="106489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800" b="1" i="1" spc="-10" dirty="0">
                <a:latin typeface="Calibri"/>
                <a:cs typeface="Calibri"/>
              </a:rPr>
              <a:t>Необходимо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для:</a:t>
            </a:r>
            <a:endParaRPr sz="1800">
              <a:latin typeface="Calibri"/>
              <a:cs typeface="Calibri"/>
            </a:endParaRPr>
          </a:p>
          <a:p>
            <a:pPr marL="224154" indent="-212090">
              <a:lnSpc>
                <a:spcPct val="100000"/>
              </a:lnSpc>
              <a:spcBef>
                <a:spcPts val="95"/>
              </a:spcBef>
              <a:buAutoNum type="arabicParenR"/>
              <a:tabLst>
                <a:tab pos="224790" algn="l"/>
              </a:tabLst>
            </a:pPr>
            <a:r>
              <a:rPr sz="1600" i="1" spc="-10" dirty="0">
                <a:latin typeface="Calibri"/>
                <a:cs typeface="Calibri"/>
              </a:rPr>
              <a:t>построения стратегии </a:t>
            </a:r>
            <a:r>
              <a:rPr sz="1600" i="1" spc="-5" dirty="0">
                <a:latin typeface="Calibri"/>
                <a:cs typeface="Calibri"/>
              </a:rPr>
              <a:t>и тактики последующей </a:t>
            </a:r>
            <a:r>
              <a:rPr sz="1600" i="1" spc="-10" dirty="0">
                <a:latin typeface="Calibri"/>
                <a:cs typeface="Calibri"/>
              </a:rPr>
              <a:t>реабилитационной</a:t>
            </a:r>
            <a:r>
              <a:rPr sz="1600" i="1" spc="21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работы;</a:t>
            </a:r>
            <a:endParaRPr sz="1600">
              <a:latin typeface="Calibri"/>
              <a:cs typeface="Calibri"/>
            </a:endParaRPr>
          </a:p>
          <a:p>
            <a:pPr marL="184150" indent="-165100">
              <a:lnSpc>
                <a:spcPct val="100000"/>
              </a:lnSpc>
              <a:spcBef>
                <a:spcPts val="60"/>
              </a:spcBef>
              <a:buAutoNum type="arabicParenR"/>
              <a:tabLst>
                <a:tab pos="184785" algn="l"/>
              </a:tabLst>
            </a:pPr>
            <a:r>
              <a:rPr sz="1600" i="1" spc="-10" dirty="0">
                <a:latin typeface="Calibri"/>
                <a:cs typeface="Calibri"/>
              </a:rPr>
              <a:t>получения дополнительной информации </a:t>
            </a:r>
            <a:r>
              <a:rPr sz="1600" i="1" spc="-5" dirty="0">
                <a:latin typeface="Calibri"/>
                <a:cs typeface="Calibri"/>
              </a:rPr>
              <a:t>о </a:t>
            </a:r>
            <a:r>
              <a:rPr sz="1600" i="1" spc="-10" dirty="0">
                <a:latin typeface="Calibri"/>
                <a:cs typeface="Calibri"/>
              </a:rPr>
              <a:t>возможном</a:t>
            </a:r>
            <a:r>
              <a:rPr sz="1600" i="1" spc="22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дефицитарном</a:t>
            </a:r>
            <a:endParaRPr sz="1600">
              <a:latin typeface="Calibri"/>
              <a:cs typeface="Calibri"/>
            </a:endParaRPr>
          </a:p>
          <a:p>
            <a:pPr marL="158750">
              <a:lnSpc>
                <a:spcPct val="100000"/>
              </a:lnSpc>
            </a:pPr>
            <a:r>
              <a:rPr sz="1600" i="1" spc="-10" dirty="0">
                <a:latin typeface="Calibri"/>
                <a:cs typeface="Calibri"/>
              </a:rPr>
              <a:t>функционировании </a:t>
            </a:r>
            <a:r>
              <a:rPr sz="1600" i="1" spc="-5" dirty="0">
                <a:latin typeface="Calibri"/>
                <a:cs typeface="Calibri"/>
              </a:rPr>
              <a:t>неповрежденных </a:t>
            </a:r>
            <a:r>
              <a:rPr sz="1600" i="1" spc="-10" dirty="0">
                <a:latin typeface="Calibri"/>
                <a:cs typeface="Calibri"/>
              </a:rPr>
              <a:t>зон</a:t>
            </a:r>
            <a:r>
              <a:rPr sz="1600" i="1" spc="5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мозга.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65320" y="2758439"/>
            <a:ext cx="935990" cy="649605"/>
          </a:xfrm>
          <a:custGeom>
            <a:avLst/>
            <a:gdLst/>
            <a:ahLst/>
            <a:cxnLst/>
            <a:rect l="l" t="t" r="r" b="b"/>
            <a:pathLst>
              <a:path w="935989" h="649604">
                <a:moveTo>
                  <a:pt x="611124" y="0"/>
                </a:moveTo>
                <a:lnTo>
                  <a:pt x="611124" y="162306"/>
                </a:lnTo>
                <a:lnTo>
                  <a:pt x="0" y="162306"/>
                </a:lnTo>
                <a:lnTo>
                  <a:pt x="0" y="486918"/>
                </a:lnTo>
                <a:lnTo>
                  <a:pt x="611124" y="486918"/>
                </a:lnTo>
                <a:lnTo>
                  <a:pt x="611124" y="649224"/>
                </a:lnTo>
                <a:lnTo>
                  <a:pt x="935735" y="324612"/>
                </a:lnTo>
                <a:lnTo>
                  <a:pt x="61112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65320" y="2758439"/>
            <a:ext cx="935990" cy="649605"/>
          </a:xfrm>
          <a:custGeom>
            <a:avLst/>
            <a:gdLst/>
            <a:ahLst/>
            <a:cxnLst/>
            <a:rect l="l" t="t" r="r" b="b"/>
            <a:pathLst>
              <a:path w="935989" h="649604">
                <a:moveTo>
                  <a:pt x="0" y="162306"/>
                </a:moveTo>
                <a:lnTo>
                  <a:pt x="611124" y="162306"/>
                </a:lnTo>
                <a:lnTo>
                  <a:pt x="611124" y="0"/>
                </a:lnTo>
                <a:lnTo>
                  <a:pt x="935735" y="324612"/>
                </a:lnTo>
                <a:lnTo>
                  <a:pt x="611124" y="649224"/>
                </a:lnTo>
                <a:lnTo>
                  <a:pt x="611124" y="486918"/>
                </a:lnTo>
                <a:lnTo>
                  <a:pt x="0" y="486918"/>
                </a:lnTo>
                <a:lnTo>
                  <a:pt x="0" y="162306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65320" y="4216908"/>
            <a:ext cx="935990" cy="649605"/>
          </a:xfrm>
          <a:custGeom>
            <a:avLst/>
            <a:gdLst/>
            <a:ahLst/>
            <a:cxnLst/>
            <a:rect l="l" t="t" r="r" b="b"/>
            <a:pathLst>
              <a:path w="935989" h="649604">
                <a:moveTo>
                  <a:pt x="611124" y="0"/>
                </a:moveTo>
                <a:lnTo>
                  <a:pt x="611124" y="162306"/>
                </a:lnTo>
                <a:lnTo>
                  <a:pt x="0" y="162306"/>
                </a:lnTo>
                <a:lnTo>
                  <a:pt x="0" y="486918"/>
                </a:lnTo>
                <a:lnTo>
                  <a:pt x="611124" y="486918"/>
                </a:lnTo>
                <a:lnTo>
                  <a:pt x="611124" y="649224"/>
                </a:lnTo>
                <a:lnTo>
                  <a:pt x="935735" y="324612"/>
                </a:lnTo>
                <a:lnTo>
                  <a:pt x="61112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65320" y="4216908"/>
            <a:ext cx="935990" cy="649605"/>
          </a:xfrm>
          <a:custGeom>
            <a:avLst/>
            <a:gdLst/>
            <a:ahLst/>
            <a:cxnLst/>
            <a:rect l="l" t="t" r="r" b="b"/>
            <a:pathLst>
              <a:path w="935989" h="649604">
                <a:moveTo>
                  <a:pt x="0" y="162306"/>
                </a:moveTo>
                <a:lnTo>
                  <a:pt x="611124" y="162306"/>
                </a:lnTo>
                <a:lnTo>
                  <a:pt x="611124" y="0"/>
                </a:lnTo>
                <a:lnTo>
                  <a:pt x="935735" y="324612"/>
                </a:lnTo>
                <a:lnTo>
                  <a:pt x="611124" y="649224"/>
                </a:lnTo>
                <a:lnTo>
                  <a:pt x="611124" y="486918"/>
                </a:lnTo>
                <a:lnTo>
                  <a:pt x="0" y="486918"/>
                </a:lnTo>
                <a:lnTo>
                  <a:pt x="0" y="162306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90344" y="3521964"/>
            <a:ext cx="414655" cy="524510"/>
          </a:xfrm>
          <a:custGeom>
            <a:avLst/>
            <a:gdLst/>
            <a:ahLst/>
            <a:cxnLst/>
            <a:rect l="l" t="t" r="r" b="b"/>
            <a:pathLst>
              <a:path w="414655" h="524510">
                <a:moveTo>
                  <a:pt x="414528" y="316992"/>
                </a:moveTo>
                <a:lnTo>
                  <a:pt x="0" y="316992"/>
                </a:lnTo>
                <a:lnTo>
                  <a:pt x="207263" y="524256"/>
                </a:lnTo>
                <a:lnTo>
                  <a:pt x="414528" y="316992"/>
                </a:lnTo>
                <a:close/>
              </a:path>
              <a:path w="414655" h="524510">
                <a:moveTo>
                  <a:pt x="310895" y="0"/>
                </a:moveTo>
                <a:lnTo>
                  <a:pt x="103631" y="0"/>
                </a:lnTo>
                <a:lnTo>
                  <a:pt x="103631" y="316992"/>
                </a:lnTo>
                <a:lnTo>
                  <a:pt x="310895" y="316992"/>
                </a:lnTo>
                <a:lnTo>
                  <a:pt x="31089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90344" y="3521964"/>
            <a:ext cx="414655" cy="524510"/>
          </a:xfrm>
          <a:custGeom>
            <a:avLst/>
            <a:gdLst/>
            <a:ahLst/>
            <a:cxnLst/>
            <a:rect l="l" t="t" r="r" b="b"/>
            <a:pathLst>
              <a:path w="414655" h="524510">
                <a:moveTo>
                  <a:pt x="310895" y="0"/>
                </a:moveTo>
                <a:lnTo>
                  <a:pt x="310895" y="316992"/>
                </a:lnTo>
                <a:lnTo>
                  <a:pt x="414528" y="316992"/>
                </a:lnTo>
                <a:lnTo>
                  <a:pt x="207263" y="524256"/>
                </a:lnTo>
                <a:lnTo>
                  <a:pt x="0" y="316992"/>
                </a:lnTo>
                <a:lnTo>
                  <a:pt x="103631" y="316992"/>
                </a:lnTo>
                <a:lnTo>
                  <a:pt x="103631" y="0"/>
                </a:lnTo>
                <a:lnTo>
                  <a:pt x="310895" y="0"/>
                </a:lnTo>
                <a:close/>
              </a:path>
            </a:pathLst>
          </a:custGeom>
          <a:ln w="12191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92952" y="3631691"/>
            <a:ext cx="350520" cy="414655"/>
          </a:xfrm>
          <a:custGeom>
            <a:avLst/>
            <a:gdLst/>
            <a:ahLst/>
            <a:cxnLst/>
            <a:rect l="l" t="t" r="r" b="b"/>
            <a:pathLst>
              <a:path w="350520" h="414654">
                <a:moveTo>
                  <a:pt x="350520" y="239267"/>
                </a:moveTo>
                <a:lnTo>
                  <a:pt x="0" y="239267"/>
                </a:lnTo>
                <a:lnTo>
                  <a:pt x="175260" y="414527"/>
                </a:lnTo>
                <a:lnTo>
                  <a:pt x="350520" y="239267"/>
                </a:lnTo>
                <a:close/>
              </a:path>
              <a:path w="350520" h="414654">
                <a:moveTo>
                  <a:pt x="262889" y="0"/>
                </a:moveTo>
                <a:lnTo>
                  <a:pt x="87630" y="0"/>
                </a:lnTo>
                <a:lnTo>
                  <a:pt x="87630" y="239267"/>
                </a:lnTo>
                <a:lnTo>
                  <a:pt x="262889" y="239267"/>
                </a:lnTo>
                <a:lnTo>
                  <a:pt x="26288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2952" y="3631691"/>
            <a:ext cx="350520" cy="414655"/>
          </a:xfrm>
          <a:custGeom>
            <a:avLst/>
            <a:gdLst/>
            <a:ahLst/>
            <a:cxnLst/>
            <a:rect l="l" t="t" r="r" b="b"/>
            <a:pathLst>
              <a:path w="350520" h="414654">
                <a:moveTo>
                  <a:pt x="262889" y="0"/>
                </a:moveTo>
                <a:lnTo>
                  <a:pt x="262889" y="239267"/>
                </a:lnTo>
                <a:lnTo>
                  <a:pt x="350520" y="239267"/>
                </a:lnTo>
                <a:lnTo>
                  <a:pt x="175260" y="414527"/>
                </a:lnTo>
                <a:lnTo>
                  <a:pt x="0" y="239267"/>
                </a:lnTo>
                <a:lnTo>
                  <a:pt x="87630" y="239267"/>
                </a:lnTo>
                <a:lnTo>
                  <a:pt x="87630" y="0"/>
                </a:lnTo>
                <a:lnTo>
                  <a:pt x="262889" y="0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0" y="122936"/>
            <a:ext cx="8048625" cy="147510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065" marR="5080" indent="9525" algn="ctr">
              <a:lnSpc>
                <a:spcPts val="3020"/>
              </a:lnSpc>
              <a:spcBef>
                <a:spcPts val="480"/>
              </a:spcBef>
              <a:tabLst>
                <a:tab pos="2878455" algn="l"/>
              </a:tabLst>
            </a:pPr>
            <a:r>
              <a:rPr sz="2800" b="0" spc="-20" dirty="0">
                <a:latin typeface="Calibri Light"/>
                <a:cs typeface="Calibri Light"/>
              </a:rPr>
              <a:t>Методики </a:t>
            </a:r>
            <a:r>
              <a:rPr sz="2800" b="0" spc="-25" dirty="0">
                <a:latin typeface="Calibri Light"/>
                <a:cs typeface="Calibri Light"/>
              </a:rPr>
              <a:t>нейропсихологической </a:t>
            </a:r>
            <a:r>
              <a:rPr sz="2800" b="0" spc="-20" dirty="0">
                <a:latin typeface="Calibri Light"/>
                <a:cs typeface="Calibri Light"/>
              </a:rPr>
              <a:t>диагностики  </a:t>
            </a:r>
            <a:r>
              <a:rPr sz="2800" b="0" spc="-25" dirty="0">
                <a:latin typeface="Calibri Light"/>
                <a:cs typeface="Calibri Light"/>
              </a:rPr>
              <a:t>нарушений зрительного восприятия </a:t>
            </a:r>
            <a:r>
              <a:rPr sz="2800" b="0" spc="-15" dirty="0">
                <a:latin typeface="Calibri Light"/>
                <a:cs typeface="Calibri Light"/>
              </a:rPr>
              <a:t>при</a:t>
            </a:r>
            <a:r>
              <a:rPr sz="2800" b="0" spc="-165" dirty="0">
                <a:latin typeface="Calibri Light"/>
                <a:cs typeface="Calibri Light"/>
              </a:rPr>
              <a:t> </a:t>
            </a:r>
            <a:r>
              <a:rPr sz="2800" b="0" spc="-25" dirty="0">
                <a:latin typeface="Calibri Light"/>
                <a:cs typeface="Calibri Light"/>
              </a:rPr>
              <a:t>органических  поражениях</a:t>
            </a:r>
            <a:r>
              <a:rPr sz="2800" b="0" spc="-60" dirty="0">
                <a:latin typeface="Calibri Light"/>
                <a:cs typeface="Calibri Light"/>
              </a:rPr>
              <a:t> </a:t>
            </a:r>
            <a:r>
              <a:rPr sz="2800" b="0" spc="-20" dirty="0">
                <a:latin typeface="Calibri Light"/>
                <a:cs typeface="Calibri Light"/>
              </a:rPr>
              <a:t>мозга	</a:t>
            </a:r>
            <a:r>
              <a:rPr sz="2800" b="0" spc="-25" dirty="0">
                <a:latin typeface="Calibri Light"/>
                <a:cs typeface="Calibri Light"/>
              </a:rPr>
              <a:t>(качественный</a:t>
            </a:r>
            <a:r>
              <a:rPr sz="2800" b="0" spc="-70" dirty="0">
                <a:latin typeface="Calibri Light"/>
                <a:cs typeface="Calibri Light"/>
              </a:rPr>
              <a:t> </a:t>
            </a:r>
            <a:r>
              <a:rPr sz="2800" b="0" spc="-20" dirty="0">
                <a:latin typeface="Calibri Light"/>
                <a:cs typeface="Calibri Light"/>
              </a:rPr>
              <a:t>подход)</a:t>
            </a:r>
            <a:endParaRPr sz="2800">
              <a:latin typeface="Calibri Light"/>
              <a:cs typeface="Calibri Light"/>
            </a:endParaRPr>
          </a:p>
          <a:p>
            <a:pPr algn="ctr">
              <a:lnSpc>
                <a:spcPts val="1970"/>
              </a:lnSpc>
            </a:pPr>
            <a:r>
              <a:rPr sz="1800" b="0" spc="-15" dirty="0">
                <a:latin typeface="Calibri Light"/>
                <a:cs typeface="Calibri Light"/>
              </a:rPr>
              <a:t>{форменные (предметные) </a:t>
            </a:r>
            <a:r>
              <a:rPr sz="1800" b="0" spc="-20" dirty="0">
                <a:latin typeface="Calibri Light"/>
                <a:cs typeface="Calibri Light"/>
              </a:rPr>
              <a:t>характеристики</a:t>
            </a:r>
            <a:r>
              <a:rPr sz="1800" b="0" spc="-130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восприятия}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32560" y="1961388"/>
            <a:ext cx="6175247" cy="4590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606" y="342646"/>
            <a:ext cx="8048625" cy="147510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1270" algn="ctr">
              <a:lnSpc>
                <a:spcPts val="3020"/>
              </a:lnSpc>
              <a:spcBef>
                <a:spcPts val="480"/>
              </a:spcBef>
              <a:tabLst>
                <a:tab pos="2879090" algn="l"/>
              </a:tabLst>
            </a:pPr>
            <a:r>
              <a:rPr sz="2800" b="0" spc="-25" dirty="0">
                <a:latin typeface="Calibri Light"/>
                <a:cs typeface="Calibri Light"/>
              </a:rPr>
              <a:t>Методики нейропсихологической диагностики  нарушений зрительного восприятия </a:t>
            </a:r>
            <a:r>
              <a:rPr sz="2800" b="0" spc="-15" dirty="0">
                <a:latin typeface="Calibri Light"/>
                <a:cs typeface="Calibri Light"/>
              </a:rPr>
              <a:t>при</a:t>
            </a:r>
            <a:r>
              <a:rPr sz="2800" b="0" spc="-165" dirty="0">
                <a:latin typeface="Calibri Light"/>
                <a:cs typeface="Calibri Light"/>
              </a:rPr>
              <a:t> </a:t>
            </a:r>
            <a:r>
              <a:rPr sz="2800" b="0" spc="-25" dirty="0">
                <a:latin typeface="Calibri Light"/>
                <a:cs typeface="Calibri Light"/>
              </a:rPr>
              <a:t>органических  поражениях</a:t>
            </a:r>
            <a:r>
              <a:rPr sz="2800" b="0" spc="-60" dirty="0">
                <a:latin typeface="Calibri Light"/>
                <a:cs typeface="Calibri Light"/>
              </a:rPr>
              <a:t> </a:t>
            </a:r>
            <a:r>
              <a:rPr sz="2800" b="0" spc="-20" dirty="0">
                <a:latin typeface="Calibri Light"/>
                <a:cs typeface="Calibri Light"/>
              </a:rPr>
              <a:t>мозга	</a:t>
            </a:r>
            <a:r>
              <a:rPr sz="2800" b="0" spc="-25" dirty="0">
                <a:latin typeface="Calibri Light"/>
                <a:cs typeface="Calibri Light"/>
              </a:rPr>
              <a:t>(качественный</a:t>
            </a:r>
            <a:r>
              <a:rPr sz="2800" b="0" spc="-75" dirty="0">
                <a:latin typeface="Calibri Light"/>
                <a:cs typeface="Calibri Light"/>
              </a:rPr>
              <a:t> </a:t>
            </a:r>
            <a:r>
              <a:rPr sz="2800" b="0" spc="-20" dirty="0">
                <a:latin typeface="Calibri Light"/>
                <a:cs typeface="Calibri Light"/>
              </a:rPr>
              <a:t>подход)</a:t>
            </a:r>
            <a:endParaRPr sz="2800">
              <a:latin typeface="Calibri Light"/>
              <a:cs typeface="Calibri Light"/>
            </a:endParaRPr>
          </a:p>
          <a:p>
            <a:pPr algn="ctr">
              <a:lnSpc>
                <a:spcPts val="1975"/>
              </a:lnSpc>
            </a:pPr>
            <a:r>
              <a:rPr sz="1800" b="0" spc="-15" dirty="0">
                <a:latin typeface="Calibri Light"/>
                <a:cs typeface="Calibri Light"/>
              </a:rPr>
              <a:t>{форменные (предметные) характеристики</a:t>
            </a:r>
            <a:r>
              <a:rPr sz="1800" b="0" spc="-165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восприятия}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65503" y="1891283"/>
            <a:ext cx="5977128" cy="4760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027" y="369519"/>
            <a:ext cx="8048625" cy="14757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065" marR="5080" indent="-1905" algn="ctr">
              <a:lnSpc>
                <a:spcPct val="90000"/>
              </a:lnSpc>
              <a:spcBef>
                <a:spcPts val="434"/>
              </a:spcBef>
              <a:tabLst>
                <a:tab pos="2878455" algn="l"/>
              </a:tabLst>
            </a:pPr>
            <a:r>
              <a:rPr sz="2800" b="0" spc="-25" dirty="0">
                <a:latin typeface="Calibri Light"/>
                <a:cs typeface="Calibri Light"/>
              </a:rPr>
              <a:t>Методики нейропсихологической диагностики  нарушений зрительного восприятия </a:t>
            </a:r>
            <a:r>
              <a:rPr sz="2800" b="0" spc="-15" dirty="0">
                <a:latin typeface="Calibri Light"/>
                <a:cs typeface="Calibri Light"/>
              </a:rPr>
              <a:t>при</a:t>
            </a:r>
            <a:r>
              <a:rPr sz="2800" b="0" spc="-160" dirty="0">
                <a:latin typeface="Calibri Light"/>
                <a:cs typeface="Calibri Light"/>
              </a:rPr>
              <a:t> </a:t>
            </a:r>
            <a:r>
              <a:rPr sz="2800" b="0" spc="-25" dirty="0">
                <a:latin typeface="Calibri Light"/>
                <a:cs typeface="Calibri Light"/>
              </a:rPr>
              <a:t>органических  поражениях</a:t>
            </a:r>
            <a:r>
              <a:rPr sz="2800" b="0" spc="-60" dirty="0">
                <a:latin typeface="Calibri Light"/>
                <a:cs typeface="Calibri Light"/>
              </a:rPr>
              <a:t> </a:t>
            </a:r>
            <a:r>
              <a:rPr sz="2800" b="0" spc="-20" dirty="0">
                <a:latin typeface="Calibri Light"/>
                <a:cs typeface="Calibri Light"/>
              </a:rPr>
              <a:t>мозга	</a:t>
            </a:r>
            <a:r>
              <a:rPr sz="2800" b="0" spc="-25" dirty="0">
                <a:latin typeface="Calibri Light"/>
                <a:cs typeface="Calibri Light"/>
              </a:rPr>
              <a:t>(качественный</a:t>
            </a:r>
            <a:r>
              <a:rPr sz="2800" b="0" spc="-70" dirty="0">
                <a:latin typeface="Calibri Light"/>
                <a:cs typeface="Calibri Light"/>
              </a:rPr>
              <a:t> </a:t>
            </a:r>
            <a:r>
              <a:rPr sz="2800" b="0" spc="-20" dirty="0">
                <a:latin typeface="Calibri Light"/>
                <a:cs typeface="Calibri Light"/>
              </a:rPr>
              <a:t>подход)</a:t>
            </a:r>
            <a:endParaRPr sz="2800">
              <a:latin typeface="Calibri Light"/>
              <a:cs typeface="Calibri Light"/>
            </a:endParaRPr>
          </a:p>
          <a:p>
            <a:pPr algn="ctr">
              <a:lnSpc>
                <a:spcPts val="2010"/>
              </a:lnSpc>
            </a:pPr>
            <a:r>
              <a:rPr sz="1800" b="0" spc="-15" dirty="0">
                <a:latin typeface="Calibri Light"/>
                <a:cs typeface="Calibri Light"/>
              </a:rPr>
              <a:t>{форменные (символические) </a:t>
            </a:r>
            <a:r>
              <a:rPr sz="1800" b="0" spc="-20" dirty="0">
                <a:latin typeface="Calibri Light"/>
                <a:cs typeface="Calibri Light"/>
              </a:rPr>
              <a:t>характеристики</a:t>
            </a:r>
            <a:r>
              <a:rPr sz="1800" b="0" spc="-140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восприятия}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65503" y="1920239"/>
            <a:ext cx="6501384" cy="4785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2866" y="513334"/>
            <a:ext cx="7741920" cy="131889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065" marR="5080" algn="ctr">
              <a:lnSpc>
                <a:spcPts val="2700"/>
              </a:lnSpc>
              <a:spcBef>
                <a:spcPts val="434"/>
              </a:spcBef>
              <a:tabLst>
                <a:tab pos="904875" algn="l"/>
              </a:tabLst>
            </a:pPr>
            <a:r>
              <a:rPr sz="2500" b="0" spc="-25" dirty="0">
                <a:latin typeface="Calibri Light"/>
                <a:cs typeface="Calibri Light"/>
              </a:rPr>
              <a:t>Методики нейропсихологической диагностики</a:t>
            </a:r>
            <a:r>
              <a:rPr sz="2500" b="0" spc="-150" dirty="0">
                <a:latin typeface="Calibri Light"/>
                <a:cs typeface="Calibri Light"/>
              </a:rPr>
              <a:t> </a:t>
            </a:r>
            <a:r>
              <a:rPr sz="2500" b="0" spc="-25" dirty="0">
                <a:latin typeface="Calibri Light"/>
                <a:cs typeface="Calibri Light"/>
              </a:rPr>
              <a:t>нарушений  </a:t>
            </a:r>
            <a:r>
              <a:rPr sz="2500" b="0" spc="-20" dirty="0">
                <a:latin typeface="Calibri Light"/>
                <a:cs typeface="Calibri Light"/>
              </a:rPr>
              <a:t>зрительного восприятия </a:t>
            </a:r>
            <a:r>
              <a:rPr sz="2500" b="0" spc="-15" dirty="0">
                <a:latin typeface="Calibri Light"/>
                <a:cs typeface="Calibri Light"/>
              </a:rPr>
              <a:t>при </a:t>
            </a:r>
            <a:r>
              <a:rPr sz="2500" b="0" spc="-20" dirty="0">
                <a:latin typeface="Calibri Light"/>
                <a:cs typeface="Calibri Light"/>
              </a:rPr>
              <a:t>органических поражениях  </a:t>
            </a:r>
            <a:r>
              <a:rPr sz="2500" b="0" spc="-15" dirty="0">
                <a:latin typeface="Calibri Light"/>
                <a:cs typeface="Calibri Light"/>
              </a:rPr>
              <a:t>мозга	</a:t>
            </a:r>
            <a:r>
              <a:rPr sz="2500" b="0" spc="-25" dirty="0">
                <a:latin typeface="Calibri Light"/>
                <a:cs typeface="Calibri Light"/>
              </a:rPr>
              <a:t>(качественный</a:t>
            </a:r>
            <a:r>
              <a:rPr sz="2500" b="0" spc="-85" dirty="0">
                <a:latin typeface="Calibri Light"/>
                <a:cs typeface="Calibri Light"/>
              </a:rPr>
              <a:t> </a:t>
            </a:r>
            <a:r>
              <a:rPr sz="2500" b="0" spc="-20" dirty="0">
                <a:latin typeface="Calibri Light"/>
                <a:cs typeface="Calibri Light"/>
              </a:rPr>
              <a:t>подход)</a:t>
            </a:r>
            <a:endParaRPr sz="2500">
              <a:latin typeface="Calibri Light"/>
              <a:cs typeface="Calibri Light"/>
            </a:endParaRPr>
          </a:p>
          <a:p>
            <a:pPr algn="ctr">
              <a:lnSpc>
                <a:spcPts val="1750"/>
              </a:lnSpc>
            </a:pPr>
            <a:r>
              <a:rPr sz="1600" b="0" spc="-10" dirty="0">
                <a:latin typeface="Calibri Light"/>
                <a:cs typeface="Calibri Light"/>
              </a:rPr>
              <a:t>{цветовые </a:t>
            </a:r>
            <a:r>
              <a:rPr sz="1600" b="0" spc="-15" dirty="0">
                <a:latin typeface="Calibri Light"/>
                <a:cs typeface="Calibri Light"/>
              </a:rPr>
              <a:t>характеристики</a:t>
            </a:r>
            <a:r>
              <a:rPr sz="1600" b="0" spc="-114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восприятия}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69948" y="2290572"/>
            <a:ext cx="5888736" cy="4369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57150" marR="49530" indent="2540" algn="ctr">
              <a:lnSpc>
                <a:spcPts val="2700"/>
              </a:lnSpc>
              <a:spcBef>
                <a:spcPts val="434"/>
              </a:spcBef>
            </a:pPr>
            <a:r>
              <a:rPr sz="2500" b="0" spc="-25" dirty="0">
                <a:latin typeface="Calibri Light"/>
                <a:cs typeface="Calibri Light"/>
              </a:rPr>
              <a:t>Методики нейропсихологической диагностики нарушений  </a:t>
            </a:r>
            <a:r>
              <a:rPr sz="2500" b="0" spc="-20" dirty="0">
                <a:latin typeface="Calibri Light"/>
                <a:cs typeface="Calibri Light"/>
              </a:rPr>
              <a:t>зрительного </a:t>
            </a:r>
            <a:r>
              <a:rPr sz="2500" b="0" spc="-25" dirty="0">
                <a:latin typeface="Calibri Light"/>
                <a:cs typeface="Calibri Light"/>
              </a:rPr>
              <a:t>восприятия </a:t>
            </a:r>
            <a:r>
              <a:rPr sz="2500" b="0" spc="-15" dirty="0">
                <a:latin typeface="Calibri Light"/>
                <a:cs typeface="Calibri Light"/>
              </a:rPr>
              <a:t>при </a:t>
            </a:r>
            <a:r>
              <a:rPr sz="2500" b="0" spc="-25" dirty="0">
                <a:latin typeface="Calibri Light"/>
                <a:cs typeface="Calibri Light"/>
              </a:rPr>
              <a:t>органических поражениях</a:t>
            </a:r>
            <a:r>
              <a:rPr sz="2500" b="0" spc="-220" dirty="0">
                <a:latin typeface="Calibri Light"/>
                <a:cs typeface="Calibri Light"/>
              </a:rPr>
              <a:t> </a:t>
            </a:r>
            <a:r>
              <a:rPr sz="2500" b="0" spc="-15" dirty="0">
                <a:latin typeface="Calibri Light"/>
                <a:cs typeface="Calibri Light"/>
              </a:rPr>
              <a:t>мозга  </a:t>
            </a:r>
            <a:r>
              <a:rPr sz="2500" b="0" spc="-20" dirty="0">
                <a:latin typeface="Calibri Light"/>
                <a:cs typeface="Calibri Light"/>
              </a:rPr>
              <a:t>(качественный</a:t>
            </a:r>
            <a:r>
              <a:rPr sz="2500" b="0" spc="-85" dirty="0">
                <a:latin typeface="Calibri Light"/>
                <a:cs typeface="Calibri Light"/>
              </a:rPr>
              <a:t> </a:t>
            </a:r>
            <a:r>
              <a:rPr sz="2500" b="0" spc="-20" dirty="0">
                <a:latin typeface="Calibri Light"/>
                <a:cs typeface="Calibri Light"/>
              </a:rPr>
              <a:t>подход)</a:t>
            </a:r>
            <a:endParaRPr sz="2500">
              <a:latin typeface="Calibri Light"/>
              <a:cs typeface="Calibri Light"/>
            </a:endParaRPr>
          </a:p>
          <a:p>
            <a:pPr algn="ctr">
              <a:lnSpc>
                <a:spcPts val="2360"/>
              </a:lnSpc>
            </a:pPr>
            <a:r>
              <a:rPr sz="1600" b="0" spc="-15" dirty="0">
                <a:latin typeface="Calibri Light"/>
                <a:cs typeface="Calibri Light"/>
              </a:rPr>
              <a:t>{примеры</a:t>
            </a:r>
            <a:r>
              <a:rPr sz="1600" b="0" spc="-55" dirty="0">
                <a:latin typeface="Calibri Light"/>
                <a:cs typeface="Calibri Light"/>
              </a:rPr>
              <a:t> </a:t>
            </a:r>
            <a:r>
              <a:rPr sz="1600" b="0" spc="-15" dirty="0">
                <a:latin typeface="Calibri Light"/>
                <a:cs typeface="Calibri Light"/>
              </a:rPr>
              <a:t>нарушений</a:t>
            </a:r>
            <a:r>
              <a:rPr sz="1600" b="0" spc="-55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при</a:t>
            </a:r>
            <a:r>
              <a:rPr sz="1600" b="0" spc="-60" dirty="0">
                <a:latin typeface="Calibri Light"/>
                <a:cs typeface="Calibri Light"/>
              </a:rPr>
              <a:t> </a:t>
            </a:r>
            <a:r>
              <a:rPr sz="1600" b="0" spc="-15" dirty="0">
                <a:latin typeface="Calibri Light"/>
                <a:cs typeface="Calibri Light"/>
              </a:rPr>
              <a:t>симультанной</a:t>
            </a:r>
            <a:r>
              <a:rPr sz="1600" b="0" spc="-60" dirty="0">
                <a:latin typeface="Calibri Light"/>
                <a:cs typeface="Calibri Light"/>
              </a:rPr>
              <a:t> </a:t>
            </a:r>
            <a:r>
              <a:rPr sz="1600" b="0" spc="-15" dirty="0">
                <a:latin typeface="Calibri Light"/>
                <a:cs typeface="Calibri Light"/>
              </a:rPr>
              <a:t>(синдром</a:t>
            </a:r>
            <a:r>
              <a:rPr sz="1600" b="0" spc="-45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Балинта)</a:t>
            </a:r>
            <a:r>
              <a:rPr sz="1600" b="0" spc="-50" dirty="0">
                <a:latin typeface="Calibri Light"/>
                <a:cs typeface="Calibri Light"/>
              </a:rPr>
              <a:t> </a:t>
            </a:r>
            <a:r>
              <a:rPr sz="1600" b="0" spc="-5" dirty="0">
                <a:latin typeface="Calibri Light"/>
                <a:cs typeface="Calibri Light"/>
              </a:rPr>
              <a:t>и</a:t>
            </a:r>
            <a:r>
              <a:rPr sz="1600" b="0" spc="-20" dirty="0">
                <a:latin typeface="Calibri Light"/>
                <a:cs typeface="Calibri Light"/>
              </a:rPr>
              <a:t> </a:t>
            </a:r>
            <a:r>
              <a:rPr sz="1600" b="0" spc="-15" dirty="0">
                <a:latin typeface="Calibri Light"/>
                <a:cs typeface="Calibri Light"/>
              </a:rPr>
              <a:t>лицевой</a:t>
            </a:r>
            <a:r>
              <a:rPr sz="1600" b="0" spc="-45" dirty="0">
                <a:latin typeface="Calibri Light"/>
                <a:cs typeface="Calibri Light"/>
              </a:rPr>
              <a:t> </a:t>
            </a:r>
            <a:r>
              <a:rPr sz="1600" b="0" spc="-15" dirty="0">
                <a:latin typeface="Calibri Light"/>
                <a:cs typeface="Calibri Light"/>
              </a:rPr>
              <a:t>(прозопагнозия)</a:t>
            </a:r>
            <a:r>
              <a:rPr sz="1600" b="0" spc="-45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агнозии</a:t>
            </a:r>
            <a:r>
              <a:rPr sz="2200" b="0" spc="-10" dirty="0">
                <a:latin typeface="Calibri Light"/>
                <a:cs typeface="Calibri Light"/>
              </a:rPr>
              <a:t>}</a:t>
            </a:r>
            <a:endParaRPr sz="22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391" y="0"/>
            <a:ext cx="8114030" cy="138176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indent="16510" algn="ctr">
              <a:lnSpc>
                <a:spcPts val="2700"/>
              </a:lnSpc>
              <a:spcBef>
                <a:spcPts val="434"/>
              </a:spcBef>
            </a:pPr>
            <a:r>
              <a:rPr sz="2500" b="0" spc="-20" dirty="0">
                <a:latin typeface="Calibri Light"/>
                <a:cs typeface="Calibri Light"/>
              </a:rPr>
              <a:t>Методики </a:t>
            </a:r>
            <a:r>
              <a:rPr sz="2500" b="0" spc="-25" dirty="0">
                <a:latin typeface="Calibri Light"/>
                <a:cs typeface="Calibri Light"/>
              </a:rPr>
              <a:t>нейропсихологической диагностики </a:t>
            </a:r>
            <a:r>
              <a:rPr sz="2500" b="0" spc="-20" dirty="0">
                <a:latin typeface="Calibri Light"/>
                <a:cs typeface="Calibri Light"/>
              </a:rPr>
              <a:t>нарушений  зрительного </a:t>
            </a:r>
            <a:r>
              <a:rPr sz="2500" b="0" spc="-25" dirty="0">
                <a:latin typeface="Calibri Light"/>
                <a:cs typeface="Calibri Light"/>
              </a:rPr>
              <a:t>восприятия </a:t>
            </a:r>
            <a:r>
              <a:rPr sz="2500" b="0" spc="-15" dirty="0">
                <a:latin typeface="Calibri Light"/>
                <a:cs typeface="Calibri Light"/>
              </a:rPr>
              <a:t>при </a:t>
            </a:r>
            <a:r>
              <a:rPr sz="2500" b="0" spc="-25" dirty="0">
                <a:latin typeface="Calibri Light"/>
                <a:cs typeface="Calibri Light"/>
              </a:rPr>
              <a:t>органических поражениях</a:t>
            </a:r>
            <a:r>
              <a:rPr sz="2500" b="0" spc="-220" dirty="0">
                <a:latin typeface="Calibri Light"/>
                <a:cs typeface="Calibri Light"/>
              </a:rPr>
              <a:t> </a:t>
            </a:r>
            <a:r>
              <a:rPr sz="2500" b="0" spc="-15" dirty="0">
                <a:latin typeface="Calibri Light"/>
                <a:cs typeface="Calibri Light"/>
              </a:rPr>
              <a:t>мозга  </a:t>
            </a:r>
            <a:r>
              <a:rPr sz="2500" b="0" spc="-20" dirty="0">
                <a:latin typeface="Calibri Light"/>
                <a:cs typeface="Calibri Light"/>
              </a:rPr>
              <a:t>(качественный</a:t>
            </a:r>
            <a:r>
              <a:rPr sz="2500" b="0" spc="-85" dirty="0">
                <a:latin typeface="Calibri Light"/>
                <a:cs typeface="Calibri Light"/>
              </a:rPr>
              <a:t> </a:t>
            </a:r>
            <a:r>
              <a:rPr sz="2500" b="0" spc="-20" dirty="0">
                <a:latin typeface="Calibri Light"/>
                <a:cs typeface="Calibri Light"/>
              </a:rPr>
              <a:t>подход)</a:t>
            </a:r>
            <a:endParaRPr sz="2500">
              <a:latin typeface="Calibri Light"/>
              <a:cs typeface="Calibri Light"/>
            </a:endParaRPr>
          </a:p>
          <a:p>
            <a:pPr marL="635" algn="ctr">
              <a:lnSpc>
                <a:spcPct val="100000"/>
              </a:lnSpc>
              <a:spcBef>
                <a:spcPts val="320"/>
              </a:spcBef>
            </a:pPr>
            <a:r>
              <a:rPr sz="1600" b="0" spc="-5" dirty="0">
                <a:latin typeface="Calibri Light"/>
                <a:cs typeface="Calibri Light"/>
              </a:rPr>
              <a:t>{</a:t>
            </a:r>
            <a:r>
              <a:rPr sz="1600" b="0" spc="-10" dirty="0">
                <a:latin typeface="Calibri Light"/>
                <a:cs typeface="Calibri Light"/>
              </a:rPr>
              <a:t> </a:t>
            </a:r>
            <a:r>
              <a:rPr sz="1600" b="0" spc="-15" dirty="0">
                <a:latin typeface="Calibri Light"/>
                <a:cs typeface="Calibri Light"/>
              </a:rPr>
              <a:t>примеры</a:t>
            </a:r>
            <a:r>
              <a:rPr sz="1600" b="0" spc="-60" dirty="0">
                <a:latin typeface="Calibri Light"/>
                <a:cs typeface="Calibri Light"/>
              </a:rPr>
              <a:t> </a:t>
            </a:r>
            <a:r>
              <a:rPr sz="1600" b="0" spc="-15" dirty="0">
                <a:latin typeface="Calibri Light"/>
                <a:cs typeface="Calibri Light"/>
              </a:rPr>
              <a:t>нарушений</a:t>
            </a:r>
            <a:r>
              <a:rPr sz="1600" b="0" spc="-55" dirty="0">
                <a:latin typeface="Calibri Light"/>
                <a:cs typeface="Calibri Light"/>
              </a:rPr>
              <a:t> </a:t>
            </a:r>
            <a:r>
              <a:rPr sz="1600" b="0" spc="-15" dirty="0">
                <a:latin typeface="Calibri Light"/>
                <a:cs typeface="Calibri Light"/>
              </a:rPr>
              <a:t>зрительного</a:t>
            </a:r>
            <a:r>
              <a:rPr sz="1600" b="0" spc="-55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восприятия</a:t>
            </a:r>
            <a:r>
              <a:rPr sz="1600" b="0" spc="-60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при</a:t>
            </a:r>
            <a:r>
              <a:rPr sz="1600" b="0" spc="-60" dirty="0">
                <a:latin typeface="Calibri Light"/>
                <a:cs typeface="Calibri Light"/>
              </a:rPr>
              <a:t> </a:t>
            </a:r>
            <a:r>
              <a:rPr sz="1600" b="0" spc="-15" dirty="0">
                <a:latin typeface="Calibri Light"/>
                <a:cs typeface="Calibri Light"/>
              </a:rPr>
              <a:t>левостороннем</a:t>
            </a:r>
            <a:r>
              <a:rPr sz="1600" b="0" spc="-60" dirty="0">
                <a:latin typeface="Calibri Light"/>
                <a:cs typeface="Calibri Light"/>
              </a:rPr>
              <a:t> </a:t>
            </a:r>
            <a:r>
              <a:rPr sz="1600" b="0" spc="-15" dirty="0">
                <a:latin typeface="Calibri Light"/>
                <a:cs typeface="Calibri Light"/>
              </a:rPr>
              <a:t>игнорировании</a:t>
            </a:r>
            <a:r>
              <a:rPr sz="1600" b="0" spc="-65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(неглект)</a:t>
            </a:r>
            <a:r>
              <a:rPr sz="1600" b="0" spc="-45" dirty="0">
                <a:latin typeface="Calibri Light"/>
                <a:cs typeface="Calibri Light"/>
              </a:rPr>
              <a:t> </a:t>
            </a:r>
            <a:r>
              <a:rPr sz="1600" b="0" spc="-5" dirty="0">
                <a:latin typeface="Calibri Light"/>
                <a:cs typeface="Calibri Light"/>
              </a:rPr>
              <a:t>}</a:t>
            </a:r>
            <a:endParaRPr sz="1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616" y="222885"/>
            <a:ext cx="8046084" cy="14751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065" marR="5080" indent="4445" algn="ctr">
              <a:lnSpc>
                <a:spcPct val="90000"/>
              </a:lnSpc>
              <a:spcBef>
                <a:spcPts val="430"/>
              </a:spcBef>
              <a:tabLst>
                <a:tab pos="2878455" algn="l"/>
              </a:tabLst>
            </a:pPr>
            <a:r>
              <a:rPr sz="2800" b="0" spc="-25" dirty="0">
                <a:latin typeface="Calibri Light"/>
                <a:cs typeface="Calibri Light"/>
              </a:rPr>
              <a:t>Методики нейропсихологической диагностики  нарушений зрительного восприятия </a:t>
            </a:r>
            <a:r>
              <a:rPr sz="2800" b="0" spc="-15" dirty="0">
                <a:latin typeface="Calibri Light"/>
                <a:cs typeface="Calibri Light"/>
              </a:rPr>
              <a:t>при</a:t>
            </a:r>
            <a:r>
              <a:rPr sz="2800" b="0" spc="-165" dirty="0">
                <a:latin typeface="Calibri Light"/>
                <a:cs typeface="Calibri Light"/>
              </a:rPr>
              <a:t> </a:t>
            </a:r>
            <a:r>
              <a:rPr sz="2800" b="0" spc="-25" dirty="0">
                <a:latin typeface="Calibri Light"/>
                <a:cs typeface="Calibri Light"/>
              </a:rPr>
              <a:t>органических  поражениях</a:t>
            </a:r>
            <a:r>
              <a:rPr sz="2800" b="0" spc="-60" dirty="0">
                <a:latin typeface="Calibri Light"/>
                <a:cs typeface="Calibri Light"/>
              </a:rPr>
              <a:t> </a:t>
            </a:r>
            <a:r>
              <a:rPr sz="2800" b="0" spc="-20" dirty="0">
                <a:latin typeface="Calibri Light"/>
                <a:cs typeface="Calibri Light"/>
              </a:rPr>
              <a:t>мозга	</a:t>
            </a:r>
            <a:r>
              <a:rPr sz="2800" b="0" spc="-25" dirty="0">
                <a:latin typeface="Calibri Light"/>
                <a:cs typeface="Calibri Light"/>
              </a:rPr>
              <a:t>(качественный</a:t>
            </a:r>
            <a:r>
              <a:rPr sz="2800" b="0" spc="-70" dirty="0">
                <a:latin typeface="Calibri Light"/>
                <a:cs typeface="Calibri Light"/>
              </a:rPr>
              <a:t> </a:t>
            </a:r>
            <a:r>
              <a:rPr sz="2800" b="0" spc="-20" dirty="0">
                <a:latin typeface="Calibri Light"/>
                <a:cs typeface="Calibri Light"/>
              </a:rPr>
              <a:t>подход)</a:t>
            </a:r>
            <a:endParaRPr sz="2800">
              <a:latin typeface="Calibri Light"/>
              <a:cs typeface="Calibri Light"/>
            </a:endParaRPr>
          </a:p>
          <a:p>
            <a:pPr marL="1270" algn="ctr">
              <a:lnSpc>
                <a:spcPts val="2010"/>
              </a:lnSpc>
            </a:pPr>
            <a:r>
              <a:rPr sz="1800" b="0" spc="-15" dirty="0">
                <a:latin typeface="Calibri Light"/>
                <a:cs typeface="Calibri Light"/>
              </a:rPr>
              <a:t>{пространственные характеристики</a:t>
            </a:r>
            <a:r>
              <a:rPr sz="1800" b="0" spc="-105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восприятия}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97152" y="1848611"/>
            <a:ext cx="6004560" cy="4689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970" y="83311"/>
            <a:ext cx="7741920" cy="131953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065" marR="5080" algn="ctr">
              <a:lnSpc>
                <a:spcPct val="90000"/>
              </a:lnSpc>
              <a:spcBef>
                <a:spcPts val="395"/>
              </a:spcBef>
              <a:tabLst>
                <a:tab pos="904875" algn="l"/>
              </a:tabLst>
            </a:pPr>
            <a:r>
              <a:rPr sz="2500" b="0" spc="-25" dirty="0">
                <a:latin typeface="Calibri Light"/>
                <a:cs typeface="Calibri Light"/>
              </a:rPr>
              <a:t>Методики нейропсихологической диагностики</a:t>
            </a:r>
            <a:r>
              <a:rPr sz="2500" b="0" spc="-150" dirty="0">
                <a:latin typeface="Calibri Light"/>
                <a:cs typeface="Calibri Light"/>
              </a:rPr>
              <a:t> </a:t>
            </a:r>
            <a:r>
              <a:rPr sz="2500" b="0" spc="-25" dirty="0">
                <a:latin typeface="Calibri Light"/>
                <a:cs typeface="Calibri Light"/>
              </a:rPr>
              <a:t>нарушений  </a:t>
            </a:r>
            <a:r>
              <a:rPr sz="2500" b="0" spc="-20" dirty="0">
                <a:latin typeface="Calibri Light"/>
                <a:cs typeface="Calibri Light"/>
              </a:rPr>
              <a:t>зрительного </a:t>
            </a:r>
            <a:r>
              <a:rPr sz="2500" b="0" spc="-25" dirty="0">
                <a:latin typeface="Calibri Light"/>
                <a:cs typeface="Calibri Light"/>
              </a:rPr>
              <a:t>восприятия </a:t>
            </a:r>
            <a:r>
              <a:rPr sz="2500" b="0" spc="-15" dirty="0">
                <a:latin typeface="Calibri Light"/>
                <a:cs typeface="Calibri Light"/>
              </a:rPr>
              <a:t>при </a:t>
            </a:r>
            <a:r>
              <a:rPr sz="2500" b="0" spc="-25" dirty="0">
                <a:latin typeface="Calibri Light"/>
                <a:cs typeface="Calibri Light"/>
              </a:rPr>
              <a:t>органических поражениях  </a:t>
            </a:r>
            <a:r>
              <a:rPr sz="2500" b="0" spc="-15" dirty="0">
                <a:latin typeface="Calibri Light"/>
                <a:cs typeface="Calibri Light"/>
              </a:rPr>
              <a:t>мозга	</a:t>
            </a:r>
            <a:r>
              <a:rPr sz="2500" b="0" spc="-25" dirty="0">
                <a:latin typeface="Calibri Light"/>
                <a:cs typeface="Calibri Light"/>
              </a:rPr>
              <a:t>(качественный</a:t>
            </a:r>
            <a:r>
              <a:rPr sz="2500" b="0" spc="-85" dirty="0">
                <a:latin typeface="Calibri Light"/>
                <a:cs typeface="Calibri Light"/>
              </a:rPr>
              <a:t> </a:t>
            </a:r>
            <a:r>
              <a:rPr sz="2500" b="0" spc="-20" dirty="0">
                <a:latin typeface="Calibri Light"/>
                <a:cs typeface="Calibri Light"/>
              </a:rPr>
              <a:t>подход)</a:t>
            </a:r>
            <a:endParaRPr sz="2500">
              <a:latin typeface="Calibri Light"/>
              <a:cs typeface="Calibri Light"/>
            </a:endParaRPr>
          </a:p>
          <a:p>
            <a:pPr algn="ctr">
              <a:lnSpc>
                <a:spcPts val="1789"/>
              </a:lnSpc>
            </a:pPr>
            <a:r>
              <a:rPr sz="1600" b="0" spc="-20" dirty="0">
                <a:latin typeface="Calibri Light"/>
                <a:cs typeface="Calibri Light"/>
              </a:rPr>
              <a:t>{пространственные </a:t>
            </a:r>
            <a:r>
              <a:rPr sz="1600" b="0" spc="-15" dirty="0">
                <a:latin typeface="Calibri Light"/>
                <a:cs typeface="Calibri Light"/>
              </a:rPr>
              <a:t>характеристики</a:t>
            </a:r>
            <a:r>
              <a:rPr sz="1600" b="0" spc="-100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восприятия}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3603" y="1484375"/>
            <a:ext cx="6323076" cy="4616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970" y="83311"/>
            <a:ext cx="7741920" cy="131953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065" marR="5080" algn="ctr">
              <a:lnSpc>
                <a:spcPct val="90000"/>
              </a:lnSpc>
              <a:spcBef>
                <a:spcPts val="395"/>
              </a:spcBef>
              <a:tabLst>
                <a:tab pos="904875" algn="l"/>
              </a:tabLst>
            </a:pPr>
            <a:r>
              <a:rPr sz="2500" b="0" spc="-25" dirty="0">
                <a:latin typeface="Calibri Light"/>
                <a:cs typeface="Calibri Light"/>
              </a:rPr>
              <a:t>Методики нейропсихологической диагностики</a:t>
            </a:r>
            <a:r>
              <a:rPr sz="2500" b="0" spc="-150" dirty="0">
                <a:latin typeface="Calibri Light"/>
                <a:cs typeface="Calibri Light"/>
              </a:rPr>
              <a:t> </a:t>
            </a:r>
            <a:r>
              <a:rPr sz="2500" b="0" spc="-25" dirty="0">
                <a:latin typeface="Calibri Light"/>
                <a:cs typeface="Calibri Light"/>
              </a:rPr>
              <a:t>нарушений  </a:t>
            </a:r>
            <a:r>
              <a:rPr sz="2500" b="0" spc="-20" dirty="0">
                <a:latin typeface="Calibri Light"/>
                <a:cs typeface="Calibri Light"/>
              </a:rPr>
              <a:t>зрительного </a:t>
            </a:r>
            <a:r>
              <a:rPr sz="2500" b="0" spc="-25" dirty="0">
                <a:latin typeface="Calibri Light"/>
                <a:cs typeface="Calibri Light"/>
              </a:rPr>
              <a:t>восприятия </a:t>
            </a:r>
            <a:r>
              <a:rPr sz="2500" b="0" spc="-15" dirty="0">
                <a:latin typeface="Calibri Light"/>
                <a:cs typeface="Calibri Light"/>
              </a:rPr>
              <a:t>при </a:t>
            </a:r>
            <a:r>
              <a:rPr sz="2500" b="0" spc="-25" dirty="0">
                <a:latin typeface="Calibri Light"/>
                <a:cs typeface="Calibri Light"/>
              </a:rPr>
              <a:t>органических поражениях  </a:t>
            </a:r>
            <a:r>
              <a:rPr sz="2500" b="0" spc="-15" dirty="0">
                <a:latin typeface="Calibri Light"/>
                <a:cs typeface="Calibri Light"/>
              </a:rPr>
              <a:t>мозга	</a:t>
            </a:r>
            <a:r>
              <a:rPr sz="2500" b="0" spc="-25" dirty="0">
                <a:latin typeface="Calibri Light"/>
                <a:cs typeface="Calibri Light"/>
              </a:rPr>
              <a:t>(качественный</a:t>
            </a:r>
            <a:r>
              <a:rPr sz="2500" b="0" spc="-85" dirty="0">
                <a:latin typeface="Calibri Light"/>
                <a:cs typeface="Calibri Light"/>
              </a:rPr>
              <a:t> </a:t>
            </a:r>
            <a:r>
              <a:rPr sz="2500" b="0" spc="-20" dirty="0">
                <a:latin typeface="Calibri Light"/>
                <a:cs typeface="Calibri Light"/>
              </a:rPr>
              <a:t>подход)</a:t>
            </a:r>
            <a:endParaRPr sz="2500">
              <a:latin typeface="Calibri Light"/>
              <a:cs typeface="Calibri Light"/>
            </a:endParaRPr>
          </a:p>
          <a:p>
            <a:pPr algn="ctr">
              <a:lnSpc>
                <a:spcPts val="1789"/>
              </a:lnSpc>
            </a:pPr>
            <a:r>
              <a:rPr sz="1600" b="0" spc="-20" dirty="0">
                <a:latin typeface="Calibri Light"/>
                <a:cs typeface="Calibri Light"/>
              </a:rPr>
              <a:t>{пространственные </a:t>
            </a:r>
            <a:r>
              <a:rPr sz="1600" b="0" spc="-15" dirty="0">
                <a:latin typeface="Calibri Light"/>
                <a:cs typeface="Calibri Light"/>
              </a:rPr>
              <a:t>характеристики</a:t>
            </a:r>
            <a:r>
              <a:rPr sz="1600" b="0" spc="-100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восприятия}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84120" y="1557527"/>
            <a:ext cx="3415283" cy="4643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0403" y="321310"/>
            <a:ext cx="6747509" cy="75057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 marR="5080" indent="83820">
              <a:lnSpc>
                <a:spcPct val="70000"/>
              </a:lnSpc>
              <a:spcBef>
                <a:spcPts val="1105"/>
              </a:spcBef>
              <a:tabLst>
                <a:tab pos="1592580" algn="l"/>
              </a:tabLst>
            </a:pPr>
            <a:r>
              <a:rPr sz="2800" b="0" spc="-25" dirty="0">
                <a:latin typeface="Calibri Light"/>
                <a:cs typeface="Calibri Light"/>
              </a:rPr>
              <a:t>фМРТ:	активность теменных </a:t>
            </a:r>
            <a:r>
              <a:rPr sz="2800" b="0" spc="-20" dirty="0">
                <a:latin typeface="Calibri Light"/>
                <a:cs typeface="Calibri Light"/>
              </a:rPr>
              <a:t>отделов </a:t>
            </a:r>
            <a:r>
              <a:rPr sz="2800" b="0" spc="-15" dirty="0">
                <a:latin typeface="Calibri Light"/>
                <a:cs typeface="Calibri Light"/>
              </a:rPr>
              <a:t>при  </a:t>
            </a:r>
            <a:r>
              <a:rPr sz="2800" b="0" spc="-25" dirty="0">
                <a:latin typeface="Calibri Light"/>
                <a:cs typeface="Calibri Light"/>
              </a:rPr>
              <a:t>определении времени </a:t>
            </a:r>
            <a:r>
              <a:rPr sz="2800" b="0" spc="-5" dirty="0">
                <a:latin typeface="Calibri Light"/>
                <a:cs typeface="Calibri Light"/>
              </a:rPr>
              <a:t>в </a:t>
            </a:r>
            <a:r>
              <a:rPr sz="2800" b="0" spc="-15" dirty="0">
                <a:latin typeface="Calibri Light"/>
                <a:cs typeface="Calibri Light"/>
              </a:rPr>
              <a:t>тесте </a:t>
            </a:r>
            <a:r>
              <a:rPr sz="2800" b="0" spc="-25" dirty="0">
                <a:latin typeface="Calibri Light"/>
                <a:cs typeface="Calibri Light"/>
              </a:rPr>
              <a:t>«слепые»</a:t>
            </a:r>
            <a:r>
              <a:rPr sz="2800" b="0" spc="-229" dirty="0">
                <a:latin typeface="Calibri Light"/>
                <a:cs typeface="Calibri Light"/>
              </a:rPr>
              <a:t> </a:t>
            </a:r>
            <a:r>
              <a:rPr sz="2800" b="0" spc="-15" dirty="0">
                <a:latin typeface="Calibri Light"/>
                <a:cs typeface="Calibri Light"/>
              </a:rPr>
              <a:t>часы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9344" y="1315211"/>
            <a:ext cx="6210300" cy="5274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4561" rIns="0" bIns="0" rtlCol="0">
            <a:spAutoFit/>
          </a:bodyPr>
          <a:lstStyle/>
          <a:p>
            <a:pPr marL="2042795" marR="5080" indent="-1207770">
              <a:lnSpc>
                <a:spcPct val="100000"/>
              </a:lnSpc>
              <a:spcBef>
                <a:spcPts val="105"/>
              </a:spcBef>
            </a:pPr>
            <a:r>
              <a:rPr sz="3200" b="0" spc="-25" dirty="0">
                <a:latin typeface="Calibri Light"/>
                <a:cs typeface="Calibri Light"/>
              </a:rPr>
              <a:t>Задачи, </a:t>
            </a:r>
            <a:r>
              <a:rPr sz="3200" b="0" spc="-30" dirty="0">
                <a:latin typeface="Calibri Light"/>
                <a:cs typeface="Calibri Light"/>
              </a:rPr>
              <a:t>решаемые нейропсихологом</a:t>
            </a:r>
            <a:r>
              <a:rPr sz="3200" b="0" spc="-170" dirty="0">
                <a:latin typeface="Calibri Light"/>
                <a:cs typeface="Calibri Light"/>
              </a:rPr>
              <a:t> </a:t>
            </a:r>
            <a:r>
              <a:rPr sz="3200" b="0" dirty="0">
                <a:latin typeface="Calibri Light"/>
                <a:cs typeface="Calibri Light"/>
              </a:rPr>
              <a:t>в  </a:t>
            </a:r>
            <a:r>
              <a:rPr sz="3200" b="0" spc="-30" dirty="0">
                <a:latin typeface="Calibri Light"/>
                <a:cs typeface="Calibri Light"/>
              </a:rPr>
              <a:t>диагностической</a:t>
            </a:r>
            <a:r>
              <a:rPr sz="3200" b="0" spc="-80" dirty="0">
                <a:latin typeface="Calibri Light"/>
                <a:cs typeface="Calibri Light"/>
              </a:rPr>
              <a:t> </a:t>
            </a:r>
            <a:r>
              <a:rPr sz="3200" b="0" spc="-20" dirty="0">
                <a:latin typeface="Calibri Light"/>
                <a:cs typeface="Calibri Light"/>
              </a:rPr>
              <a:t>работе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9655" y="1339977"/>
            <a:ext cx="8133715" cy="4965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i="1" spc="-5" dirty="0">
                <a:latin typeface="Times New Roman"/>
                <a:cs typeface="Times New Roman"/>
              </a:rPr>
              <a:t>2. </a:t>
            </a:r>
            <a:r>
              <a:rPr sz="1800" b="1" i="1" spc="-10" dirty="0">
                <a:latin typeface="Arial"/>
                <a:cs typeface="Arial"/>
              </a:rPr>
              <a:t>Оценка </a:t>
            </a:r>
            <a:r>
              <a:rPr sz="1800" b="1" i="1" spc="-5" dirty="0">
                <a:latin typeface="Arial"/>
                <a:cs typeface="Arial"/>
              </a:rPr>
              <a:t>состояния </a:t>
            </a:r>
            <a:r>
              <a:rPr sz="1800" b="1" i="1" dirty="0">
                <a:latin typeface="Arial"/>
                <a:cs typeface="Arial"/>
              </a:rPr>
              <a:t>и динамики </a:t>
            </a:r>
            <a:r>
              <a:rPr sz="1800" b="1" i="1" spc="-5" dirty="0">
                <a:latin typeface="Arial"/>
                <a:cs typeface="Arial"/>
              </a:rPr>
              <a:t>изменений </a:t>
            </a:r>
            <a:r>
              <a:rPr sz="1800" b="1" i="1" dirty="0">
                <a:latin typeface="Arial"/>
                <a:cs typeface="Arial"/>
              </a:rPr>
              <a:t>в </a:t>
            </a:r>
            <a:r>
              <a:rPr sz="1800" b="1" i="1" spc="-5" dirty="0">
                <a:latin typeface="Arial"/>
                <a:cs typeface="Arial"/>
              </a:rPr>
              <a:t>состоянии психических  </a:t>
            </a:r>
            <a:r>
              <a:rPr sz="1800" b="1" i="1" spc="-10" dirty="0">
                <a:latin typeface="Arial"/>
                <a:cs typeface="Arial"/>
              </a:rPr>
              <a:t>функций </a:t>
            </a:r>
            <a:r>
              <a:rPr sz="1800" b="1" i="1" dirty="0">
                <a:latin typeface="Arial"/>
                <a:cs typeface="Arial"/>
              </a:rPr>
              <a:t>пациента в </a:t>
            </a:r>
            <a:r>
              <a:rPr sz="1800" b="1" i="1" spc="-15" dirty="0">
                <a:latin typeface="Arial"/>
                <a:cs typeface="Arial"/>
              </a:rPr>
              <a:t>ходе </a:t>
            </a:r>
            <a:r>
              <a:rPr sz="1800" b="1" i="1" spc="-10" dirty="0">
                <a:latin typeface="Arial"/>
                <a:cs typeface="Arial"/>
              </a:rPr>
              <a:t>лечебных,</a:t>
            </a:r>
            <a:r>
              <a:rPr sz="1800" b="1" i="1" spc="2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реабилитационных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i="1" spc="-5" dirty="0">
                <a:latin typeface="Arial"/>
                <a:cs typeface="Arial"/>
              </a:rPr>
              <a:t>мероприятий.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Arial"/>
              <a:cs typeface="Arial"/>
            </a:endParaRPr>
          </a:p>
          <a:p>
            <a:pPr marL="379730">
              <a:lnSpc>
                <a:spcPct val="100000"/>
              </a:lnSpc>
            </a:pPr>
            <a:r>
              <a:rPr sz="1500" b="1" spc="-10" dirty="0">
                <a:latin typeface="Arial"/>
                <a:cs typeface="Arial"/>
              </a:rPr>
              <a:t>Диагностические процедуры </a:t>
            </a:r>
            <a:r>
              <a:rPr sz="1500" b="1" dirty="0">
                <a:latin typeface="Arial"/>
                <a:cs typeface="Arial"/>
              </a:rPr>
              <a:t>в </a:t>
            </a:r>
            <a:r>
              <a:rPr sz="1500" b="1" spc="-30" dirty="0">
                <a:latin typeface="Arial"/>
                <a:cs typeface="Arial"/>
              </a:rPr>
              <a:t>этом </a:t>
            </a:r>
            <a:r>
              <a:rPr sz="1500" b="1" spc="-15" dirty="0">
                <a:latin typeface="Arial"/>
                <a:cs typeface="Arial"/>
              </a:rPr>
              <a:t>случае </a:t>
            </a:r>
            <a:r>
              <a:rPr sz="1500" b="1" spc="-10" dirty="0">
                <a:latin typeface="Arial"/>
                <a:cs typeface="Arial"/>
              </a:rPr>
              <a:t>предполагают</a:t>
            </a:r>
            <a:r>
              <a:rPr sz="1500" b="1" spc="13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возможность</a:t>
            </a:r>
            <a:endParaRPr sz="1500">
              <a:latin typeface="Arial"/>
              <a:cs typeface="Arial"/>
            </a:endParaRPr>
          </a:p>
          <a:p>
            <a:pPr marL="355600" marR="279400">
              <a:lnSpc>
                <a:spcPct val="100000"/>
              </a:lnSpc>
            </a:pPr>
            <a:r>
              <a:rPr sz="1500" b="1" spc="-5" dirty="0">
                <a:latin typeface="Arial"/>
                <a:cs typeface="Arial"/>
              </a:rPr>
              <a:t>идентичных, </a:t>
            </a:r>
            <a:r>
              <a:rPr sz="1500" b="1" spc="-15" dirty="0">
                <a:latin typeface="Arial"/>
                <a:cs typeface="Arial"/>
              </a:rPr>
              <a:t>повторных </a:t>
            </a:r>
            <a:r>
              <a:rPr sz="1500" b="1" spc="-10" dirty="0">
                <a:latin typeface="Arial"/>
                <a:cs typeface="Arial"/>
              </a:rPr>
              <a:t>обследований больного </a:t>
            </a:r>
            <a:r>
              <a:rPr sz="1500" b="1" spc="-5" dirty="0">
                <a:latin typeface="Arial"/>
                <a:cs typeface="Arial"/>
              </a:rPr>
              <a:t>для сравнительного анализа  </a:t>
            </a:r>
            <a:r>
              <a:rPr sz="1500" b="1" spc="-20" dirty="0">
                <a:latin typeface="Arial"/>
                <a:cs typeface="Arial"/>
              </a:rPr>
              <a:t>получаемых</a:t>
            </a:r>
            <a:r>
              <a:rPr sz="1500" b="1" spc="40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результатов.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20" dirty="0">
                <a:latin typeface="Arial"/>
                <a:cs typeface="Arial"/>
              </a:rPr>
              <a:t>Это </a:t>
            </a:r>
            <a:r>
              <a:rPr sz="1500" b="1" spc="-15" dirty="0">
                <a:latin typeface="Arial"/>
                <a:cs typeface="Arial"/>
              </a:rPr>
              <a:t>позволяет</a:t>
            </a:r>
            <a:r>
              <a:rPr sz="1500" b="1" spc="3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выявить: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"/>
              <a:cs typeface="Arial"/>
            </a:endParaRPr>
          </a:p>
          <a:p>
            <a:pPr marL="355600" marR="341630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500" b="1" spc="-15" dirty="0">
                <a:latin typeface="Arial"/>
                <a:cs typeface="Arial"/>
              </a:rPr>
              <a:t>Сохранность </a:t>
            </a:r>
            <a:r>
              <a:rPr sz="1500" b="1" dirty="0">
                <a:latin typeface="Arial"/>
                <a:cs typeface="Arial"/>
              </a:rPr>
              <a:t>или </a:t>
            </a:r>
            <a:r>
              <a:rPr sz="1500" b="1" spc="-5" dirty="0">
                <a:latin typeface="Arial"/>
                <a:cs typeface="Arial"/>
              </a:rPr>
              <a:t>степень </a:t>
            </a:r>
            <a:r>
              <a:rPr sz="1500" b="1" spc="-10" dirty="0">
                <a:latin typeface="Arial"/>
                <a:cs typeface="Arial"/>
              </a:rPr>
              <a:t>выраженности </a:t>
            </a:r>
            <a:r>
              <a:rPr sz="1500" b="1" spc="-15" dirty="0">
                <a:latin typeface="Arial"/>
                <a:cs typeface="Arial"/>
              </a:rPr>
              <a:t>нарушения </a:t>
            </a:r>
            <a:r>
              <a:rPr sz="1500" b="1" spc="-10" dirty="0">
                <a:latin typeface="Arial"/>
                <a:cs typeface="Arial"/>
              </a:rPr>
              <a:t>конкретных </a:t>
            </a:r>
            <a:r>
              <a:rPr sz="1500" b="1" spc="-5" dirty="0">
                <a:latin typeface="Arial"/>
                <a:cs typeface="Arial"/>
              </a:rPr>
              <a:t>психических  </a:t>
            </a:r>
            <a:r>
              <a:rPr sz="1500" b="1" spc="-15" dirty="0">
                <a:latin typeface="Arial"/>
                <a:cs typeface="Arial"/>
              </a:rPr>
              <a:t>функций;</a:t>
            </a:r>
            <a:endParaRPr sz="1500">
              <a:latin typeface="Arial"/>
              <a:cs typeface="Arial"/>
            </a:endParaRPr>
          </a:p>
          <a:p>
            <a:pPr marL="355600" marR="266700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500" b="1" spc="-10" dirty="0">
                <a:latin typeface="Arial"/>
                <a:cs typeface="Arial"/>
              </a:rPr>
              <a:t>осуществить мониторинг </a:t>
            </a:r>
            <a:r>
              <a:rPr sz="1500" b="1" spc="-20" dirty="0">
                <a:latin typeface="Arial"/>
                <a:cs typeface="Arial"/>
              </a:rPr>
              <a:t>успешности </a:t>
            </a:r>
            <a:r>
              <a:rPr sz="1500" b="1" spc="-15" dirty="0">
                <a:latin typeface="Arial"/>
                <a:cs typeface="Arial"/>
              </a:rPr>
              <a:t>восстановления </a:t>
            </a:r>
            <a:r>
              <a:rPr sz="1500" b="1" spc="-5" dirty="0">
                <a:latin typeface="Arial"/>
                <a:cs typeface="Arial"/>
              </a:rPr>
              <a:t>психических </a:t>
            </a:r>
            <a:r>
              <a:rPr sz="1500" b="1" spc="-15" dirty="0">
                <a:latin typeface="Arial"/>
                <a:cs typeface="Arial"/>
              </a:rPr>
              <a:t>функций </a:t>
            </a:r>
            <a:r>
              <a:rPr sz="1500" b="1" dirty="0">
                <a:latin typeface="Arial"/>
                <a:cs typeface="Arial"/>
              </a:rPr>
              <a:t>в  </a:t>
            </a:r>
            <a:r>
              <a:rPr sz="1500" b="1" spc="-20" dirty="0">
                <a:latin typeface="Arial"/>
                <a:cs typeface="Arial"/>
              </a:rPr>
              <a:t>ходе </a:t>
            </a:r>
            <a:r>
              <a:rPr sz="1500" b="1" spc="-10" dirty="0">
                <a:latin typeface="Arial"/>
                <a:cs typeface="Arial"/>
              </a:rPr>
              <a:t>лечебных, </a:t>
            </a:r>
            <a:r>
              <a:rPr sz="1500" b="1" spc="-5" dirty="0">
                <a:latin typeface="Arial"/>
                <a:cs typeface="Arial"/>
              </a:rPr>
              <a:t>реабилитационных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мероприятий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i="1" spc="-10" dirty="0">
                <a:latin typeface="Arial"/>
                <a:cs typeface="Arial"/>
              </a:rPr>
              <a:t>Необходимо </a:t>
            </a:r>
            <a:r>
              <a:rPr sz="1500" b="1" i="1" spc="-5" dirty="0">
                <a:latin typeface="Arial"/>
                <a:cs typeface="Arial"/>
              </a:rPr>
              <a:t>для: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Arial"/>
              <a:cs typeface="Arial"/>
            </a:endParaRPr>
          </a:p>
          <a:p>
            <a:pPr marL="355600" marR="307340" indent="-342900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400" i="1" spc="-5" dirty="0">
                <a:latin typeface="Arial"/>
                <a:cs typeface="Arial"/>
              </a:rPr>
              <a:t>Получения </a:t>
            </a:r>
            <a:r>
              <a:rPr sz="1400" i="1" dirty="0">
                <a:latin typeface="Arial"/>
                <a:cs typeface="Arial"/>
              </a:rPr>
              <a:t>информации </a:t>
            </a:r>
            <a:r>
              <a:rPr sz="1400" i="1" spc="-5" dirty="0">
                <a:latin typeface="Arial"/>
                <a:cs typeface="Arial"/>
              </a:rPr>
              <a:t>об </a:t>
            </a:r>
            <a:r>
              <a:rPr sz="1400" i="1" spc="-10" dirty="0">
                <a:latin typeface="Arial"/>
                <a:cs typeface="Arial"/>
              </a:rPr>
              <a:t>исходной </a:t>
            </a:r>
            <a:r>
              <a:rPr sz="1400" i="1" spc="-5" dirty="0">
                <a:latin typeface="Arial"/>
                <a:cs typeface="Arial"/>
              </a:rPr>
              <a:t>степени выраженности </a:t>
            </a:r>
            <a:r>
              <a:rPr sz="1400" i="1" spc="-10" dirty="0">
                <a:latin typeface="Arial"/>
                <a:cs typeface="Arial"/>
              </a:rPr>
              <a:t>нарушений отдельных  </a:t>
            </a:r>
            <a:r>
              <a:rPr sz="1400" i="1" spc="-5" dirty="0">
                <a:latin typeface="Arial"/>
                <a:cs typeface="Arial"/>
              </a:rPr>
              <a:t>психических функций </a:t>
            </a:r>
            <a:r>
              <a:rPr sz="1400" i="1" dirty="0">
                <a:latin typeface="Arial"/>
                <a:cs typeface="Arial"/>
              </a:rPr>
              <a:t>и </a:t>
            </a:r>
            <a:r>
              <a:rPr sz="1400" i="1" spc="-5" dirty="0">
                <a:latin typeface="Arial"/>
                <a:cs typeface="Arial"/>
              </a:rPr>
              <a:t>изменениях </a:t>
            </a:r>
            <a:r>
              <a:rPr sz="1400" i="1" dirty="0">
                <a:latin typeface="Arial"/>
                <a:cs typeface="Arial"/>
              </a:rPr>
              <a:t>в </a:t>
            </a:r>
            <a:r>
              <a:rPr sz="1400" i="1" spc="-5" dirty="0">
                <a:latin typeface="Arial"/>
                <a:cs typeface="Arial"/>
              </a:rPr>
              <a:t>их </a:t>
            </a:r>
            <a:r>
              <a:rPr sz="1400" i="1" spc="-10" dirty="0">
                <a:latin typeface="Arial"/>
                <a:cs typeface="Arial"/>
              </a:rPr>
              <a:t>состоянии </a:t>
            </a:r>
            <a:r>
              <a:rPr sz="1400" i="1" dirty="0">
                <a:latin typeface="Arial"/>
                <a:cs typeface="Arial"/>
              </a:rPr>
              <a:t>в </a:t>
            </a:r>
            <a:r>
              <a:rPr sz="1400" i="1" spc="-5" dirty="0">
                <a:latin typeface="Arial"/>
                <a:cs typeface="Arial"/>
              </a:rPr>
              <a:t>ходе </a:t>
            </a:r>
            <a:r>
              <a:rPr sz="1400" i="1" spc="-10" dirty="0">
                <a:latin typeface="Arial"/>
                <a:cs typeface="Arial"/>
              </a:rPr>
              <a:t>лечебных, </a:t>
            </a:r>
            <a:r>
              <a:rPr sz="1400" i="1" spc="-5" dirty="0">
                <a:latin typeface="Arial"/>
                <a:cs typeface="Arial"/>
              </a:rPr>
              <a:t>реабилитационных  мероприятий;</a:t>
            </a:r>
            <a:endParaRPr sz="1400">
              <a:latin typeface="Arial"/>
              <a:cs typeface="Arial"/>
            </a:endParaRPr>
          </a:p>
          <a:p>
            <a:pPr marL="316865" indent="-304800">
              <a:lnSpc>
                <a:spcPct val="100000"/>
              </a:lnSpc>
              <a:buAutoNum type="arabicParenR"/>
              <a:tabLst>
                <a:tab pos="316865" algn="l"/>
                <a:tab pos="317500" algn="l"/>
              </a:tabLst>
            </a:pPr>
            <a:r>
              <a:rPr sz="1400" i="1" spc="-5" dirty="0">
                <a:latin typeface="Arial"/>
                <a:cs typeface="Arial"/>
              </a:rPr>
              <a:t>Прогноза </a:t>
            </a:r>
            <a:r>
              <a:rPr sz="1400" i="1" spc="-15" dirty="0">
                <a:latin typeface="Arial"/>
                <a:cs typeface="Arial"/>
              </a:rPr>
              <a:t>возможного </a:t>
            </a:r>
            <a:r>
              <a:rPr sz="1400" i="1" spc="-10" dirty="0">
                <a:latin typeface="Arial"/>
                <a:cs typeface="Arial"/>
              </a:rPr>
              <a:t>восстановления </a:t>
            </a:r>
            <a:r>
              <a:rPr sz="1400" i="1" spc="-5" dirty="0">
                <a:latin typeface="Arial"/>
                <a:cs typeface="Arial"/>
              </a:rPr>
              <a:t>психических</a:t>
            </a:r>
            <a:r>
              <a:rPr sz="1400" i="1" spc="-12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функций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970" y="83311"/>
            <a:ext cx="7741920" cy="131953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065" marR="5080" algn="ctr">
              <a:lnSpc>
                <a:spcPct val="90000"/>
              </a:lnSpc>
              <a:spcBef>
                <a:spcPts val="395"/>
              </a:spcBef>
              <a:tabLst>
                <a:tab pos="904875" algn="l"/>
              </a:tabLst>
            </a:pPr>
            <a:r>
              <a:rPr sz="2500" b="0" spc="-25" dirty="0">
                <a:latin typeface="Calibri Light"/>
                <a:cs typeface="Calibri Light"/>
              </a:rPr>
              <a:t>Методики нейропсихологической диагностики</a:t>
            </a:r>
            <a:r>
              <a:rPr sz="2500" b="0" spc="-150" dirty="0">
                <a:latin typeface="Calibri Light"/>
                <a:cs typeface="Calibri Light"/>
              </a:rPr>
              <a:t> </a:t>
            </a:r>
            <a:r>
              <a:rPr sz="2500" b="0" spc="-25" dirty="0">
                <a:latin typeface="Calibri Light"/>
                <a:cs typeface="Calibri Light"/>
              </a:rPr>
              <a:t>нарушений  </a:t>
            </a:r>
            <a:r>
              <a:rPr sz="2500" b="0" spc="-20" dirty="0">
                <a:latin typeface="Calibri Light"/>
                <a:cs typeface="Calibri Light"/>
              </a:rPr>
              <a:t>зрительного </a:t>
            </a:r>
            <a:r>
              <a:rPr sz="2500" b="0" spc="-25" dirty="0">
                <a:latin typeface="Calibri Light"/>
                <a:cs typeface="Calibri Light"/>
              </a:rPr>
              <a:t>восприятия </a:t>
            </a:r>
            <a:r>
              <a:rPr sz="2500" b="0" spc="-15" dirty="0">
                <a:latin typeface="Calibri Light"/>
                <a:cs typeface="Calibri Light"/>
              </a:rPr>
              <a:t>при </a:t>
            </a:r>
            <a:r>
              <a:rPr sz="2500" b="0" spc="-25" dirty="0">
                <a:latin typeface="Calibri Light"/>
                <a:cs typeface="Calibri Light"/>
              </a:rPr>
              <a:t>органических поражениях  </a:t>
            </a:r>
            <a:r>
              <a:rPr sz="2500" b="0" spc="-15" dirty="0">
                <a:latin typeface="Calibri Light"/>
                <a:cs typeface="Calibri Light"/>
              </a:rPr>
              <a:t>мозга	</a:t>
            </a:r>
            <a:r>
              <a:rPr sz="2500" b="0" spc="-25" dirty="0">
                <a:latin typeface="Calibri Light"/>
                <a:cs typeface="Calibri Light"/>
              </a:rPr>
              <a:t>(качественный</a:t>
            </a:r>
            <a:r>
              <a:rPr sz="2500" b="0" spc="-85" dirty="0">
                <a:latin typeface="Calibri Light"/>
                <a:cs typeface="Calibri Light"/>
              </a:rPr>
              <a:t> </a:t>
            </a:r>
            <a:r>
              <a:rPr sz="2500" b="0" spc="-20" dirty="0">
                <a:latin typeface="Calibri Light"/>
                <a:cs typeface="Calibri Light"/>
              </a:rPr>
              <a:t>подход)</a:t>
            </a:r>
            <a:endParaRPr sz="2500">
              <a:latin typeface="Calibri Light"/>
              <a:cs typeface="Calibri Light"/>
            </a:endParaRPr>
          </a:p>
          <a:p>
            <a:pPr algn="ctr">
              <a:lnSpc>
                <a:spcPts val="1789"/>
              </a:lnSpc>
            </a:pPr>
            <a:r>
              <a:rPr sz="1600" b="0" spc="-15" dirty="0">
                <a:latin typeface="Calibri Light"/>
                <a:cs typeface="Calibri Light"/>
              </a:rPr>
              <a:t>{псевдоагнозии </a:t>
            </a:r>
            <a:r>
              <a:rPr sz="1600" b="0" spc="-10" dirty="0">
                <a:latin typeface="Calibri Light"/>
                <a:cs typeface="Calibri Light"/>
              </a:rPr>
              <a:t>при </a:t>
            </a:r>
            <a:r>
              <a:rPr sz="1600" b="0" spc="-15" dirty="0">
                <a:latin typeface="Calibri Light"/>
                <a:cs typeface="Calibri Light"/>
              </a:rPr>
              <a:t>нарушениях управляющих</a:t>
            </a:r>
            <a:r>
              <a:rPr sz="1600" b="0" spc="-210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функций}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6755" y="1557527"/>
            <a:ext cx="6132576" cy="4623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1555" y="33985"/>
            <a:ext cx="4193540" cy="105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b="0" spc="-20" dirty="0">
                <a:latin typeface="Calibri Light"/>
                <a:cs typeface="Calibri Light"/>
              </a:rPr>
              <a:t>одики</a:t>
            </a:r>
            <a:r>
              <a:rPr sz="2400" b="0" spc="-75" dirty="0">
                <a:latin typeface="Calibri Light"/>
                <a:cs typeface="Calibri Light"/>
              </a:rPr>
              <a:t> </a:t>
            </a:r>
            <a:r>
              <a:rPr sz="2400" b="0" spc="-25" dirty="0">
                <a:latin typeface="Calibri Light"/>
                <a:cs typeface="Calibri Light"/>
              </a:rPr>
              <a:t>нейропсихологической</a:t>
            </a:r>
            <a:endParaRPr sz="2400">
              <a:latin typeface="Calibri Light"/>
              <a:cs typeface="Calibri Light"/>
            </a:endParaRPr>
          </a:p>
          <a:p>
            <a:pPr marL="411480" marR="5080" indent="-276860">
              <a:lnSpc>
                <a:spcPts val="2590"/>
              </a:lnSpc>
              <a:spcBef>
                <a:spcPts val="185"/>
              </a:spcBef>
              <a:tabLst>
                <a:tab pos="2002155" algn="l"/>
              </a:tabLst>
            </a:pPr>
            <a:r>
              <a:rPr sz="2400" b="0" spc="-25" dirty="0">
                <a:latin typeface="Calibri Light"/>
                <a:cs typeface="Calibri Light"/>
              </a:rPr>
              <a:t>б</a:t>
            </a:r>
            <a:r>
              <a:rPr sz="2400" b="0" spc="-20" dirty="0">
                <a:latin typeface="Calibri Light"/>
                <a:cs typeface="Calibri Light"/>
              </a:rPr>
              <a:t>оч</a:t>
            </a:r>
            <a:r>
              <a:rPr sz="2400" b="0" spc="-25" dirty="0">
                <a:latin typeface="Calibri Light"/>
                <a:cs typeface="Calibri Light"/>
              </a:rPr>
              <a:t>е</a:t>
            </a:r>
            <a:r>
              <a:rPr sz="2400" b="0" dirty="0">
                <a:latin typeface="Calibri Light"/>
                <a:cs typeface="Calibri Light"/>
              </a:rPr>
              <a:t>й</a:t>
            </a:r>
            <a:r>
              <a:rPr sz="2400" b="0" spc="-70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п</a:t>
            </a:r>
            <a:r>
              <a:rPr sz="2400" b="0" dirty="0">
                <a:latin typeface="Calibri Light"/>
                <a:cs typeface="Calibri Light"/>
              </a:rPr>
              <a:t>а</a:t>
            </a:r>
            <a:r>
              <a:rPr sz="2400" b="0" spc="-30" dirty="0">
                <a:latin typeface="Calibri Light"/>
                <a:cs typeface="Calibri Light"/>
              </a:rPr>
              <a:t>м</a:t>
            </a:r>
            <a:r>
              <a:rPr sz="2400" b="0" spc="-15" dirty="0">
                <a:latin typeface="Calibri Light"/>
                <a:cs typeface="Calibri Light"/>
              </a:rPr>
              <a:t>ят</a:t>
            </a:r>
            <a:r>
              <a:rPr sz="2400" b="0" dirty="0">
                <a:latin typeface="Calibri Light"/>
                <a:cs typeface="Calibri Light"/>
              </a:rPr>
              <a:t>и	(</a:t>
            </a:r>
            <a:r>
              <a:rPr sz="2400" b="0" spc="-15" dirty="0">
                <a:latin typeface="Calibri Light"/>
                <a:cs typeface="Calibri Light"/>
              </a:rPr>
              <a:t>к</a:t>
            </a:r>
            <a:r>
              <a:rPr sz="2400" b="0" spc="-30" dirty="0">
                <a:latin typeface="Calibri Light"/>
                <a:cs typeface="Calibri Light"/>
              </a:rPr>
              <a:t>о</a:t>
            </a:r>
            <a:r>
              <a:rPr sz="2400" b="0" spc="-20" dirty="0">
                <a:latin typeface="Calibri Light"/>
                <a:cs typeface="Calibri Light"/>
              </a:rPr>
              <a:t>л</a:t>
            </a:r>
            <a:r>
              <a:rPr sz="2400" b="0" spc="-30" dirty="0">
                <a:latin typeface="Calibri Light"/>
                <a:cs typeface="Calibri Light"/>
              </a:rPr>
              <a:t>и</a:t>
            </a:r>
            <a:r>
              <a:rPr sz="2400" b="0" spc="-20" dirty="0">
                <a:latin typeface="Calibri Light"/>
                <a:cs typeface="Calibri Light"/>
              </a:rPr>
              <a:t>ч</a:t>
            </a:r>
            <a:r>
              <a:rPr sz="2400" b="0" spc="-25" dirty="0">
                <a:latin typeface="Calibri Light"/>
                <a:cs typeface="Calibri Light"/>
              </a:rPr>
              <a:t>ес</a:t>
            </a:r>
            <a:r>
              <a:rPr sz="2400" b="0" spc="-15" dirty="0">
                <a:latin typeface="Calibri Light"/>
                <a:cs typeface="Calibri Light"/>
              </a:rPr>
              <a:t>тв</a:t>
            </a:r>
            <a:r>
              <a:rPr sz="2400" b="0" spc="-25" dirty="0">
                <a:latin typeface="Calibri Light"/>
                <a:cs typeface="Calibri Light"/>
              </a:rPr>
              <a:t>енн</a:t>
            </a:r>
            <a:r>
              <a:rPr sz="2400" b="0" spc="-30" dirty="0">
                <a:latin typeface="Calibri Light"/>
                <a:cs typeface="Calibri Light"/>
              </a:rPr>
              <a:t>ы</a:t>
            </a:r>
            <a:r>
              <a:rPr sz="2400" b="0" dirty="0">
                <a:latin typeface="Calibri Light"/>
                <a:cs typeface="Calibri Light"/>
              </a:rPr>
              <a:t>й  </a:t>
            </a:r>
            <a:r>
              <a:rPr sz="2400" b="0" spc="-20" dirty="0">
                <a:latin typeface="Calibri Light"/>
                <a:cs typeface="Calibri Light"/>
              </a:rPr>
              <a:t>ход)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2103" y="122961"/>
            <a:ext cx="2306955" cy="1211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7470" algn="r">
              <a:lnSpc>
                <a:spcPts val="2140"/>
              </a:lnSpc>
            </a:pPr>
            <a:r>
              <a:rPr sz="2400" b="0" spc="-5" dirty="0">
                <a:latin typeface="Calibri Light"/>
                <a:cs typeface="Calibri Light"/>
              </a:rPr>
              <a:t>П</a:t>
            </a:r>
            <a:r>
              <a:rPr sz="2400" b="0" spc="-20" dirty="0">
                <a:latin typeface="Calibri Light"/>
                <a:cs typeface="Calibri Light"/>
              </a:rPr>
              <a:t>с</a:t>
            </a:r>
            <a:r>
              <a:rPr sz="2400" b="0" spc="-30" dirty="0">
                <a:latin typeface="Calibri Light"/>
                <a:cs typeface="Calibri Light"/>
              </a:rPr>
              <a:t>и</a:t>
            </a:r>
            <a:r>
              <a:rPr sz="2400" b="0" spc="-25" dirty="0">
                <a:latin typeface="Calibri Light"/>
                <a:cs typeface="Calibri Light"/>
              </a:rPr>
              <a:t>х</a:t>
            </a:r>
            <a:r>
              <a:rPr sz="2400" b="0" spc="-20" dirty="0">
                <a:latin typeface="Calibri Light"/>
                <a:cs typeface="Calibri Light"/>
              </a:rPr>
              <a:t>о</a:t>
            </a:r>
            <a:r>
              <a:rPr sz="2400" b="0" spc="-30" dirty="0">
                <a:latin typeface="Calibri Light"/>
                <a:cs typeface="Calibri Light"/>
              </a:rPr>
              <a:t>м</a:t>
            </a:r>
            <a:r>
              <a:rPr sz="2400" b="0" spc="-25" dirty="0">
                <a:latin typeface="Calibri Light"/>
                <a:cs typeface="Calibri Light"/>
              </a:rPr>
              <a:t>е</a:t>
            </a:r>
            <a:r>
              <a:rPr sz="2400" b="0" spc="-15" dirty="0">
                <a:latin typeface="Calibri Light"/>
                <a:cs typeface="Calibri Light"/>
              </a:rPr>
              <a:t>т</a:t>
            </a:r>
            <a:r>
              <a:rPr sz="2400" b="0" spc="-30" dirty="0">
                <a:latin typeface="Calibri Light"/>
                <a:cs typeface="Calibri Light"/>
              </a:rPr>
              <a:t>ри</a:t>
            </a:r>
            <a:r>
              <a:rPr sz="2400" b="0" spc="-20" dirty="0">
                <a:latin typeface="Calibri Light"/>
                <a:cs typeface="Calibri Light"/>
              </a:rPr>
              <a:t>ч</a:t>
            </a:r>
            <a:r>
              <a:rPr sz="2400" b="0" dirty="0">
                <a:latin typeface="Calibri Light"/>
                <a:cs typeface="Calibri Light"/>
              </a:rPr>
              <a:t>е</a:t>
            </a:r>
            <a:endParaRPr sz="2400">
              <a:latin typeface="Calibri Light"/>
              <a:cs typeface="Calibri Light"/>
            </a:endParaRPr>
          </a:p>
          <a:p>
            <a:pPr marR="61594" algn="r">
              <a:lnSpc>
                <a:spcPts val="2735"/>
              </a:lnSpc>
            </a:pPr>
            <a:r>
              <a:rPr sz="2400" b="0" spc="-20" dirty="0">
                <a:latin typeface="Calibri Light"/>
                <a:cs typeface="Calibri Light"/>
              </a:rPr>
              <a:t>диагностики</a:t>
            </a:r>
            <a:r>
              <a:rPr sz="2400" b="0" spc="-135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нару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r>
              <a:rPr sz="1800" b="0" spc="-10" dirty="0">
                <a:latin typeface="Calibri Light"/>
                <a:cs typeface="Calibri Light"/>
              </a:rPr>
              <a:t>Субтест </a:t>
            </a:r>
            <a:r>
              <a:rPr sz="1800" b="0" spc="-15" dirty="0">
                <a:latin typeface="Calibri Light"/>
                <a:cs typeface="Calibri Light"/>
              </a:rPr>
              <a:t>“запоминание</a:t>
            </a:r>
            <a:r>
              <a:rPr sz="1800" b="0" spc="-20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ц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1064" y="122961"/>
            <a:ext cx="1496060" cy="1458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0"/>
              </a:lnSpc>
            </a:pPr>
            <a:r>
              <a:rPr sz="2400" b="0" spc="-20" dirty="0">
                <a:latin typeface="Calibri Light"/>
                <a:cs typeface="Calibri Light"/>
              </a:rPr>
              <a:t>ские</a:t>
            </a:r>
            <a:r>
              <a:rPr sz="2400" b="0" spc="-90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мет</a:t>
            </a:r>
            <a:endParaRPr sz="2400">
              <a:latin typeface="Calibri Light"/>
              <a:cs typeface="Calibri Light"/>
            </a:endParaRPr>
          </a:p>
          <a:p>
            <a:pPr marL="16510">
              <a:lnSpc>
                <a:spcPts val="2595"/>
              </a:lnSpc>
            </a:pPr>
            <a:r>
              <a:rPr sz="2400" b="0" spc="-25" dirty="0">
                <a:latin typeface="Calibri Light"/>
                <a:cs typeface="Calibri Light"/>
              </a:rPr>
              <a:t>шений</a:t>
            </a:r>
            <a:r>
              <a:rPr sz="2400" b="0" spc="-90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ра</a:t>
            </a:r>
            <a:endParaRPr sz="2400">
              <a:latin typeface="Calibri Light"/>
              <a:cs typeface="Calibri Light"/>
            </a:endParaRPr>
          </a:p>
          <a:p>
            <a:pPr marL="1015365">
              <a:lnSpc>
                <a:spcPts val="2645"/>
              </a:lnSpc>
            </a:pPr>
            <a:r>
              <a:rPr sz="2400" b="0" spc="-10" dirty="0">
                <a:latin typeface="Calibri Light"/>
                <a:cs typeface="Calibri Light"/>
              </a:rPr>
              <a:t>п</a:t>
            </a:r>
            <a:r>
              <a:rPr sz="2400" b="0" spc="-5" dirty="0">
                <a:latin typeface="Calibri Light"/>
                <a:cs typeface="Calibri Light"/>
              </a:rPr>
              <a:t>од</a:t>
            </a:r>
            <a:endParaRPr sz="2400">
              <a:latin typeface="Calibri Light"/>
              <a:cs typeface="Calibri Light"/>
            </a:endParaRPr>
          </a:p>
          <a:p>
            <a:pPr marR="325120" algn="r">
              <a:lnSpc>
                <a:spcPts val="1960"/>
              </a:lnSpc>
            </a:pPr>
            <a:r>
              <a:rPr sz="1800" b="0" spc="-15" dirty="0">
                <a:latin typeface="Calibri Light"/>
                <a:cs typeface="Calibri Light"/>
              </a:rPr>
              <a:t>ифр”</a:t>
            </a:r>
            <a:r>
              <a:rPr sz="1800" b="0" spc="-12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верба</a:t>
            </a:r>
            <a:endParaRPr sz="1800">
              <a:latin typeface="Calibri Light"/>
              <a:cs typeface="Calibri Light"/>
            </a:endParaRPr>
          </a:p>
          <a:p>
            <a:pPr marR="283210" algn="r">
              <a:lnSpc>
                <a:spcPts val="2050"/>
              </a:lnSpc>
            </a:pPr>
            <a:r>
              <a:rPr sz="1800" b="0" dirty="0">
                <a:latin typeface="Calibri Light"/>
                <a:cs typeface="Calibri Light"/>
              </a:rPr>
              <a:t>bl</a:t>
            </a:r>
            <a:r>
              <a:rPr sz="1800" b="0" spc="-20" dirty="0">
                <a:latin typeface="Calibri Light"/>
                <a:cs typeface="Calibri Light"/>
              </a:rPr>
              <a:t>o</a:t>
            </a:r>
            <a:r>
              <a:rPr sz="1800" b="0" spc="-10" dirty="0">
                <a:latin typeface="Calibri Light"/>
                <a:cs typeface="Calibri Light"/>
              </a:rPr>
              <a:t>c</a:t>
            </a:r>
            <a:r>
              <a:rPr sz="1800" b="0" dirty="0">
                <a:latin typeface="Calibri Light"/>
                <a:cs typeface="Calibri Light"/>
              </a:rPr>
              <a:t>k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00407" y="1035811"/>
            <a:ext cx="412750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99695" marR="5080" indent="-87630">
              <a:lnSpc>
                <a:spcPts val="1939"/>
              </a:lnSpc>
              <a:spcBef>
                <a:spcPts val="345"/>
              </a:spcBef>
            </a:pPr>
            <a:r>
              <a:rPr sz="1800" b="0" spc="-20" dirty="0">
                <a:latin typeface="Calibri Light"/>
                <a:cs typeface="Calibri Light"/>
              </a:rPr>
              <a:t>льной </a:t>
            </a:r>
            <a:r>
              <a:rPr sz="1800" b="0" spc="-15" dirty="0">
                <a:latin typeface="Calibri Light"/>
                <a:cs typeface="Calibri Light"/>
              </a:rPr>
              <a:t>шкалы </a:t>
            </a:r>
            <a:r>
              <a:rPr sz="1800" b="0" spc="-10" dirty="0">
                <a:latin typeface="Calibri Light"/>
                <a:cs typeface="Calibri Light"/>
              </a:rPr>
              <a:t>теста </a:t>
            </a:r>
            <a:r>
              <a:rPr sz="1800" b="0" spc="-15" dirty="0">
                <a:latin typeface="Calibri Light"/>
                <a:cs typeface="Calibri Light"/>
              </a:rPr>
              <a:t>Векслера </a:t>
            </a:r>
            <a:r>
              <a:rPr sz="1800" b="0" spc="-25" dirty="0">
                <a:latin typeface="Calibri Light"/>
                <a:cs typeface="Calibri Light"/>
              </a:rPr>
              <a:t>(WAIS),</a:t>
            </a:r>
            <a:r>
              <a:rPr sz="1800" b="0" spc="-180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Corsi's  tapping</a:t>
            </a:r>
            <a:r>
              <a:rPr sz="1800" b="0" spc="-70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test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0516" y="1690116"/>
            <a:ext cx="7435596" cy="4640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3133344" cy="1456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4258055" cy="2714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СПАСИБО </a:t>
            </a:r>
            <a:r>
              <a:rPr spc="-15" dirty="0"/>
              <a:t>ЗА</a:t>
            </a:r>
            <a:r>
              <a:rPr spc="-200" dirty="0"/>
              <a:t> </a:t>
            </a:r>
            <a:r>
              <a:rPr spc="-45" dirty="0"/>
              <a:t>ВНИМАНИЕ!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5"/>
              </a:spcBef>
            </a:pPr>
            <a:r>
              <a:rPr spc="-60" dirty="0">
                <a:hlinkClick r:id="rId2"/>
              </a:rPr>
              <a:t>ymikadze@yandex.com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302635" marR="5080" indent="-2940685">
              <a:lnSpc>
                <a:spcPts val="3240"/>
              </a:lnSpc>
              <a:spcBef>
                <a:spcPts val="505"/>
              </a:spcBef>
            </a:pPr>
            <a:r>
              <a:rPr sz="3000" b="0" spc="-35" dirty="0">
                <a:latin typeface="Calibri Light"/>
                <a:cs typeface="Calibri Light"/>
              </a:rPr>
              <a:t>ФЕНОМЕНОЛОГИЯ </a:t>
            </a:r>
            <a:r>
              <a:rPr sz="3000" b="0" spc="-30" dirty="0">
                <a:latin typeface="Calibri Light"/>
                <a:cs typeface="Calibri Light"/>
              </a:rPr>
              <a:t>НАРУШЕНИЙ</a:t>
            </a:r>
            <a:r>
              <a:rPr sz="3000" b="0" spc="-135" dirty="0">
                <a:latin typeface="Calibri Light"/>
                <a:cs typeface="Calibri Light"/>
              </a:rPr>
              <a:t> </a:t>
            </a:r>
            <a:r>
              <a:rPr sz="3000" b="0" spc="-30" dirty="0">
                <a:latin typeface="Calibri Light"/>
                <a:cs typeface="Calibri Light"/>
              </a:rPr>
              <a:t>ПСИХИЧЕСКИХ  ФУНКЦИЙ</a:t>
            </a:r>
            <a:endParaRPr sz="3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5394" y="1216533"/>
            <a:ext cx="56318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-30" dirty="0">
                <a:latin typeface="Calibri Light"/>
                <a:cs typeface="Calibri Light"/>
              </a:rPr>
              <a:t>(патопсихологическая</a:t>
            </a:r>
            <a:r>
              <a:rPr sz="3000" b="0" spc="-70" dirty="0">
                <a:latin typeface="Calibri Light"/>
                <a:cs typeface="Calibri Light"/>
              </a:rPr>
              <a:t> </a:t>
            </a:r>
            <a:r>
              <a:rPr sz="3000" b="0" spc="-25" dirty="0">
                <a:latin typeface="Calibri Light"/>
                <a:cs typeface="Calibri Light"/>
              </a:rPr>
              <a:t>диагностика)</a:t>
            </a:r>
            <a:endParaRPr sz="3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7967" y="3032505"/>
            <a:ext cx="5004435" cy="1583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1400"/>
              </a:lnSpc>
              <a:spcBef>
                <a:spcPts val="100"/>
              </a:spcBef>
            </a:pPr>
            <a:r>
              <a:rPr sz="2100" spc="-5" dirty="0">
                <a:latin typeface="Calibri"/>
                <a:cs typeface="Calibri"/>
              </a:rPr>
              <a:t>Нарушения </a:t>
            </a:r>
            <a:r>
              <a:rPr sz="2100" spc="-10" dirty="0">
                <a:latin typeface="Calibri"/>
                <a:cs typeface="Calibri"/>
              </a:rPr>
              <a:t>умственной работоспособности  </a:t>
            </a:r>
            <a:r>
              <a:rPr sz="2100" spc="-5" dirty="0">
                <a:latin typeface="Calibri"/>
                <a:cs typeface="Calibri"/>
              </a:rPr>
              <a:t>Нарушения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внимания</a:t>
            </a:r>
            <a:endParaRPr sz="21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550"/>
              </a:spcBef>
            </a:pPr>
            <a:r>
              <a:rPr sz="2100" spc="-5" dirty="0">
                <a:latin typeface="Calibri"/>
                <a:cs typeface="Calibri"/>
              </a:rPr>
              <a:t>Нарушения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памяти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2100" spc="-5" dirty="0">
                <a:latin typeface="Calibri"/>
                <a:cs typeface="Calibri"/>
              </a:rPr>
              <a:t>Обзор </a:t>
            </a:r>
            <a:r>
              <a:rPr sz="2100" spc="-10" dirty="0">
                <a:latin typeface="Calibri"/>
                <a:cs typeface="Calibri"/>
              </a:rPr>
              <a:t>патопсихологических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методик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2024" y="307975"/>
            <a:ext cx="7010400" cy="356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spc="10" dirty="0"/>
              <a:t>НАРУШЕНИЯ </a:t>
            </a:r>
            <a:r>
              <a:rPr sz="2150" spc="15" dirty="0"/>
              <a:t>УМСТВЕННОЙ</a:t>
            </a:r>
            <a:r>
              <a:rPr sz="2150" spc="-55" dirty="0"/>
              <a:t> </a:t>
            </a:r>
            <a:r>
              <a:rPr sz="2150" dirty="0"/>
              <a:t>РАБОТОСПОСОБНОСТИ</a:t>
            </a:r>
            <a:endParaRPr sz="2150"/>
          </a:p>
        </p:txBody>
      </p:sp>
      <p:sp>
        <p:nvSpPr>
          <p:cNvPr id="3" name="object 3"/>
          <p:cNvSpPr txBox="1"/>
          <p:nvPr/>
        </p:nvSpPr>
        <p:spPr>
          <a:xfrm>
            <a:off x="535330" y="1081786"/>
            <a:ext cx="8008620" cy="479107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84785" marR="473075" indent="-172720">
              <a:lnSpc>
                <a:spcPct val="90000"/>
              </a:lnSpc>
              <a:spcBef>
                <a:spcPts val="275"/>
              </a:spcBef>
              <a:buFont typeface="Arial"/>
              <a:buChar char="•"/>
              <a:tabLst>
                <a:tab pos="185420" algn="l"/>
              </a:tabLst>
            </a:pPr>
            <a:r>
              <a:rPr sz="1450" dirty="0">
                <a:latin typeface="Times New Roman"/>
                <a:cs typeface="Times New Roman"/>
              </a:rPr>
              <a:t>Наряду с расстройствами </a:t>
            </a:r>
            <a:r>
              <a:rPr sz="1450" spc="-5" dirty="0">
                <a:latin typeface="Times New Roman"/>
                <a:cs typeface="Times New Roman"/>
              </a:rPr>
              <a:t>познавательных </a:t>
            </a:r>
            <a:r>
              <a:rPr sz="1450" spc="5" dirty="0">
                <a:latin typeface="Times New Roman"/>
                <a:cs typeface="Times New Roman"/>
              </a:rPr>
              <a:t>процессов </a:t>
            </a:r>
            <a:r>
              <a:rPr sz="1450" dirty="0">
                <a:latin typeface="Times New Roman"/>
                <a:cs typeface="Times New Roman"/>
              </a:rPr>
              <a:t>и личностных </a:t>
            </a:r>
            <a:r>
              <a:rPr sz="1450" spc="-5" dirty="0">
                <a:latin typeface="Times New Roman"/>
                <a:cs typeface="Times New Roman"/>
              </a:rPr>
              <a:t>изменений </a:t>
            </a:r>
            <a:r>
              <a:rPr sz="1450" dirty="0">
                <a:latin typeface="Times New Roman"/>
                <a:cs typeface="Times New Roman"/>
              </a:rPr>
              <a:t>могут </a:t>
            </a:r>
            <a:r>
              <a:rPr sz="1450" spc="-5" dirty="0">
                <a:latin typeface="Times New Roman"/>
                <a:cs typeface="Times New Roman"/>
              </a:rPr>
              <a:t>также  </a:t>
            </a:r>
            <a:r>
              <a:rPr sz="1450" spc="-10" dirty="0">
                <a:latin typeface="Times New Roman"/>
                <a:cs typeface="Times New Roman"/>
              </a:rPr>
              <a:t>встречаться </a:t>
            </a:r>
            <a:r>
              <a:rPr sz="1450" spc="-5" dirty="0">
                <a:latin typeface="Times New Roman"/>
                <a:cs typeface="Times New Roman"/>
              </a:rPr>
              <a:t>нарушения динамической стороны психической </a:t>
            </a:r>
            <a:r>
              <a:rPr sz="1450" dirty="0">
                <a:latin typeface="Times New Roman"/>
                <a:cs typeface="Times New Roman"/>
              </a:rPr>
              <a:t>деятельности, </a:t>
            </a:r>
            <a:r>
              <a:rPr sz="1450" spc="-20" dirty="0">
                <a:latin typeface="Times New Roman"/>
                <a:cs typeface="Times New Roman"/>
              </a:rPr>
              <a:t>которые </a:t>
            </a:r>
            <a:r>
              <a:rPr sz="1450" spc="-10" dirty="0">
                <a:latin typeface="Times New Roman"/>
                <a:cs typeface="Times New Roman"/>
              </a:rPr>
              <a:t>зачастую  </a:t>
            </a:r>
            <a:r>
              <a:rPr sz="1450" spc="-5" dirty="0">
                <a:latin typeface="Times New Roman"/>
                <a:cs typeface="Times New Roman"/>
              </a:rPr>
              <a:t>являются следствием нарушения умственной</a:t>
            </a:r>
            <a:r>
              <a:rPr sz="1450" spc="-20" dirty="0">
                <a:latin typeface="Times New Roman"/>
                <a:cs typeface="Times New Roman"/>
              </a:rPr>
              <a:t> </a:t>
            </a:r>
            <a:r>
              <a:rPr sz="1450" spc="5" dirty="0">
                <a:latin typeface="Times New Roman"/>
                <a:cs typeface="Times New Roman"/>
              </a:rPr>
              <a:t>работоспособности.</a:t>
            </a:r>
            <a:endParaRPr sz="1450">
              <a:latin typeface="Times New Roman"/>
              <a:cs typeface="Times New Roman"/>
            </a:endParaRPr>
          </a:p>
          <a:p>
            <a:pPr marL="184785" marR="172085" indent="-172720">
              <a:lnSpc>
                <a:spcPts val="1570"/>
              </a:lnSpc>
              <a:spcBef>
                <a:spcPts val="1025"/>
              </a:spcBef>
              <a:buFont typeface="Arial"/>
              <a:buChar char="•"/>
              <a:tabLst>
                <a:tab pos="185420" algn="l"/>
              </a:tabLst>
            </a:pPr>
            <a:r>
              <a:rPr sz="1450" spc="-15" dirty="0">
                <a:latin typeface="Times New Roman"/>
                <a:cs typeface="Times New Roman"/>
              </a:rPr>
              <a:t>Под </a:t>
            </a:r>
            <a:r>
              <a:rPr sz="1450" b="1" i="1" spc="-10" dirty="0">
                <a:latin typeface="Times New Roman"/>
                <a:cs typeface="Times New Roman"/>
              </a:rPr>
              <a:t>работоспособностью </a:t>
            </a:r>
            <a:r>
              <a:rPr sz="1450" spc="-5" dirty="0">
                <a:latin typeface="Times New Roman"/>
                <a:cs typeface="Times New Roman"/>
              </a:rPr>
              <a:t>принято </a:t>
            </a:r>
            <a:r>
              <a:rPr sz="1450" spc="-10" dirty="0">
                <a:latin typeface="Times New Roman"/>
                <a:cs typeface="Times New Roman"/>
              </a:rPr>
              <a:t>понимать </a:t>
            </a:r>
            <a:r>
              <a:rPr sz="1450" spc="-5" dirty="0">
                <a:latin typeface="Times New Roman"/>
                <a:cs typeface="Times New Roman"/>
              </a:rPr>
              <a:t>потенциальную возможность индивида выполнять  </a:t>
            </a:r>
            <a:r>
              <a:rPr sz="1450" dirty="0">
                <a:latin typeface="Times New Roman"/>
                <a:cs typeface="Times New Roman"/>
              </a:rPr>
              <a:t>целесообразную деятельность </a:t>
            </a:r>
            <a:r>
              <a:rPr sz="1450" spc="-5" dirty="0">
                <a:latin typeface="Times New Roman"/>
                <a:cs typeface="Times New Roman"/>
              </a:rPr>
              <a:t>на заданном уровне эффективности </a:t>
            </a:r>
            <a:r>
              <a:rPr sz="1450" dirty="0">
                <a:latin typeface="Times New Roman"/>
                <a:cs typeface="Times New Roman"/>
              </a:rPr>
              <a:t>в </a:t>
            </a:r>
            <a:r>
              <a:rPr sz="1450" spc="-5" dirty="0">
                <a:latin typeface="Times New Roman"/>
                <a:cs typeface="Times New Roman"/>
              </a:rPr>
              <a:t>течение</a:t>
            </a:r>
            <a:r>
              <a:rPr sz="1450" spc="-5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определенного</a:t>
            </a:r>
            <a:endParaRPr sz="1450">
              <a:latin typeface="Times New Roman"/>
              <a:cs typeface="Times New Roman"/>
            </a:endParaRPr>
          </a:p>
          <a:p>
            <a:pPr marL="184785">
              <a:lnSpc>
                <a:spcPts val="1550"/>
              </a:lnSpc>
            </a:pPr>
            <a:r>
              <a:rPr sz="1450" spc="-5" dirty="0">
                <a:latin typeface="Times New Roman"/>
                <a:cs typeface="Times New Roman"/>
              </a:rPr>
              <a:t>времени.</a:t>
            </a:r>
            <a:endParaRPr sz="1450">
              <a:latin typeface="Times New Roman"/>
              <a:cs typeface="Times New Roman"/>
            </a:endParaRPr>
          </a:p>
          <a:p>
            <a:pPr marL="184785" indent="-172720">
              <a:lnSpc>
                <a:spcPts val="1655"/>
              </a:lnSpc>
              <a:spcBef>
                <a:spcPts val="815"/>
              </a:spcBef>
              <a:buFont typeface="Arial"/>
              <a:buChar char="•"/>
              <a:tabLst>
                <a:tab pos="185420" algn="l"/>
              </a:tabLst>
            </a:pPr>
            <a:r>
              <a:rPr sz="1450" spc="-5" dirty="0">
                <a:latin typeface="Times New Roman"/>
                <a:cs typeface="Times New Roman"/>
              </a:rPr>
              <a:t>При нарушениях умственной </a:t>
            </a:r>
            <a:r>
              <a:rPr sz="1450" spc="5" dirty="0">
                <a:latin typeface="Times New Roman"/>
                <a:cs typeface="Times New Roman"/>
              </a:rPr>
              <a:t>работоспособности </a:t>
            </a:r>
            <a:r>
              <a:rPr sz="1450" dirty="0">
                <a:latin typeface="Times New Roman"/>
                <a:cs typeface="Times New Roman"/>
              </a:rPr>
              <a:t>приобретенные в </a:t>
            </a:r>
            <a:r>
              <a:rPr sz="1450" spc="-5" dirty="0">
                <a:latin typeface="Times New Roman"/>
                <a:cs typeface="Times New Roman"/>
              </a:rPr>
              <a:t>прошлой</a:t>
            </a:r>
            <a:r>
              <a:rPr sz="1450" spc="-15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жизнедеятельности</a:t>
            </a:r>
            <a:endParaRPr sz="1450">
              <a:latin typeface="Times New Roman"/>
              <a:cs typeface="Times New Roman"/>
            </a:endParaRPr>
          </a:p>
          <a:p>
            <a:pPr marL="184785">
              <a:lnSpc>
                <a:spcPts val="1570"/>
              </a:lnSpc>
            </a:pPr>
            <a:r>
              <a:rPr sz="1450" spc="-5" dirty="0">
                <a:latin typeface="Times New Roman"/>
                <a:cs typeface="Times New Roman"/>
              </a:rPr>
              <a:t>человека навыки, интеллектуальные операции </a:t>
            </a:r>
            <a:r>
              <a:rPr sz="1450" spc="5" dirty="0">
                <a:latin typeface="Times New Roman"/>
                <a:cs typeface="Times New Roman"/>
              </a:rPr>
              <a:t>остаются </a:t>
            </a:r>
            <a:r>
              <a:rPr sz="1450" spc="-15" dirty="0">
                <a:latin typeface="Times New Roman"/>
                <a:cs typeface="Times New Roman"/>
              </a:rPr>
              <a:t>нередко </a:t>
            </a:r>
            <a:r>
              <a:rPr sz="1450" spc="-5" dirty="0">
                <a:latin typeface="Times New Roman"/>
                <a:cs typeface="Times New Roman"/>
              </a:rPr>
              <a:t>сохранными, </a:t>
            </a:r>
            <a:r>
              <a:rPr sz="1450" spc="-20" dirty="0">
                <a:latin typeface="Times New Roman"/>
                <a:cs typeface="Times New Roman"/>
              </a:rPr>
              <a:t>однако </a:t>
            </a:r>
            <a:r>
              <a:rPr sz="1450" spc="-5" dirty="0">
                <a:latin typeface="Times New Roman"/>
                <a:cs typeface="Times New Roman"/>
              </a:rPr>
              <a:t>больной не</a:t>
            </a:r>
            <a:r>
              <a:rPr sz="1450" spc="-1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в</a:t>
            </a:r>
            <a:endParaRPr sz="1450">
              <a:latin typeface="Times New Roman"/>
              <a:cs typeface="Times New Roman"/>
            </a:endParaRPr>
          </a:p>
          <a:p>
            <a:pPr marL="184785">
              <a:lnSpc>
                <a:spcPts val="1655"/>
              </a:lnSpc>
            </a:pPr>
            <a:r>
              <a:rPr sz="1450" dirty="0">
                <a:latin typeface="Times New Roman"/>
                <a:cs typeface="Times New Roman"/>
              </a:rPr>
              <a:t>состоянии </a:t>
            </a:r>
            <a:r>
              <a:rPr sz="1450" spc="-5" dirty="0">
                <a:latin typeface="Times New Roman"/>
                <a:cs typeface="Times New Roman"/>
              </a:rPr>
              <a:t>выполнять умственные </a:t>
            </a:r>
            <a:r>
              <a:rPr sz="1450" dirty="0">
                <a:latin typeface="Times New Roman"/>
                <a:cs typeface="Times New Roman"/>
              </a:rPr>
              <a:t>задания, </a:t>
            </a:r>
            <a:r>
              <a:rPr sz="1450" spc="-5" dirty="0">
                <a:latin typeface="Times New Roman"/>
                <a:cs typeface="Times New Roman"/>
              </a:rPr>
              <a:t>требующие </a:t>
            </a:r>
            <a:r>
              <a:rPr sz="1450" dirty="0">
                <a:latin typeface="Times New Roman"/>
                <a:cs typeface="Times New Roman"/>
              </a:rPr>
              <a:t>длительных и </a:t>
            </a:r>
            <a:r>
              <a:rPr sz="1450" spc="-5" dirty="0">
                <a:latin typeface="Times New Roman"/>
                <a:cs typeface="Times New Roman"/>
              </a:rPr>
              <a:t>устойчивых</a:t>
            </a:r>
            <a:r>
              <a:rPr sz="1450" spc="-9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усилий.</a:t>
            </a:r>
            <a:endParaRPr sz="1450">
              <a:latin typeface="Times New Roman"/>
              <a:cs typeface="Times New Roman"/>
            </a:endParaRPr>
          </a:p>
          <a:p>
            <a:pPr marL="184785" indent="-172720">
              <a:lnSpc>
                <a:spcPts val="1650"/>
              </a:lnSpc>
              <a:spcBef>
                <a:spcPts val="830"/>
              </a:spcBef>
              <a:buFont typeface="Arial"/>
              <a:buChar char="•"/>
              <a:tabLst>
                <a:tab pos="185420" algn="l"/>
              </a:tabLst>
            </a:pPr>
            <a:r>
              <a:rPr sz="1450" spc="-5" dirty="0">
                <a:latin typeface="Times New Roman"/>
                <a:cs typeface="Times New Roman"/>
              </a:rPr>
              <a:t>Испытуемый </a:t>
            </a:r>
            <a:r>
              <a:rPr sz="1450" spc="5" dirty="0">
                <a:latin typeface="Times New Roman"/>
                <a:cs typeface="Times New Roman"/>
              </a:rPr>
              <a:t>осмысляет </a:t>
            </a:r>
            <a:r>
              <a:rPr sz="1450" dirty="0">
                <a:latin typeface="Times New Roman"/>
                <a:cs typeface="Times New Roman"/>
              </a:rPr>
              <a:t>задание, </a:t>
            </a:r>
            <a:r>
              <a:rPr sz="1450" spc="-5" dirty="0">
                <a:latin typeface="Times New Roman"/>
                <a:cs typeface="Times New Roman"/>
              </a:rPr>
              <a:t>требующее </a:t>
            </a:r>
            <a:r>
              <a:rPr sz="1450" dirty="0">
                <a:latin typeface="Times New Roman"/>
                <a:cs typeface="Times New Roman"/>
              </a:rPr>
              <a:t>синтеза и обобщений, </a:t>
            </a:r>
            <a:r>
              <a:rPr sz="1450" spc="-10" dirty="0">
                <a:latin typeface="Times New Roman"/>
                <a:cs typeface="Times New Roman"/>
              </a:rPr>
              <a:t>его </a:t>
            </a:r>
            <a:r>
              <a:rPr sz="1450" dirty="0">
                <a:latin typeface="Times New Roman"/>
                <a:cs typeface="Times New Roman"/>
              </a:rPr>
              <a:t>ассоциации</a:t>
            </a:r>
            <a:r>
              <a:rPr sz="1450" spc="-90" dirty="0">
                <a:latin typeface="Times New Roman"/>
                <a:cs typeface="Times New Roman"/>
              </a:rPr>
              <a:t> </a:t>
            </a:r>
            <a:r>
              <a:rPr sz="1450" spc="5" dirty="0">
                <a:latin typeface="Times New Roman"/>
                <a:cs typeface="Times New Roman"/>
              </a:rPr>
              <a:t>носят</a:t>
            </a:r>
            <a:endParaRPr sz="1450">
              <a:latin typeface="Times New Roman"/>
              <a:cs typeface="Times New Roman"/>
            </a:endParaRPr>
          </a:p>
          <a:p>
            <a:pPr marL="184785" marR="120650">
              <a:lnSpc>
                <a:spcPct val="90000"/>
              </a:lnSpc>
              <a:spcBef>
                <a:spcPts val="85"/>
              </a:spcBef>
            </a:pPr>
            <a:r>
              <a:rPr sz="1450" spc="-5" dirty="0">
                <a:latin typeface="Times New Roman"/>
                <a:cs typeface="Times New Roman"/>
              </a:rPr>
              <a:t>адекватный характер, </a:t>
            </a:r>
            <a:r>
              <a:rPr sz="1450" spc="-10" dirty="0">
                <a:latin typeface="Times New Roman"/>
                <a:cs typeface="Times New Roman"/>
              </a:rPr>
              <a:t>его </a:t>
            </a:r>
            <a:r>
              <a:rPr sz="1450" spc="-5" dirty="0">
                <a:latin typeface="Times New Roman"/>
                <a:cs typeface="Times New Roman"/>
              </a:rPr>
              <a:t>отношение </a:t>
            </a:r>
            <a:r>
              <a:rPr sz="1450" dirty="0">
                <a:latin typeface="Times New Roman"/>
                <a:cs typeface="Times New Roman"/>
              </a:rPr>
              <a:t>к </a:t>
            </a:r>
            <a:r>
              <a:rPr sz="1450" spc="-10" dirty="0">
                <a:latin typeface="Times New Roman"/>
                <a:cs typeface="Times New Roman"/>
              </a:rPr>
              <a:t>ситуации </a:t>
            </a:r>
            <a:r>
              <a:rPr sz="1450" spc="-5" dirty="0">
                <a:latin typeface="Times New Roman"/>
                <a:cs typeface="Times New Roman"/>
              </a:rPr>
              <a:t>эксперимента не изменено, </a:t>
            </a:r>
            <a:r>
              <a:rPr sz="1450" spc="-20" dirty="0">
                <a:latin typeface="Times New Roman"/>
                <a:cs typeface="Times New Roman"/>
              </a:rPr>
              <a:t>однако </a:t>
            </a:r>
            <a:r>
              <a:rPr sz="1450" dirty="0">
                <a:latin typeface="Times New Roman"/>
                <a:cs typeface="Times New Roman"/>
              </a:rPr>
              <a:t>он </a:t>
            </a:r>
            <a:r>
              <a:rPr sz="1450" spc="-5" dirty="0">
                <a:latin typeface="Times New Roman"/>
                <a:cs typeface="Times New Roman"/>
              </a:rPr>
              <a:t>не </a:t>
            </a:r>
            <a:r>
              <a:rPr sz="1450" spc="-10" dirty="0">
                <a:latin typeface="Times New Roman"/>
                <a:cs typeface="Times New Roman"/>
              </a:rPr>
              <a:t>может </a:t>
            </a:r>
            <a:r>
              <a:rPr sz="1450" dirty="0">
                <a:latin typeface="Times New Roman"/>
                <a:cs typeface="Times New Roman"/>
              </a:rPr>
              <a:t>в  </a:t>
            </a:r>
            <a:r>
              <a:rPr sz="1450" spc="-10" dirty="0">
                <a:latin typeface="Times New Roman"/>
                <a:cs typeface="Times New Roman"/>
              </a:rPr>
              <a:t>конкретной </a:t>
            </a:r>
            <a:r>
              <a:rPr sz="1450" spc="-5" dirty="0">
                <a:latin typeface="Times New Roman"/>
                <a:cs typeface="Times New Roman"/>
              </a:rPr>
              <a:t>работе длительно </a:t>
            </a:r>
            <a:r>
              <a:rPr sz="1450" spc="-15" dirty="0">
                <a:latin typeface="Times New Roman"/>
                <a:cs typeface="Times New Roman"/>
              </a:rPr>
              <a:t>удерживать </a:t>
            </a:r>
            <a:r>
              <a:rPr sz="1450" spc="-5" dirty="0">
                <a:latin typeface="Times New Roman"/>
                <a:cs typeface="Times New Roman"/>
              </a:rPr>
              <a:t>инструкцию, правильный </a:t>
            </a:r>
            <a:r>
              <a:rPr sz="1450" spc="5" dirty="0">
                <a:latin typeface="Times New Roman"/>
                <a:cs typeface="Times New Roman"/>
              </a:rPr>
              <a:t>способ </a:t>
            </a:r>
            <a:r>
              <a:rPr sz="1450" spc="-5" dirty="0">
                <a:latin typeface="Times New Roman"/>
                <a:cs typeface="Times New Roman"/>
              </a:rPr>
              <a:t>действия, допускает  </a:t>
            </a:r>
            <a:r>
              <a:rPr sz="1450" dirty="0">
                <a:latin typeface="Times New Roman"/>
                <a:cs typeface="Times New Roman"/>
              </a:rPr>
              <a:t>ошибки.</a:t>
            </a:r>
            <a:endParaRPr sz="1450">
              <a:latin typeface="Times New Roman"/>
              <a:cs typeface="Times New Roman"/>
            </a:endParaRPr>
          </a:p>
          <a:p>
            <a:pPr marL="184785" indent="-172720">
              <a:lnSpc>
                <a:spcPts val="1655"/>
              </a:lnSpc>
              <a:spcBef>
                <a:spcPts val="830"/>
              </a:spcBef>
              <a:buFont typeface="Arial"/>
              <a:buChar char="•"/>
              <a:tabLst>
                <a:tab pos="185420" algn="l"/>
              </a:tabLst>
            </a:pPr>
            <a:r>
              <a:rPr sz="1450" spc="-5" dirty="0">
                <a:latin typeface="Times New Roman"/>
                <a:cs typeface="Times New Roman"/>
              </a:rPr>
              <a:t>Именно </a:t>
            </a:r>
            <a:r>
              <a:rPr sz="1450" spc="-10" dirty="0">
                <a:latin typeface="Times New Roman"/>
                <a:cs typeface="Times New Roman"/>
              </a:rPr>
              <a:t>колебания </a:t>
            </a:r>
            <a:r>
              <a:rPr sz="1450" spc="-5" dirty="0">
                <a:latin typeface="Times New Roman"/>
                <a:cs typeface="Times New Roman"/>
              </a:rPr>
              <a:t>умственной </a:t>
            </a:r>
            <a:r>
              <a:rPr sz="1450" spc="5" dirty="0">
                <a:latin typeface="Times New Roman"/>
                <a:cs typeface="Times New Roman"/>
              </a:rPr>
              <a:t>работоспособности </a:t>
            </a:r>
            <a:r>
              <a:rPr sz="1450" spc="-10" dirty="0">
                <a:latin typeface="Times New Roman"/>
                <a:cs typeface="Times New Roman"/>
              </a:rPr>
              <a:t>приводят </a:t>
            </a:r>
            <a:r>
              <a:rPr sz="1450" dirty="0">
                <a:latin typeface="Times New Roman"/>
                <a:cs typeface="Times New Roman"/>
              </a:rPr>
              <a:t>к </a:t>
            </a:r>
            <a:r>
              <a:rPr sz="1450" spc="-40" dirty="0">
                <a:latin typeface="Times New Roman"/>
                <a:cs typeface="Times New Roman"/>
              </a:rPr>
              <a:t>тому, </a:t>
            </a:r>
            <a:r>
              <a:rPr sz="1450" spc="-10" dirty="0">
                <a:latin typeface="Times New Roman"/>
                <a:cs typeface="Times New Roman"/>
              </a:rPr>
              <a:t>что одни </a:t>
            </a:r>
            <a:r>
              <a:rPr sz="1450" dirty="0">
                <a:latin typeface="Times New Roman"/>
                <a:cs typeface="Times New Roman"/>
              </a:rPr>
              <a:t>и те </a:t>
            </a:r>
            <a:r>
              <a:rPr sz="1450" spc="-15" dirty="0">
                <a:latin typeface="Times New Roman"/>
                <a:cs typeface="Times New Roman"/>
              </a:rPr>
              <a:t>же </a:t>
            </a:r>
            <a:r>
              <a:rPr sz="1450" spc="-5" dirty="0">
                <a:latin typeface="Times New Roman"/>
                <a:cs typeface="Times New Roman"/>
              </a:rPr>
              <a:t>больные</a:t>
            </a:r>
            <a:r>
              <a:rPr sz="1450" spc="-8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в</a:t>
            </a:r>
            <a:endParaRPr sz="1450">
              <a:latin typeface="Times New Roman"/>
              <a:cs typeface="Times New Roman"/>
            </a:endParaRPr>
          </a:p>
          <a:p>
            <a:pPr marL="184785" marR="5080">
              <a:lnSpc>
                <a:spcPts val="1560"/>
              </a:lnSpc>
              <a:spcBef>
                <a:spcPts val="114"/>
              </a:spcBef>
            </a:pPr>
            <a:r>
              <a:rPr sz="1450" spc="-5" dirty="0">
                <a:latin typeface="Times New Roman"/>
                <a:cs typeface="Times New Roman"/>
              </a:rPr>
              <a:t>разные промежутки </a:t>
            </a:r>
            <a:r>
              <a:rPr sz="1450" dirty="0">
                <a:latin typeface="Times New Roman"/>
                <a:cs typeface="Times New Roman"/>
              </a:rPr>
              <a:t>времени </a:t>
            </a:r>
            <a:r>
              <a:rPr sz="1450" spc="-5" dirty="0">
                <a:latin typeface="Times New Roman"/>
                <a:cs typeface="Times New Roman"/>
              </a:rPr>
              <a:t>кажутся </a:t>
            </a:r>
            <a:r>
              <a:rPr sz="1450" spc="-15" dirty="0">
                <a:latin typeface="Times New Roman"/>
                <a:cs typeface="Times New Roman"/>
              </a:rPr>
              <a:t>то </a:t>
            </a:r>
            <a:r>
              <a:rPr sz="1450" spc="-20" dirty="0">
                <a:latin typeface="Times New Roman"/>
                <a:cs typeface="Times New Roman"/>
              </a:rPr>
              <a:t>людьми </a:t>
            </a:r>
            <a:r>
              <a:rPr sz="1450" spc="-5" dirty="0">
                <a:latin typeface="Times New Roman"/>
                <a:cs typeface="Times New Roman"/>
              </a:rPr>
              <a:t>полноценными, </a:t>
            </a:r>
            <a:r>
              <a:rPr sz="1450" spc="-10" dirty="0">
                <a:latin typeface="Times New Roman"/>
                <a:cs typeface="Times New Roman"/>
              </a:rPr>
              <a:t>адекватно </a:t>
            </a:r>
            <a:r>
              <a:rPr sz="1450" spc="-5" dirty="0">
                <a:latin typeface="Times New Roman"/>
                <a:cs typeface="Times New Roman"/>
              </a:rPr>
              <a:t>мылящими, </a:t>
            </a:r>
            <a:r>
              <a:rPr sz="1450" spc="-15" dirty="0">
                <a:latin typeface="Times New Roman"/>
                <a:cs typeface="Times New Roman"/>
              </a:rPr>
              <a:t>то людьми,  </a:t>
            </a:r>
            <a:r>
              <a:rPr sz="1450" spc="-5" dirty="0">
                <a:latin typeface="Times New Roman"/>
                <a:cs typeface="Times New Roman"/>
              </a:rPr>
              <a:t>действия </a:t>
            </a:r>
            <a:r>
              <a:rPr sz="1450" spc="-20" dirty="0">
                <a:latin typeface="Times New Roman"/>
                <a:cs typeface="Times New Roman"/>
              </a:rPr>
              <a:t>которых </a:t>
            </a:r>
            <a:r>
              <a:rPr sz="1450" spc="-5" dirty="0">
                <a:latin typeface="Times New Roman"/>
                <a:cs typeface="Times New Roman"/>
              </a:rPr>
              <a:t>лишены</a:t>
            </a:r>
            <a:r>
              <a:rPr sz="1450" spc="-1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целенаправленности.</a:t>
            </a:r>
            <a:endParaRPr sz="1450">
              <a:latin typeface="Times New Roman"/>
              <a:cs typeface="Times New Roman"/>
            </a:endParaRPr>
          </a:p>
          <a:p>
            <a:pPr marL="184785" marR="119380" indent="-172720">
              <a:lnSpc>
                <a:spcPts val="1570"/>
              </a:lnSpc>
              <a:spcBef>
                <a:spcPts val="1005"/>
              </a:spcBef>
              <a:buFont typeface="Arial"/>
              <a:buChar char="•"/>
              <a:tabLst>
                <a:tab pos="185420" algn="l"/>
              </a:tabLst>
            </a:pPr>
            <a:r>
              <a:rPr sz="1450" spc="-5" dirty="0">
                <a:latin typeface="Times New Roman"/>
                <a:cs typeface="Times New Roman"/>
              </a:rPr>
              <a:t>Данные нарушения чаще встречаются </a:t>
            </a:r>
            <a:r>
              <a:rPr sz="1450" dirty="0">
                <a:latin typeface="Times New Roman"/>
                <a:cs typeface="Times New Roman"/>
              </a:rPr>
              <a:t>у </a:t>
            </a:r>
            <a:r>
              <a:rPr sz="1450" spc="-5" dirty="0">
                <a:latin typeface="Times New Roman"/>
                <a:cs typeface="Times New Roman"/>
              </a:rPr>
              <a:t>больных </a:t>
            </a:r>
            <a:r>
              <a:rPr sz="1450" spc="-10" dirty="0">
                <a:latin typeface="Times New Roman"/>
                <a:cs typeface="Times New Roman"/>
              </a:rPr>
              <a:t>сосудистыми </a:t>
            </a:r>
            <a:r>
              <a:rPr sz="1450" spc="-5" dirty="0">
                <a:latin typeface="Times New Roman"/>
                <a:cs typeface="Times New Roman"/>
              </a:rPr>
              <a:t>заболеваниями </a:t>
            </a:r>
            <a:r>
              <a:rPr sz="1450" spc="-15" dirty="0">
                <a:latin typeface="Times New Roman"/>
                <a:cs typeface="Times New Roman"/>
              </a:rPr>
              <a:t>головного </a:t>
            </a:r>
            <a:r>
              <a:rPr sz="1450" dirty="0">
                <a:latin typeface="Times New Roman"/>
                <a:cs typeface="Times New Roman"/>
              </a:rPr>
              <a:t>мозга </a:t>
            </a:r>
            <a:r>
              <a:rPr sz="1450" spc="-5" dirty="0">
                <a:latin typeface="Times New Roman"/>
                <a:cs typeface="Times New Roman"/>
              </a:rPr>
              <a:t>на  </a:t>
            </a:r>
            <a:r>
              <a:rPr sz="1450" dirty="0">
                <a:latin typeface="Times New Roman"/>
                <a:cs typeface="Times New Roman"/>
              </a:rPr>
              <a:t>ранней стадии</a:t>
            </a:r>
            <a:r>
              <a:rPr sz="1450" spc="-3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болезни.</a:t>
            </a:r>
            <a:endParaRPr sz="1450">
              <a:latin typeface="Times New Roman"/>
              <a:cs typeface="Times New Roman"/>
            </a:endParaRPr>
          </a:p>
          <a:p>
            <a:pPr marL="184785" indent="-172720">
              <a:lnSpc>
                <a:spcPts val="1650"/>
              </a:lnSpc>
              <a:spcBef>
                <a:spcPts val="805"/>
              </a:spcBef>
              <a:buFont typeface="Arial"/>
              <a:buChar char="•"/>
              <a:tabLst>
                <a:tab pos="185420" algn="l"/>
              </a:tabLst>
            </a:pPr>
            <a:r>
              <a:rPr sz="1450" spc="-10" dirty="0">
                <a:latin typeface="Times New Roman"/>
                <a:cs typeface="Times New Roman"/>
              </a:rPr>
              <a:t>Подобные колебания </a:t>
            </a:r>
            <a:r>
              <a:rPr sz="1450" spc="-5" dirty="0">
                <a:latin typeface="Times New Roman"/>
                <a:cs typeface="Times New Roman"/>
              </a:rPr>
              <a:t>умственной </a:t>
            </a:r>
            <a:r>
              <a:rPr sz="1450" spc="5" dirty="0">
                <a:latin typeface="Times New Roman"/>
                <a:cs typeface="Times New Roman"/>
              </a:rPr>
              <a:t>работоспособности </a:t>
            </a:r>
            <a:r>
              <a:rPr sz="1450" spc="-5" dirty="0">
                <a:latin typeface="Times New Roman"/>
                <a:cs typeface="Times New Roman"/>
              </a:rPr>
              <a:t>являются следствием </a:t>
            </a:r>
            <a:r>
              <a:rPr sz="1450" dirty="0">
                <a:latin typeface="Times New Roman"/>
                <a:cs typeface="Times New Roman"/>
              </a:rPr>
              <a:t>быстро</a:t>
            </a:r>
            <a:r>
              <a:rPr sz="1450" spc="-30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наступающего</a:t>
            </a:r>
            <a:endParaRPr sz="1450">
              <a:latin typeface="Times New Roman"/>
              <a:cs typeface="Times New Roman"/>
            </a:endParaRPr>
          </a:p>
          <a:p>
            <a:pPr marL="184785">
              <a:lnSpc>
                <a:spcPts val="1650"/>
              </a:lnSpc>
            </a:pPr>
            <a:r>
              <a:rPr sz="1450" b="1" i="1" spc="-5" dirty="0">
                <a:latin typeface="Times New Roman"/>
                <a:cs typeface="Times New Roman"/>
              </a:rPr>
              <a:t>истощения психических</a:t>
            </a:r>
            <a:r>
              <a:rPr sz="1450" b="1" i="1" spc="45" dirty="0">
                <a:latin typeface="Times New Roman"/>
                <a:cs typeface="Times New Roman"/>
              </a:rPr>
              <a:t> </a:t>
            </a:r>
            <a:r>
              <a:rPr sz="1450" b="1" i="1" spc="-10" dirty="0">
                <a:latin typeface="Times New Roman"/>
                <a:cs typeface="Times New Roman"/>
              </a:rPr>
              <a:t>процессов.</a:t>
            </a:r>
            <a:endParaRPr sz="1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6041" y="262509"/>
            <a:ext cx="5927090" cy="689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350" b="0" dirty="0">
                <a:latin typeface="Calibri Light"/>
                <a:cs typeface="Calibri Light"/>
              </a:rPr>
              <a:t>ФЕНОМЕН</a:t>
            </a:r>
            <a:r>
              <a:rPr sz="4350" b="0" spc="-60" dirty="0">
                <a:latin typeface="Calibri Light"/>
                <a:cs typeface="Calibri Light"/>
              </a:rPr>
              <a:t> </a:t>
            </a:r>
            <a:r>
              <a:rPr sz="4350" b="0" spc="-5" dirty="0">
                <a:latin typeface="Calibri Light"/>
                <a:cs typeface="Calibri Light"/>
              </a:rPr>
              <a:t>ПРЕСЫЩЕНИЯ</a:t>
            </a:r>
            <a:endParaRPr sz="435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51070" y="1347977"/>
            <a:ext cx="3790315" cy="459740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84785" marR="299085" indent="-172720">
              <a:lnSpc>
                <a:spcPts val="1370"/>
              </a:lnSpc>
              <a:spcBef>
                <a:spcPts val="275"/>
              </a:spcBef>
              <a:buFont typeface="Arial"/>
              <a:buChar char="•"/>
              <a:tabLst>
                <a:tab pos="185420" algn="l"/>
              </a:tabLst>
            </a:pPr>
            <a:r>
              <a:rPr sz="1250" spc="-5" dirty="0">
                <a:latin typeface="Times New Roman"/>
                <a:cs typeface="Times New Roman"/>
              </a:rPr>
              <a:t>Под </a:t>
            </a:r>
            <a:r>
              <a:rPr sz="1250" b="1" spc="10" dirty="0">
                <a:latin typeface="Times New Roman"/>
                <a:cs typeface="Times New Roman"/>
              </a:rPr>
              <a:t>пресыщением </a:t>
            </a:r>
            <a:r>
              <a:rPr sz="1250" spc="5" dirty="0">
                <a:latin typeface="Times New Roman"/>
                <a:cs typeface="Times New Roman"/>
              </a:rPr>
              <a:t>понимают состояние, при  </a:t>
            </a:r>
            <a:r>
              <a:rPr sz="1250" spc="-10" dirty="0">
                <a:latin typeface="Times New Roman"/>
                <a:cs typeface="Times New Roman"/>
              </a:rPr>
              <a:t>котором </a:t>
            </a:r>
            <a:r>
              <a:rPr sz="1250" spc="10" dirty="0">
                <a:latin typeface="Times New Roman"/>
                <a:cs typeface="Times New Roman"/>
              </a:rPr>
              <a:t>у </a:t>
            </a:r>
            <a:r>
              <a:rPr sz="1250" dirty="0">
                <a:latin typeface="Times New Roman"/>
                <a:cs typeface="Times New Roman"/>
              </a:rPr>
              <a:t>человека иссякает </a:t>
            </a:r>
            <a:r>
              <a:rPr sz="1250" spc="10" dirty="0">
                <a:latin typeface="Times New Roman"/>
                <a:cs typeface="Times New Roman"/>
              </a:rPr>
              <a:t>потребность к  </a:t>
            </a:r>
            <a:r>
              <a:rPr sz="1250" spc="5" dirty="0">
                <a:latin typeface="Times New Roman"/>
                <a:cs typeface="Times New Roman"/>
              </a:rPr>
              <a:t>продолжению </a:t>
            </a:r>
            <a:r>
              <a:rPr sz="1250" spc="-15" dirty="0">
                <a:latin typeface="Times New Roman"/>
                <a:cs typeface="Times New Roman"/>
              </a:rPr>
              <a:t>начатого </a:t>
            </a:r>
            <a:r>
              <a:rPr sz="1250" spc="10" dirty="0">
                <a:latin typeface="Times New Roman"/>
                <a:cs typeface="Times New Roman"/>
              </a:rPr>
              <a:t>действия, в </a:t>
            </a:r>
            <a:r>
              <a:rPr sz="1250" dirty="0">
                <a:latin typeface="Times New Roman"/>
                <a:cs typeface="Times New Roman"/>
              </a:rPr>
              <a:t>то </a:t>
            </a:r>
            <a:r>
              <a:rPr sz="1250" spc="5" dirty="0">
                <a:latin typeface="Times New Roman"/>
                <a:cs typeface="Times New Roman"/>
              </a:rPr>
              <a:t>время</a:t>
            </a:r>
            <a:r>
              <a:rPr sz="1250" spc="-14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как  </a:t>
            </a:r>
            <a:r>
              <a:rPr sz="1250" spc="5" dirty="0">
                <a:latin typeface="Times New Roman"/>
                <a:cs typeface="Times New Roman"/>
              </a:rPr>
              <a:t>условия заставляют </a:t>
            </a:r>
            <a:r>
              <a:rPr sz="1250" spc="-10" dirty="0">
                <a:latin typeface="Times New Roman"/>
                <a:cs typeface="Times New Roman"/>
              </a:rPr>
              <a:t>его </a:t>
            </a:r>
            <a:r>
              <a:rPr sz="1250" spc="10" dirty="0">
                <a:latin typeface="Times New Roman"/>
                <a:cs typeface="Times New Roman"/>
              </a:rPr>
              <a:t>им</a:t>
            </a:r>
            <a:r>
              <a:rPr sz="1250" spc="-1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заниматься.</a:t>
            </a:r>
            <a:endParaRPr sz="1250">
              <a:latin typeface="Times New Roman"/>
              <a:cs typeface="Times New Roman"/>
            </a:endParaRPr>
          </a:p>
          <a:p>
            <a:pPr marL="184785" marR="5080" indent="-172720">
              <a:lnSpc>
                <a:spcPct val="91600"/>
              </a:lnSpc>
              <a:spcBef>
                <a:spcPts val="969"/>
              </a:spcBef>
              <a:buFont typeface="Arial"/>
              <a:buChar char="•"/>
              <a:tabLst>
                <a:tab pos="185420" algn="l"/>
              </a:tabLst>
            </a:pPr>
            <a:r>
              <a:rPr sz="1250" spc="10" dirty="0">
                <a:latin typeface="Times New Roman"/>
                <a:cs typeface="Times New Roman"/>
              </a:rPr>
              <a:t>При </a:t>
            </a:r>
            <a:r>
              <a:rPr sz="1250" spc="-5" dirty="0">
                <a:latin typeface="Times New Roman"/>
                <a:cs typeface="Times New Roman"/>
              </a:rPr>
              <a:t>этом </a:t>
            </a:r>
            <a:r>
              <a:rPr sz="1250" spc="5" dirty="0">
                <a:latin typeface="Times New Roman"/>
                <a:cs typeface="Times New Roman"/>
              </a:rPr>
              <a:t>не </a:t>
            </a:r>
            <a:r>
              <a:rPr sz="1250" spc="-10" dirty="0">
                <a:latin typeface="Times New Roman"/>
                <a:cs typeface="Times New Roman"/>
              </a:rPr>
              <a:t>только </a:t>
            </a:r>
            <a:r>
              <a:rPr sz="1250" spc="10" dirty="0">
                <a:latin typeface="Times New Roman"/>
                <a:cs typeface="Times New Roman"/>
              </a:rPr>
              <a:t>снижается </a:t>
            </a:r>
            <a:r>
              <a:rPr sz="1250" dirty="0">
                <a:latin typeface="Times New Roman"/>
                <a:cs typeface="Times New Roman"/>
              </a:rPr>
              <a:t>продуктивность, </a:t>
            </a:r>
            <a:r>
              <a:rPr sz="1250" spc="5" dirty="0">
                <a:latin typeface="Times New Roman"/>
                <a:cs typeface="Times New Roman"/>
              </a:rPr>
              <a:t>но </a:t>
            </a:r>
            <a:r>
              <a:rPr sz="1250" spc="10" dirty="0">
                <a:latin typeface="Times New Roman"/>
                <a:cs typeface="Times New Roman"/>
              </a:rPr>
              <a:t>и  </a:t>
            </a:r>
            <a:r>
              <a:rPr sz="1250" dirty="0">
                <a:latin typeface="Times New Roman"/>
                <a:cs typeface="Times New Roman"/>
              </a:rPr>
              <a:t>возникают </a:t>
            </a:r>
            <a:r>
              <a:rPr sz="1250" spc="5" dirty="0">
                <a:latin typeface="Times New Roman"/>
                <a:cs typeface="Times New Roman"/>
              </a:rPr>
              <a:t>изменения </a:t>
            </a:r>
            <a:r>
              <a:rPr sz="1250" spc="10" dirty="0">
                <a:latin typeface="Times New Roman"/>
                <a:cs typeface="Times New Roman"/>
              </a:rPr>
              <a:t>в деятельности </a:t>
            </a:r>
            <a:r>
              <a:rPr sz="1250" dirty="0">
                <a:latin typeface="Times New Roman"/>
                <a:cs typeface="Times New Roman"/>
              </a:rPr>
              <a:t>испытуемого,  </a:t>
            </a:r>
            <a:r>
              <a:rPr sz="1250" spc="5" dirty="0">
                <a:latin typeface="Times New Roman"/>
                <a:cs typeface="Times New Roman"/>
              </a:rPr>
              <a:t>появляются различные "вариации"</a:t>
            </a:r>
            <a:r>
              <a:rPr sz="1250" spc="-9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заданного</a:t>
            </a:r>
            <a:endParaRPr sz="1250">
              <a:latin typeface="Times New Roman"/>
              <a:cs typeface="Times New Roman"/>
            </a:endParaRPr>
          </a:p>
          <a:p>
            <a:pPr marL="184785">
              <a:lnSpc>
                <a:spcPts val="1370"/>
              </a:lnSpc>
            </a:pPr>
            <a:r>
              <a:rPr sz="1250" spc="5" dirty="0">
                <a:latin typeface="Times New Roman"/>
                <a:cs typeface="Times New Roman"/>
              </a:rPr>
              <a:t>действия.</a:t>
            </a:r>
            <a:endParaRPr sz="1250">
              <a:latin typeface="Times New Roman"/>
              <a:cs typeface="Times New Roman"/>
            </a:endParaRPr>
          </a:p>
          <a:p>
            <a:pPr marL="184785" marR="19050" indent="-172720">
              <a:lnSpc>
                <a:spcPts val="1370"/>
              </a:lnSpc>
              <a:spcBef>
                <a:spcPts val="1035"/>
              </a:spcBef>
              <a:buFont typeface="Arial"/>
              <a:buChar char="•"/>
              <a:tabLst>
                <a:tab pos="185420" algn="l"/>
              </a:tabLst>
            </a:pPr>
            <a:r>
              <a:rPr sz="1250" spc="5" dirty="0">
                <a:latin typeface="Times New Roman"/>
                <a:cs typeface="Times New Roman"/>
              </a:rPr>
              <a:t>Симптомы </a:t>
            </a:r>
            <a:r>
              <a:rPr sz="1250" spc="10" dirty="0">
                <a:latin typeface="Times New Roman"/>
                <a:cs typeface="Times New Roman"/>
              </a:rPr>
              <a:t>пресыщения </a:t>
            </a:r>
            <a:r>
              <a:rPr sz="1250" spc="5" dirty="0">
                <a:latin typeface="Times New Roman"/>
                <a:cs typeface="Times New Roman"/>
              </a:rPr>
              <a:t>связывают не с</a:t>
            </a:r>
            <a:r>
              <a:rPr sz="1250" spc="-114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утомлением  </a:t>
            </a:r>
            <a:r>
              <a:rPr sz="1250" spc="10" dirty="0">
                <a:latin typeface="Times New Roman"/>
                <a:cs typeface="Times New Roman"/>
              </a:rPr>
              <a:t>и </a:t>
            </a:r>
            <a:r>
              <a:rPr sz="1250" spc="5" dirty="0">
                <a:latin typeface="Times New Roman"/>
                <a:cs typeface="Times New Roman"/>
              </a:rPr>
              <a:t>не с </a:t>
            </a:r>
            <a:r>
              <a:rPr sz="1250" spc="10" dirty="0">
                <a:latin typeface="Times New Roman"/>
                <a:cs typeface="Times New Roman"/>
              </a:rPr>
              <a:t>истощаемостью, </a:t>
            </a:r>
            <a:r>
              <a:rPr sz="1250" spc="5" dirty="0">
                <a:latin typeface="Times New Roman"/>
                <a:cs typeface="Times New Roman"/>
              </a:rPr>
              <a:t>а с изменением отношения  </a:t>
            </a:r>
            <a:r>
              <a:rPr sz="1250" spc="10" dirty="0">
                <a:latin typeface="Times New Roman"/>
                <a:cs typeface="Times New Roman"/>
              </a:rPr>
              <a:t>личности к </a:t>
            </a:r>
            <a:r>
              <a:rPr sz="1250" spc="5" dirty="0">
                <a:latin typeface="Times New Roman"/>
                <a:cs typeface="Times New Roman"/>
              </a:rPr>
              <a:t>выполняемой</a:t>
            </a:r>
            <a:r>
              <a:rPr sz="1250" spc="-95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работе.</a:t>
            </a:r>
            <a:endParaRPr sz="1250">
              <a:latin typeface="Times New Roman"/>
              <a:cs typeface="Times New Roman"/>
            </a:endParaRPr>
          </a:p>
          <a:p>
            <a:pPr marL="184785" marR="277495" indent="-172720">
              <a:lnSpc>
                <a:spcPct val="91500"/>
              </a:lnSpc>
              <a:spcBef>
                <a:spcPts val="975"/>
              </a:spcBef>
              <a:buFont typeface="Arial"/>
              <a:buChar char="•"/>
              <a:tabLst>
                <a:tab pos="185420" algn="l"/>
              </a:tabLst>
            </a:pPr>
            <a:r>
              <a:rPr sz="1250" spc="10" dirty="0">
                <a:latin typeface="Times New Roman"/>
                <a:cs typeface="Times New Roman"/>
              </a:rPr>
              <a:t>При психических </a:t>
            </a:r>
            <a:r>
              <a:rPr sz="1250" spc="5" dirty="0">
                <a:latin typeface="Times New Roman"/>
                <a:cs typeface="Times New Roman"/>
              </a:rPr>
              <a:t>заболеваниях </a:t>
            </a:r>
            <a:r>
              <a:rPr sz="1250" spc="10" dirty="0">
                <a:latin typeface="Times New Roman"/>
                <a:cs typeface="Times New Roman"/>
              </a:rPr>
              <a:t>и</a:t>
            </a:r>
            <a:r>
              <a:rPr sz="1250" spc="-125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повреждениях  мозга </a:t>
            </a:r>
            <a:r>
              <a:rPr sz="1250" dirty="0">
                <a:latin typeface="Times New Roman"/>
                <a:cs typeface="Times New Roman"/>
              </a:rPr>
              <a:t>можно </a:t>
            </a:r>
            <a:r>
              <a:rPr sz="1250" spc="-10" dirty="0">
                <a:latin typeface="Times New Roman"/>
                <a:cs typeface="Times New Roman"/>
              </a:rPr>
              <a:t>наблюдать </a:t>
            </a:r>
            <a:r>
              <a:rPr sz="1250" spc="5" dirty="0">
                <a:latin typeface="Times New Roman"/>
                <a:cs typeface="Times New Roman"/>
              </a:rPr>
              <a:t>феномен </a:t>
            </a:r>
            <a:r>
              <a:rPr sz="1250" spc="10" dirty="0">
                <a:latin typeface="Times New Roman"/>
                <a:cs typeface="Times New Roman"/>
              </a:rPr>
              <a:t>быстрой,  повышенной </a:t>
            </a:r>
            <a:r>
              <a:rPr sz="1250" spc="15" dirty="0">
                <a:latin typeface="Times New Roman"/>
                <a:cs typeface="Times New Roman"/>
              </a:rPr>
              <a:t>пресыщаемости </a:t>
            </a:r>
            <a:r>
              <a:rPr sz="1250" spc="5" dirty="0">
                <a:latin typeface="Times New Roman"/>
                <a:cs typeface="Times New Roman"/>
              </a:rPr>
              <a:t>или, </a:t>
            </a:r>
            <a:r>
              <a:rPr sz="1250" dirty="0">
                <a:latin typeface="Times New Roman"/>
                <a:cs typeface="Times New Roman"/>
              </a:rPr>
              <a:t>напротив,  отсутствие</a:t>
            </a:r>
            <a:r>
              <a:rPr sz="1250" spc="-10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пресыщения</a:t>
            </a:r>
            <a:endParaRPr sz="1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100">
              <a:latin typeface="Times New Roman"/>
              <a:cs typeface="Times New Roman"/>
            </a:endParaRPr>
          </a:p>
          <a:p>
            <a:pPr marL="184785" marR="483234" indent="-172720">
              <a:lnSpc>
                <a:spcPts val="1380"/>
              </a:lnSpc>
              <a:buFont typeface="Arial"/>
              <a:buChar char="•"/>
              <a:tabLst>
                <a:tab pos="224154" algn="l"/>
                <a:tab pos="224790" algn="l"/>
              </a:tabLst>
            </a:pPr>
            <a:r>
              <a:rPr dirty="0"/>
              <a:t>	</a:t>
            </a:r>
            <a:r>
              <a:rPr sz="1250" spc="5" dirty="0">
                <a:latin typeface="Times New Roman"/>
                <a:cs typeface="Times New Roman"/>
              </a:rPr>
              <a:t>Например, </a:t>
            </a:r>
            <a:r>
              <a:rPr sz="1250" spc="15" dirty="0">
                <a:latin typeface="Times New Roman"/>
                <a:cs typeface="Times New Roman"/>
              </a:rPr>
              <a:t>если </a:t>
            </a:r>
            <a:r>
              <a:rPr sz="1250" spc="10" dirty="0">
                <a:latin typeface="Times New Roman"/>
                <a:cs typeface="Times New Roman"/>
              </a:rPr>
              <a:t>для </a:t>
            </a:r>
            <a:r>
              <a:rPr sz="1250" spc="5" dirty="0">
                <a:latin typeface="Times New Roman"/>
                <a:cs typeface="Times New Roman"/>
              </a:rPr>
              <a:t>здоровых </a:t>
            </a:r>
            <a:r>
              <a:rPr sz="1250" dirty="0">
                <a:latin typeface="Times New Roman"/>
                <a:cs typeface="Times New Roman"/>
              </a:rPr>
              <a:t>испытуемых  </a:t>
            </a:r>
            <a:r>
              <a:rPr sz="1250" spc="5" dirty="0">
                <a:latin typeface="Times New Roman"/>
                <a:cs typeface="Times New Roman"/>
              </a:rPr>
              <a:t>монотонная работа не представляла</a:t>
            </a:r>
            <a:r>
              <a:rPr sz="1250" spc="-80" dirty="0">
                <a:latin typeface="Times New Roman"/>
                <a:cs typeface="Times New Roman"/>
              </a:rPr>
              <a:t> </a:t>
            </a:r>
            <a:r>
              <a:rPr sz="1250" spc="-10" dirty="0">
                <a:latin typeface="Times New Roman"/>
                <a:cs typeface="Times New Roman"/>
              </a:rPr>
              <a:t>никакого</a:t>
            </a:r>
            <a:endParaRPr sz="1250">
              <a:latin typeface="Times New Roman"/>
              <a:cs typeface="Times New Roman"/>
            </a:endParaRPr>
          </a:p>
          <a:p>
            <a:pPr marL="184785">
              <a:lnSpc>
                <a:spcPts val="1275"/>
              </a:lnSpc>
            </a:pPr>
            <a:r>
              <a:rPr sz="1250" spc="5" dirty="0">
                <a:latin typeface="Times New Roman"/>
                <a:cs typeface="Times New Roman"/>
              </a:rPr>
              <a:t>самостоятельного </a:t>
            </a:r>
            <a:r>
              <a:rPr sz="1250" spc="10" dirty="0">
                <a:latin typeface="Times New Roman"/>
                <a:cs typeface="Times New Roman"/>
              </a:rPr>
              <a:t>интереса и для </a:t>
            </a:r>
            <a:r>
              <a:rPr sz="1250" spc="5" dirty="0">
                <a:latin typeface="Times New Roman"/>
                <a:cs typeface="Times New Roman"/>
              </a:rPr>
              <a:t>ее</a:t>
            </a:r>
            <a:r>
              <a:rPr sz="1250" spc="-85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продолжения</a:t>
            </a:r>
            <a:endParaRPr sz="1250">
              <a:latin typeface="Times New Roman"/>
              <a:cs typeface="Times New Roman"/>
            </a:endParaRPr>
          </a:p>
          <a:p>
            <a:pPr marL="184785" marR="57150">
              <a:lnSpc>
                <a:spcPct val="91500"/>
              </a:lnSpc>
              <a:spcBef>
                <a:spcPts val="65"/>
              </a:spcBef>
            </a:pPr>
            <a:r>
              <a:rPr sz="1250" spc="10" dirty="0">
                <a:latin typeface="Times New Roman"/>
                <a:cs typeface="Times New Roman"/>
              </a:rPr>
              <a:t>требовалось привнесение </a:t>
            </a:r>
            <a:r>
              <a:rPr sz="1250" spc="5" dirty="0">
                <a:latin typeface="Times New Roman"/>
                <a:cs typeface="Times New Roman"/>
              </a:rPr>
              <a:t>более </a:t>
            </a:r>
            <a:r>
              <a:rPr sz="1250" dirty="0">
                <a:latin typeface="Times New Roman"/>
                <a:cs typeface="Times New Roman"/>
              </a:rPr>
              <a:t>общего </a:t>
            </a:r>
            <a:r>
              <a:rPr sz="1250" spc="5" dirty="0">
                <a:latin typeface="Times New Roman"/>
                <a:cs typeface="Times New Roman"/>
              </a:rPr>
              <a:t>мотива, </a:t>
            </a:r>
            <a:r>
              <a:rPr sz="1250" dirty="0">
                <a:latin typeface="Times New Roman"/>
                <a:cs typeface="Times New Roman"/>
              </a:rPr>
              <a:t>то  </a:t>
            </a:r>
            <a:r>
              <a:rPr sz="1250" spc="10" dirty="0">
                <a:latin typeface="Times New Roman"/>
                <a:cs typeface="Times New Roman"/>
              </a:rPr>
              <a:t>для </a:t>
            </a:r>
            <a:r>
              <a:rPr sz="1250" spc="5" dirty="0">
                <a:latin typeface="Times New Roman"/>
                <a:cs typeface="Times New Roman"/>
              </a:rPr>
              <a:t>больных эпилепсией </a:t>
            </a:r>
            <a:r>
              <a:rPr sz="1250" spc="10" dirty="0">
                <a:latin typeface="Times New Roman"/>
                <a:cs typeface="Times New Roman"/>
              </a:rPr>
              <a:t>само </a:t>
            </a:r>
            <a:r>
              <a:rPr sz="1250" spc="5" dirty="0">
                <a:latin typeface="Times New Roman"/>
                <a:cs typeface="Times New Roman"/>
              </a:rPr>
              <a:t>по себе </a:t>
            </a:r>
            <a:r>
              <a:rPr sz="1250" dirty="0">
                <a:latin typeface="Times New Roman"/>
                <a:cs typeface="Times New Roman"/>
              </a:rPr>
              <a:t>аккуратное </a:t>
            </a:r>
            <a:r>
              <a:rPr sz="1250" spc="10" dirty="0">
                <a:latin typeface="Times New Roman"/>
                <a:cs typeface="Times New Roman"/>
              </a:rPr>
              <a:t>и  </a:t>
            </a:r>
            <a:r>
              <a:rPr sz="1250" spc="5" dirty="0">
                <a:latin typeface="Times New Roman"/>
                <a:cs typeface="Times New Roman"/>
              </a:rPr>
              <a:t>тщательное проведение </a:t>
            </a:r>
            <a:r>
              <a:rPr sz="1250" spc="-5" dirty="0">
                <a:latin typeface="Times New Roman"/>
                <a:cs typeface="Times New Roman"/>
              </a:rPr>
              <a:t>черточек </a:t>
            </a:r>
            <a:r>
              <a:rPr sz="1250" spc="10" dirty="0">
                <a:latin typeface="Times New Roman"/>
                <a:cs typeface="Times New Roman"/>
              </a:rPr>
              <a:t>было </a:t>
            </a:r>
            <a:r>
              <a:rPr sz="1250" dirty="0">
                <a:latin typeface="Times New Roman"/>
                <a:cs typeface="Times New Roman"/>
              </a:rPr>
              <a:t>достаточно  </a:t>
            </a:r>
            <a:r>
              <a:rPr sz="1250" spc="10" dirty="0">
                <a:latin typeface="Times New Roman"/>
                <a:cs typeface="Times New Roman"/>
              </a:rPr>
              <a:t>действенным </a:t>
            </a:r>
            <a:r>
              <a:rPr sz="1250" dirty="0">
                <a:latin typeface="Times New Roman"/>
                <a:cs typeface="Times New Roman"/>
              </a:rPr>
              <a:t>мотивом </a:t>
            </a:r>
            <a:r>
              <a:rPr sz="1250" spc="10" dirty="0">
                <a:latin typeface="Times New Roman"/>
                <a:cs typeface="Times New Roman"/>
              </a:rPr>
              <a:t>и </a:t>
            </a:r>
            <a:r>
              <a:rPr sz="1250" spc="5" dirty="0">
                <a:latin typeface="Times New Roman"/>
                <a:cs typeface="Times New Roman"/>
              </a:rPr>
              <a:t>имело</a:t>
            </a:r>
            <a:r>
              <a:rPr sz="1250" spc="-120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определенный</a:t>
            </a:r>
            <a:endParaRPr sz="1250">
              <a:latin typeface="Times New Roman"/>
              <a:cs typeface="Times New Roman"/>
            </a:endParaRPr>
          </a:p>
          <a:p>
            <a:pPr marL="184785">
              <a:lnSpc>
                <a:spcPts val="1370"/>
              </a:lnSpc>
            </a:pPr>
            <a:r>
              <a:rPr sz="1250" spc="10" dirty="0">
                <a:latin typeface="Times New Roman"/>
                <a:cs typeface="Times New Roman"/>
              </a:rPr>
              <a:t>смысл.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2318004"/>
            <a:ext cx="3998596" cy="2176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3044" y="4976876"/>
            <a:ext cx="355092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0" spc="-5" dirty="0">
                <a:latin typeface="Calibri Light"/>
                <a:cs typeface="Calibri Light"/>
              </a:rPr>
              <a:t>КОРРЕКТУРНАЯ</a:t>
            </a:r>
            <a:r>
              <a:rPr sz="2900" b="0" spc="-25" dirty="0">
                <a:latin typeface="Calibri Light"/>
                <a:cs typeface="Calibri Light"/>
              </a:rPr>
              <a:t> </a:t>
            </a:r>
            <a:r>
              <a:rPr sz="2900" b="0" spc="-5" dirty="0">
                <a:latin typeface="Calibri Light"/>
                <a:cs typeface="Calibri Light"/>
              </a:rPr>
              <a:t>ПРОБА</a:t>
            </a:r>
            <a:endParaRPr sz="29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97735" y="294131"/>
            <a:ext cx="5542788" cy="4599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1852" y="4812284"/>
            <a:ext cx="3515995" cy="86741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96520" marR="5080" indent="-83820">
              <a:lnSpc>
                <a:spcPts val="3140"/>
              </a:lnSpc>
              <a:spcBef>
                <a:spcPts val="490"/>
              </a:spcBef>
            </a:pPr>
            <a:r>
              <a:rPr sz="2900" b="0" spc="-5" dirty="0">
                <a:latin typeface="Calibri Light"/>
                <a:cs typeface="Calibri Light"/>
              </a:rPr>
              <a:t>ОТЫСКИВАНИЕ </a:t>
            </a:r>
            <a:r>
              <a:rPr sz="2900" b="0" dirty="0">
                <a:latin typeface="Calibri Light"/>
                <a:cs typeface="Calibri Light"/>
              </a:rPr>
              <a:t>ЧИСЕЛ  (ТАБЛИЦЫ</a:t>
            </a:r>
            <a:r>
              <a:rPr sz="2900" b="0" spc="-20" dirty="0">
                <a:latin typeface="Calibri Light"/>
                <a:cs typeface="Calibri Light"/>
              </a:rPr>
              <a:t> </a:t>
            </a:r>
            <a:r>
              <a:rPr sz="2900" b="0" dirty="0">
                <a:latin typeface="Calibri Light"/>
                <a:cs typeface="Calibri Light"/>
              </a:rPr>
              <a:t>ШУЛЬТЕ)</a:t>
            </a:r>
            <a:endParaRPr sz="29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9583" y="359663"/>
            <a:ext cx="3792700" cy="3991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835608"/>
            <a:ext cx="22288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0" spc="-5" dirty="0">
                <a:latin typeface="Calibri Light"/>
                <a:cs typeface="Calibri Light"/>
              </a:rPr>
              <a:t>С</a:t>
            </a:r>
            <a:endParaRPr sz="29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660" y="940587"/>
            <a:ext cx="3041650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sz="2900" b="0" spc="-5" dirty="0">
                <a:latin typeface="Calibri Light"/>
                <a:cs typeface="Calibri Light"/>
              </a:rPr>
              <a:t>ЧЕТ ПО</a:t>
            </a:r>
            <a:r>
              <a:rPr sz="2900" b="0" spc="-50" dirty="0">
                <a:latin typeface="Calibri Light"/>
                <a:cs typeface="Calibri Light"/>
              </a:rPr>
              <a:t> </a:t>
            </a:r>
            <a:r>
              <a:rPr sz="2900" b="0" spc="-5" dirty="0">
                <a:latin typeface="Calibri Light"/>
                <a:cs typeface="Calibri Light"/>
              </a:rPr>
              <a:t>КРЕПЕЛИНУ</a:t>
            </a:r>
            <a:endParaRPr sz="29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3336" y="294131"/>
            <a:ext cx="7077456" cy="3768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330" y="427990"/>
            <a:ext cx="6812915" cy="689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756150" algn="l"/>
              </a:tabLst>
            </a:pPr>
            <a:r>
              <a:rPr sz="4350" b="0" spc="-5" dirty="0">
                <a:latin typeface="Calibri Light"/>
                <a:cs typeface="Calibri Light"/>
              </a:rPr>
              <a:t>ПАТОПСИХОЛОГИЯ	</a:t>
            </a:r>
            <a:r>
              <a:rPr sz="4350" b="0" dirty="0">
                <a:latin typeface="Calibri Light"/>
                <a:cs typeface="Calibri Light"/>
              </a:rPr>
              <a:t>ПАМЯТИ</a:t>
            </a:r>
            <a:endParaRPr sz="435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1342" y="1334515"/>
            <a:ext cx="80010" cy="1136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385" dirty="0">
                <a:latin typeface="Wingdings"/>
                <a:cs typeface="Wingdings"/>
              </a:rPr>
              <a:t>⚫</a:t>
            </a:r>
            <a:endParaRPr sz="5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950" y="1246123"/>
            <a:ext cx="7331709" cy="3949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265"/>
              </a:spcBef>
            </a:pPr>
            <a:r>
              <a:rPr sz="1250" spc="5" dirty="0">
                <a:latin typeface="Arial"/>
                <a:cs typeface="Arial"/>
              </a:rPr>
              <a:t>Франсуа </a:t>
            </a:r>
            <a:r>
              <a:rPr sz="1250" spc="10" dirty="0">
                <a:latin typeface="Arial"/>
                <a:cs typeface="Arial"/>
              </a:rPr>
              <a:t>де </a:t>
            </a:r>
            <a:r>
              <a:rPr sz="1250" spc="5" dirty="0">
                <a:latin typeface="Arial"/>
                <a:cs typeface="Arial"/>
              </a:rPr>
              <a:t>Ларошфуко: люди часто жалуются </a:t>
            </a:r>
            <a:r>
              <a:rPr sz="1250" spc="10" dirty="0">
                <a:latin typeface="Arial"/>
                <a:cs typeface="Arial"/>
              </a:rPr>
              <a:t>на </a:t>
            </a:r>
            <a:r>
              <a:rPr sz="1250" spc="5" dirty="0">
                <a:latin typeface="Arial"/>
                <a:cs typeface="Arial"/>
              </a:rPr>
              <a:t>расстройства памяти, </a:t>
            </a:r>
            <a:r>
              <a:rPr sz="1250" spc="10" dirty="0">
                <a:latin typeface="Arial"/>
                <a:cs typeface="Arial"/>
              </a:rPr>
              <a:t>но </a:t>
            </a:r>
            <a:r>
              <a:rPr sz="1250" spc="5" dirty="0">
                <a:latin typeface="Arial"/>
                <a:cs typeface="Arial"/>
              </a:rPr>
              <a:t>никто </a:t>
            </a:r>
            <a:r>
              <a:rPr sz="1250" spc="10" dirty="0">
                <a:latin typeface="Arial"/>
                <a:cs typeface="Arial"/>
              </a:rPr>
              <a:t>не </a:t>
            </a:r>
            <a:r>
              <a:rPr sz="1250" dirty="0">
                <a:latin typeface="Arial"/>
                <a:cs typeface="Arial"/>
              </a:rPr>
              <a:t>жалуется </a:t>
            </a:r>
            <a:r>
              <a:rPr sz="1250" spc="10" dirty="0">
                <a:latin typeface="Arial"/>
                <a:cs typeface="Arial"/>
              </a:rPr>
              <a:t>на  </a:t>
            </a:r>
            <a:r>
              <a:rPr sz="1250" dirty="0">
                <a:latin typeface="Arial"/>
                <a:cs typeface="Arial"/>
              </a:rPr>
              <a:t>недостаточность</a:t>
            </a:r>
            <a:r>
              <a:rPr sz="1250" spc="-20" dirty="0">
                <a:latin typeface="Arial"/>
                <a:cs typeface="Arial"/>
              </a:rPr>
              <a:t> </a:t>
            </a:r>
            <a:r>
              <a:rPr sz="1250" spc="10" dirty="0">
                <a:latin typeface="Arial"/>
                <a:cs typeface="Arial"/>
              </a:rPr>
              <a:t>мышления.</a:t>
            </a:r>
            <a:endParaRPr sz="12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1342" y="1810004"/>
            <a:ext cx="80010" cy="1136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385" dirty="0">
                <a:latin typeface="Wingdings"/>
                <a:cs typeface="Wingdings"/>
              </a:rPr>
              <a:t>⚫</a:t>
            </a:r>
            <a:endParaRPr sz="5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950" y="1721611"/>
            <a:ext cx="7054850" cy="5683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20"/>
              </a:spcBef>
            </a:pPr>
            <a:r>
              <a:rPr sz="1250" spc="-5" dirty="0">
                <a:latin typeface="Arial"/>
                <a:cs typeface="Arial"/>
              </a:rPr>
              <a:t>Ряд </a:t>
            </a:r>
            <a:r>
              <a:rPr sz="1250" spc="5" dirty="0">
                <a:latin typeface="Arial"/>
                <a:cs typeface="Arial"/>
              </a:rPr>
              <a:t>нарушений психической </a:t>
            </a:r>
            <a:r>
              <a:rPr sz="1250" dirty="0">
                <a:latin typeface="Arial"/>
                <a:cs typeface="Arial"/>
              </a:rPr>
              <a:t>деятельности </a:t>
            </a:r>
            <a:r>
              <a:rPr sz="1250" spc="20" dirty="0">
                <a:latin typeface="Arial"/>
                <a:cs typeface="Arial"/>
              </a:rPr>
              <a:t>— </a:t>
            </a:r>
            <a:r>
              <a:rPr sz="1250" spc="5" dirty="0">
                <a:latin typeface="Arial"/>
                <a:cs typeface="Arial"/>
              </a:rPr>
              <a:t>нарушения </a:t>
            </a:r>
            <a:r>
              <a:rPr sz="1250" spc="10" dirty="0">
                <a:latin typeface="Arial"/>
                <a:cs typeface="Arial"/>
              </a:rPr>
              <a:t>мышления,</a:t>
            </a:r>
            <a:r>
              <a:rPr sz="1250" spc="110" dirty="0">
                <a:latin typeface="Arial"/>
                <a:cs typeface="Arial"/>
              </a:rPr>
              <a:t> </a:t>
            </a:r>
            <a:r>
              <a:rPr sz="1250" spc="5" dirty="0">
                <a:latin typeface="Arial"/>
                <a:cs typeface="Arial"/>
              </a:rPr>
              <a:t>работоспособности,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ts val="1380"/>
              </a:lnSpc>
              <a:spcBef>
                <a:spcPts val="80"/>
              </a:spcBef>
            </a:pPr>
            <a:r>
              <a:rPr sz="1250" spc="5" dirty="0">
                <a:latin typeface="Arial"/>
                <a:cs typeface="Arial"/>
              </a:rPr>
              <a:t>мотивационной </a:t>
            </a:r>
            <a:r>
              <a:rPr sz="1250" spc="10" dirty="0">
                <a:latin typeface="Arial"/>
                <a:cs typeface="Arial"/>
              </a:rPr>
              <a:t>сферы </a:t>
            </a:r>
            <a:r>
              <a:rPr sz="1250" spc="20" dirty="0">
                <a:latin typeface="Arial"/>
                <a:cs typeface="Arial"/>
              </a:rPr>
              <a:t>— </a:t>
            </a:r>
            <a:r>
              <a:rPr sz="1250" dirty="0">
                <a:latin typeface="Arial"/>
                <a:cs typeface="Arial"/>
              </a:rPr>
              <a:t>иногда </a:t>
            </a:r>
            <a:r>
              <a:rPr sz="1250" spc="5" dirty="0">
                <a:latin typeface="Arial"/>
                <a:cs typeface="Arial"/>
              </a:rPr>
              <a:t>выступают </a:t>
            </a:r>
            <a:r>
              <a:rPr sz="1250" spc="10" dirty="0">
                <a:latin typeface="Arial"/>
                <a:cs typeface="Arial"/>
              </a:rPr>
              <a:t>для </a:t>
            </a:r>
            <a:r>
              <a:rPr sz="1250" spc="5" dirty="0">
                <a:latin typeface="Arial"/>
                <a:cs typeface="Arial"/>
              </a:rPr>
              <a:t>самого </a:t>
            </a:r>
            <a:r>
              <a:rPr sz="1250" dirty="0">
                <a:latin typeface="Arial"/>
                <a:cs typeface="Arial"/>
              </a:rPr>
              <a:t>больного </a:t>
            </a:r>
            <a:r>
              <a:rPr sz="1250" spc="10" dirty="0">
                <a:latin typeface="Arial"/>
                <a:cs typeface="Arial"/>
              </a:rPr>
              <a:t>и </a:t>
            </a:r>
            <a:r>
              <a:rPr sz="1250" dirty="0">
                <a:latin typeface="Arial"/>
                <a:cs typeface="Arial"/>
              </a:rPr>
              <a:t>наблюдающих </a:t>
            </a:r>
            <a:r>
              <a:rPr sz="1250" spc="10" dirty="0">
                <a:latin typeface="Arial"/>
                <a:cs typeface="Arial"/>
              </a:rPr>
              <a:t>за ним как  </a:t>
            </a:r>
            <a:r>
              <a:rPr sz="1250" spc="5" dirty="0">
                <a:latin typeface="Arial"/>
                <a:cs typeface="Arial"/>
              </a:rPr>
              <a:t>расстройства</a:t>
            </a:r>
            <a:r>
              <a:rPr sz="1250" spc="30" dirty="0">
                <a:latin typeface="Arial"/>
                <a:cs typeface="Arial"/>
              </a:rPr>
              <a:t> </a:t>
            </a:r>
            <a:r>
              <a:rPr sz="1250" spc="5" dirty="0">
                <a:latin typeface="Arial"/>
                <a:cs typeface="Arial"/>
              </a:rPr>
              <a:t>памяти.</a:t>
            </a:r>
            <a:endParaRPr sz="1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342" y="2459227"/>
            <a:ext cx="80010" cy="1136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385" dirty="0">
                <a:latin typeface="Wingdings"/>
                <a:cs typeface="Wingdings"/>
              </a:rPr>
              <a:t>⚫</a:t>
            </a:r>
            <a:endParaRPr sz="5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3950" y="2370835"/>
            <a:ext cx="7558405" cy="3949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440"/>
              </a:lnSpc>
              <a:spcBef>
                <a:spcPts val="120"/>
              </a:spcBef>
            </a:pPr>
            <a:r>
              <a:rPr sz="1250" spc="10" dirty="0">
                <a:latin typeface="Arial"/>
                <a:cs typeface="Arial"/>
              </a:rPr>
              <a:t>Вместе с </a:t>
            </a:r>
            <a:r>
              <a:rPr sz="1250" spc="5" dirty="0">
                <a:latin typeface="Arial"/>
                <a:cs typeface="Arial"/>
              </a:rPr>
              <a:t>тем, мнестические нарушения </a:t>
            </a:r>
            <a:r>
              <a:rPr sz="1250" dirty="0">
                <a:latin typeface="Arial"/>
                <a:cs typeface="Arial"/>
              </a:rPr>
              <a:t>являются </a:t>
            </a:r>
            <a:r>
              <a:rPr sz="1250" spc="5" dirty="0">
                <a:latin typeface="Arial"/>
                <a:cs typeface="Arial"/>
              </a:rPr>
              <a:t>часто встречающимся симптомом при</a:t>
            </a:r>
            <a:r>
              <a:rPr sz="1250" spc="95" dirty="0">
                <a:latin typeface="Arial"/>
                <a:cs typeface="Arial"/>
              </a:rPr>
              <a:t> </a:t>
            </a:r>
            <a:r>
              <a:rPr sz="1250" spc="5" dirty="0">
                <a:latin typeface="Arial"/>
                <a:cs typeface="Arial"/>
              </a:rPr>
              <a:t>различных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ts val="1440"/>
              </a:lnSpc>
            </a:pPr>
            <a:r>
              <a:rPr sz="1250" spc="5" dirty="0">
                <a:latin typeface="Arial"/>
                <a:cs typeface="Arial"/>
              </a:rPr>
              <a:t>психических расстройствах </a:t>
            </a:r>
            <a:r>
              <a:rPr sz="1250" spc="10" dirty="0">
                <a:latin typeface="Arial"/>
                <a:cs typeface="Arial"/>
              </a:rPr>
              <a:t>и </a:t>
            </a:r>
            <a:r>
              <a:rPr sz="1250" spc="5" dirty="0">
                <a:latin typeface="Arial"/>
                <a:cs typeface="Arial"/>
              </a:rPr>
              <a:t>повреждениях</a:t>
            </a:r>
            <a:r>
              <a:rPr sz="1250" spc="45" dirty="0">
                <a:latin typeface="Arial"/>
                <a:cs typeface="Arial"/>
              </a:rPr>
              <a:t> </a:t>
            </a:r>
            <a:r>
              <a:rPr sz="1250" dirty="0">
                <a:latin typeface="Arial"/>
                <a:cs typeface="Arial"/>
              </a:rPr>
              <a:t>мозга.</a:t>
            </a:r>
            <a:endParaRPr sz="12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1342" y="2934969"/>
            <a:ext cx="80010" cy="1136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385" dirty="0">
                <a:latin typeface="Wingdings"/>
                <a:cs typeface="Wingdings"/>
              </a:rPr>
              <a:t>⚫</a:t>
            </a:r>
            <a:endParaRPr sz="5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3950" y="2846577"/>
            <a:ext cx="6994525" cy="3949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265"/>
              </a:spcBef>
            </a:pPr>
            <a:r>
              <a:rPr sz="1250" spc="5" dirty="0">
                <a:latin typeface="Arial"/>
                <a:cs typeface="Arial"/>
              </a:rPr>
              <a:t>Патопсихологический </a:t>
            </a:r>
            <a:r>
              <a:rPr sz="1250" spc="-5" dirty="0">
                <a:latin typeface="Arial"/>
                <a:cs typeface="Arial"/>
              </a:rPr>
              <a:t>подход </a:t>
            </a:r>
            <a:r>
              <a:rPr sz="1250" spc="5" dirty="0">
                <a:latin typeface="Arial"/>
                <a:cs typeface="Arial"/>
              </a:rPr>
              <a:t>к исследованию нарушений памяти </a:t>
            </a:r>
            <a:r>
              <a:rPr sz="1250" dirty="0">
                <a:latin typeface="Arial"/>
                <a:cs typeface="Arial"/>
              </a:rPr>
              <a:t>осуществляется </a:t>
            </a:r>
            <a:r>
              <a:rPr sz="1250" spc="10" dirty="0">
                <a:latin typeface="Arial"/>
                <a:cs typeface="Arial"/>
              </a:rPr>
              <a:t>с </a:t>
            </a:r>
            <a:r>
              <a:rPr sz="1250" spc="5" dirty="0">
                <a:latin typeface="Arial"/>
                <a:cs typeface="Arial"/>
              </a:rPr>
              <a:t>позиций  </a:t>
            </a:r>
            <a:r>
              <a:rPr sz="1250" dirty="0">
                <a:latin typeface="Arial"/>
                <a:cs typeface="Arial"/>
              </a:rPr>
              <a:t>деятельностного</a:t>
            </a:r>
            <a:r>
              <a:rPr sz="1250" spc="-20" dirty="0">
                <a:latin typeface="Arial"/>
                <a:cs typeface="Arial"/>
              </a:rPr>
              <a:t> </a:t>
            </a:r>
            <a:r>
              <a:rPr sz="1250" dirty="0">
                <a:latin typeface="Arial"/>
                <a:cs typeface="Arial"/>
              </a:rPr>
              <a:t>подхода.</a:t>
            </a:r>
            <a:endParaRPr sz="12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1342" y="3410457"/>
            <a:ext cx="80010" cy="1136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385" dirty="0">
                <a:latin typeface="Wingdings"/>
                <a:cs typeface="Wingdings"/>
              </a:rPr>
              <a:t>⚫</a:t>
            </a:r>
            <a:endParaRPr sz="55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1342" y="3885946"/>
            <a:ext cx="80010" cy="1136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385" dirty="0">
                <a:latin typeface="Wingdings"/>
                <a:cs typeface="Wingdings"/>
              </a:rPr>
              <a:t>⚫</a:t>
            </a:r>
            <a:endParaRPr sz="55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04800" marR="356870">
              <a:lnSpc>
                <a:spcPts val="1370"/>
              </a:lnSpc>
              <a:spcBef>
                <a:spcPts val="275"/>
              </a:spcBef>
            </a:pPr>
            <a:r>
              <a:rPr spc="10" dirty="0"/>
              <a:t>Память </a:t>
            </a:r>
            <a:r>
              <a:rPr dirty="0"/>
              <a:t>изучается </a:t>
            </a:r>
            <a:r>
              <a:rPr spc="10" dirty="0"/>
              <a:t>как </a:t>
            </a:r>
            <a:r>
              <a:rPr spc="5" dirty="0"/>
              <a:t>мотивированная, направленная, опосредованная </a:t>
            </a:r>
            <a:r>
              <a:rPr dirty="0"/>
              <a:t>деятельность </a:t>
            </a:r>
            <a:r>
              <a:rPr spc="10" dirty="0"/>
              <a:t>на </a:t>
            </a:r>
            <a:r>
              <a:rPr spc="5" dirty="0"/>
              <a:t>разных  </a:t>
            </a:r>
            <a:r>
              <a:rPr dirty="0"/>
              <a:t>уровнях.</a:t>
            </a:r>
          </a:p>
          <a:p>
            <a:pPr marL="304800">
              <a:lnSpc>
                <a:spcPts val="1435"/>
              </a:lnSpc>
              <a:spcBef>
                <a:spcPts val="850"/>
              </a:spcBef>
            </a:pPr>
            <a:r>
              <a:rPr spc="10" dirty="0"/>
              <a:t>В </a:t>
            </a:r>
            <a:r>
              <a:rPr dirty="0"/>
              <a:t>патопсихологии </a:t>
            </a:r>
            <a:r>
              <a:rPr spc="5" dirty="0"/>
              <a:t>наиболее полно экспериментально исследованы такие </a:t>
            </a:r>
            <a:r>
              <a:rPr spc="10" dirty="0"/>
              <a:t>формы </a:t>
            </a:r>
            <a:r>
              <a:rPr spc="5" dirty="0"/>
              <a:t>нарушения</a:t>
            </a:r>
            <a:r>
              <a:rPr spc="100" dirty="0"/>
              <a:t> </a:t>
            </a:r>
            <a:r>
              <a:rPr spc="5" dirty="0"/>
              <a:t>памяти,</a:t>
            </a:r>
          </a:p>
          <a:p>
            <a:pPr marL="304800">
              <a:lnSpc>
                <a:spcPts val="1435"/>
              </a:lnSpc>
            </a:pPr>
            <a:r>
              <a:rPr spc="10" dirty="0"/>
              <a:t>как:</a:t>
            </a:r>
          </a:p>
          <a:p>
            <a:pPr marL="304800" indent="-292735">
              <a:lnSpc>
                <a:spcPct val="100000"/>
              </a:lnSpc>
              <a:spcBef>
                <a:spcPts val="950"/>
              </a:spcBef>
              <a:buFont typeface="Arial"/>
              <a:buChar char="•"/>
              <a:tabLst>
                <a:tab pos="304800" algn="l"/>
                <a:tab pos="305435" algn="l"/>
              </a:tabLst>
            </a:pPr>
            <a:r>
              <a:rPr spc="5" dirty="0">
                <a:latin typeface="Times New Roman"/>
                <a:cs typeface="Times New Roman"/>
              </a:rPr>
              <a:t>нарушение непосредственной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памяти;</a:t>
            </a:r>
          </a:p>
          <a:p>
            <a:pPr marL="304800" indent="-292735">
              <a:lnSpc>
                <a:spcPct val="100000"/>
              </a:lnSpc>
              <a:spcBef>
                <a:spcPts val="950"/>
              </a:spcBef>
              <a:buFont typeface="Arial"/>
              <a:buChar char="•"/>
              <a:tabLst>
                <a:tab pos="304800" algn="l"/>
                <a:tab pos="305435" algn="l"/>
              </a:tabLst>
            </a:pPr>
            <a:r>
              <a:rPr spc="5" dirty="0">
                <a:latin typeface="Times New Roman"/>
                <a:cs typeface="Times New Roman"/>
              </a:rPr>
              <a:t>нарушение </a:t>
            </a:r>
            <a:r>
              <a:rPr spc="10" dirty="0">
                <a:latin typeface="Times New Roman"/>
                <a:cs typeface="Times New Roman"/>
              </a:rPr>
              <a:t>опосредованной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памяти;</a:t>
            </a:r>
          </a:p>
          <a:p>
            <a:pPr marL="304800" indent="-292735">
              <a:lnSpc>
                <a:spcPct val="100000"/>
              </a:lnSpc>
              <a:spcBef>
                <a:spcPts val="944"/>
              </a:spcBef>
              <a:buFont typeface="Arial"/>
              <a:buChar char="•"/>
              <a:tabLst>
                <a:tab pos="304800" algn="l"/>
                <a:tab pos="305435" algn="l"/>
              </a:tabLst>
            </a:pPr>
            <a:r>
              <a:rPr spc="5" dirty="0">
                <a:latin typeface="Times New Roman"/>
                <a:cs typeface="Times New Roman"/>
              </a:rPr>
              <a:t>нарушение динамики мнестической</a:t>
            </a:r>
            <a:r>
              <a:rPr spc="-125" dirty="0">
                <a:latin typeface="Times New Roman"/>
                <a:cs typeface="Times New Roman"/>
              </a:rPr>
              <a:t> </a:t>
            </a:r>
            <a:r>
              <a:rPr spc="10" dirty="0">
                <a:latin typeface="Times New Roman"/>
                <a:cs typeface="Times New Roman"/>
              </a:rPr>
              <a:t>деятельности;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31342" y="5253354"/>
            <a:ext cx="3655695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04800" indent="-29273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04800" algn="l"/>
                <a:tab pos="305435" algn="l"/>
              </a:tabLst>
            </a:pPr>
            <a:r>
              <a:rPr sz="1250" spc="5" dirty="0">
                <a:latin typeface="Times New Roman"/>
                <a:cs typeface="Times New Roman"/>
              </a:rPr>
              <a:t>нарушение </a:t>
            </a:r>
            <a:r>
              <a:rPr sz="1250" dirty="0">
                <a:latin typeface="Times New Roman"/>
                <a:cs typeface="Times New Roman"/>
              </a:rPr>
              <a:t>мотивационного компонента</a:t>
            </a:r>
            <a:r>
              <a:rPr sz="1250" spc="-80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памяти.</a:t>
            </a:r>
            <a:endParaRPr sz="1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4561" rIns="0" bIns="0" rtlCol="0">
            <a:spAutoFit/>
          </a:bodyPr>
          <a:lstStyle/>
          <a:p>
            <a:pPr marL="2055495" marR="5080" indent="-1207770">
              <a:lnSpc>
                <a:spcPct val="100000"/>
              </a:lnSpc>
              <a:spcBef>
                <a:spcPts val="105"/>
              </a:spcBef>
            </a:pPr>
            <a:r>
              <a:rPr sz="3200" b="0" spc="-25" dirty="0">
                <a:latin typeface="Calibri Light"/>
                <a:cs typeface="Calibri Light"/>
              </a:rPr>
              <a:t>Задачи, </a:t>
            </a:r>
            <a:r>
              <a:rPr sz="3200" b="0" spc="-30" dirty="0">
                <a:latin typeface="Calibri Light"/>
                <a:cs typeface="Calibri Light"/>
              </a:rPr>
              <a:t>решаемые </a:t>
            </a:r>
            <a:r>
              <a:rPr sz="3200" b="0" spc="-25" dirty="0">
                <a:latin typeface="Calibri Light"/>
                <a:cs typeface="Calibri Light"/>
              </a:rPr>
              <a:t>нейропсихологом</a:t>
            </a:r>
            <a:r>
              <a:rPr sz="3200" b="0" spc="-170" dirty="0">
                <a:latin typeface="Calibri Light"/>
                <a:cs typeface="Calibri Light"/>
              </a:rPr>
              <a:t> </a:t>
            </a:r>
            <a:r>
              <a:rPr sz="3200" b="0" dirty="0">
                <a:latin typeface="Calibri Light"/>
                <a:cs typeface="Calibri Light"/>
              </a:rPr>
              <a:t>в  </a:t>
            </a:r>
            <a:r>
              <a:rPr sz="3200" b="0" spc="-30" dirty="0">
                <a:latin typeface="Calibri Light"/>
                <a:cs typeface="Calibri Light"/>
              </a:rPr>
              <a:t>диагностической</a:t>
            </a:r>
            <a:r>
              <a:rPr sz="3200" b="0" spc="-80" dirty="0">
                <a:latin typeface="Calibri Light"/>
                <a:cs typeface="Calibri Light"/>
              </a:rPr>
              <a:t> </a:t>
            </a:r>
            <a:r>
              <a:rPr sz="3200" b="0" spc="-20" dirty="0">
                <a:latin typeface="Calibri Light"/>
                <a:cs typeface="Calibri Light"/>
              </a:rPr>
              <a:t>работе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425" y="1759457"/>
            <a:ext cx="7814945" cy="21031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60655">
              <a:lnSpc>
                <a:spcPct val="100600"/>
              </a:lnSpc>
              <a:spcBef>
                <a:spcPts val="90"/>
              </a:spcBef>
            </a:pPr>
            <a:r>
              <a:rPr sz="2000" b="1" i="1" dirty="0">
                <a:latin typeface="Times New Roman"/>
                <a:cs typeface="Times New Roman"/>
              </a:rPr>
              <a:t>3</a:t>
            </a:r>
            <a:r>
              <a:rPr sz="1600" b="1" i="1" dirty="0">
                <a:latin typeface="Arial"/>
                <a:cs typeface="Arial"/>
              </a:rPr>
              <a:t>. </a:t>
            </a:r>
            <a:r>
              <a:rPr sz="2000" b="1" i="1" spc="-5" dirty="0">
                <a:latin typeface="Arial"/>
                <a:cs typeface="Arial"/>
              </a:rPr>
              <a:t>Интегративная </a:t>
            </a:r>
            <a:r>
              <a:rPr sz="2000" b="1" i="1" spc="-10" dirty="0">
                <a:latin typeface="Arial"/>
                <a:cs typeface="Arial"/>
              </a:rPr>
              <a:t>оценка </a:t>
            </a:r>
            <a:r>
              <a:rPr sz="2000" b="1" i="1" spc="-20" dirty="0">
                <a:latin typeface="Arial"/>
                <a:cs typeface="Arial"/>
              </a:rPr>
              <a:t>общего </a:t>
            </a:r>
            <a:r>
              <a:rPr sz="2000" b="1" i="1" spc="-5" dirty="0">
                <a:latin typeface="Arial"/>
                <a:cs typeface="Arial"/>
              </a:rPr>
              <a:t>состояния </a:t>
            </a:r>
            <a:r>
              <a:rPr sz="2000" b="1" i="1" dirty="0">
                <a:latin typeface="Arial"/>
                <a:cs typeface="Arial"/>
              </a:rPr>
              <a:t>когнитивной  сферы.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2700" marR="4980940">
              <a:lnSpc>
                <a:spcPct val="100000"/>
              </a:lnSpc>
              <a:spcBef>
                <a:spcPts val="1325"/>
              </a:spcBef>
            </a:pPr>
            <a:r>
              <a:rPr sz="1600" b="1" spc="-10" dirty="0">
                <a:latin typeface="Arial"/>
                <a:cs typeface="Arial"/>
              </a:rPr>
              <a:t>Физическое </a:t>
            </a:r>
            <a:r>
              <a:rPr sz="1600" b="1" spc="-5" dirty="0">
                <a:latin typeface="Arial"/>
                <a:cs typeface="Arial"/>
              </a:rPr>
              <a:t>здоровье  </a:t>
            </a:r>
            <a:r>
              <a:rPr sz="1600" spc="-10" dirty="0">
                <a:latin typeface="Arial"/>
                <a:cs typeface="Arial"/>
              </a:rPr>
              <a:t>(независимость, </a:t>
            </a:r>
            <a:r>
              <a:rPr sz="1600" spc="-5" dirty="0">
                <a:latin typeface="Arial"/>
                <a:cs typeface="Arial"/>
              </a:rPr>
              <a:t>активность в  </a:t>
            </a:r>
            <a:r>
              <a:rPr sz="1600" spc="-10" dirty="0">
                <a:latin typeface="Arial"/>
                <a:cs typeface="Arial"/>
              </a:rPr>
              <a:t>повседневной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жизни)</a:t>
            </a:r>
            <a:endParaRPr sz="1600">
              <a:latin typeface="Arial"/>
              <a:cs typeface="Arial"/>
            </a:endParaRPr>
          </a:p>
          <a:p>
            <a:pPr marL="6015355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Функциональный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425" y="3837178"/>
            <a:ext cx="34074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Социальное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здоровье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(способность к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самообслуживанию)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83069" y="4081017"/>
            <a:ext cx="668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с</a:t>
            </a:r>
            <a:r>
              <a:rPr sz="1600" b="1" spc="-20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а</a:t>
            </a:r>
            <a:r>
              <a:rPr sz="1600" b="1" spc="25" dirty="0">
                <a:latin typeface="Arial"/>
                <a:cs typeface="Arial"/>
              </a:rPr>
              <a:t>т</a:t>
            </a:r>
            <a:r>
              <a:rPr sz="1600" b="1" spc="-80" dirty="0">
                <a:latin typeface="Arial"/>
                <a:cs typeface="Arial"/>
              </a:rPr>
              <a:t>у</a:t>
            </a:r>
            <a:r>
              <a:rPr sz="1600" b="1" spc="-5" dirty="0">
                <a:latin typeface="Arial"/>
                <a:cs typeface="Arial"/>
              </a:rPr>
              <a:t>с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6425" y="4568697"/>
            <a:ext cx="348869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215" marR="5080" indent="-5715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Психологическое </a:t>
            </a:r>
            <a:r>
              <a:rPr sz="1600" b="1" spc="-5" dirty="0">
                <a:latin typeface="Arial"/>
                <a:cs typeface="Arial"/>
              </a:rPr>
              <a:t>здоровье  </a:t>
            </a:r>
            <a:r>
              <a:rPr sz="1600" spc="-10" dirty="0">
                <a:latin typeface="Arial"/>
                <a:cs typeface="Arial"/>
              </a:rPr>
              <a:t>(сохранность </a:t>
            </a:r>
            <a:r>
              <a:rPr sz="1600" spc="-5" dirty="0">
                <a:latin typeface="Arial"/>
                <a:cs typeface="Arial"/>
              </a:rPr>
              <a:t>когнитивных </a:t>
            </a:r>
            <a:r>
              <a:rPr sz="1600" spc="-10" dirty="0">
                <a:latin typeface="Arial"/>
                <a:cs typeface="Arial"/>
              </a:rPr>
              <a:t>функций,  эмоциональной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сферы)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88460" y="3245485"/>
            <a:ext cx="2227580" cy="572135"/>
          </a:xfrm>
          <a:custGeom>
            <a:avLst/>
            <a:gdLst/>
            <a:ahLst/>
            <a:cxnLst/>
            <a:rect l="l" t="t" r="r" b="b"/>
            <a:pathLst>
              <a:path w="2227579" h="572135">
                <a:moveTo>
                  <a:pt x="26162" y="0"/>
                </a:moveTo>
                <a:lnTo>
                  <a:pt x="0" y="166242"/>
                </a:lnTo>
                <a:lnTo>
                  <a:pt x="2048128" y="488695"/>
                </a:lnTo>
                <a:lnTo>
                  <a:pt x="2035048" y="571881"/>
                </a:lnTo>
                <a:lnTo>
                  <a:pt x="2227326" y="431800"/>
                </a:lnTo>
                <a:lnTo>
                  <a:pt x="2147787" y="322452"/>
                </a:lnTo>
                <a:lnTo>
                  <a:pt x="2074290" y="322452"/>
                </a:lnTo>
                <a:lnTo>
                  <a:pt x="26162" y="0"/>
                </a:lnTo>
                <a:close/>
              </a:path>
              <a:path w="2227579" h="572135">
                <a:moveTo>
                  <a:pt x="2087372" y="239394"/>
                </a:moveTo>
                <a:lnTo>
                  <a:pt x="2074290" y="322452"/>
                </a:lnTo>
                <a:lnTo>
                  <a:pt x="2147787" y="322452"/>
                </a:lnTo>
                <a:lnTo>
                  <a:pt x="2087372" y="239394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88460" y="3245485"/>
            <a:ext cx="2227580" cy="572135"/>
          </a:xfrm>
          <a:custGeom>
            <a:avLst/>
            <a:gdLst/>
            <a:ahLst/>
            <a:cxnLst/>
            <a:rect l="l" t="t" r="r" b="b"/>
            <a:pathLst>
              <a:path w="2227579" h="572135">
                <a:moveTo>
                  <a:pt x="2035048" y="571881"/>
                </a:moveTo>
                <a:lnTo>
                  <a:pt x="2048128" y="488695"/>
                </a:lnTo>
                <a:lnTo>
                  <a:pt x="0" y="166242"/>
                </a:lnTo>
                <a:lnTo>
                  <a:pt x="26162" y="0"/>
                </a:lnTo>
                <a:lnTo>
                  <a:pt x="2074290" y="322452"/>
                </a:lnTo>
                <a:lnTo>
                  <a:pt x="2087372" y="239394"/>
                </a:lnTo>
                <a:lnTo>
                  <a:pt x="2227326" y="431800"/>
                </a:lnTo>
                <a:lnTo>
                  <a:pt x="2035048" y="571881"/>
                </a:lnTo>
                <a:close/>
              </a:path>
            </a:pathLst>
          </a:custGeom>
          <a:ln w="12699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34078" y="4477258"/>
            <a:ext cx="2174240" cy="550545"/>
          </a:xfrm>
          <a:custGeom>
            <a:avLst/>
            <a:gdLst/>
            <a:ahLst/>
            <a:cxnLst/>
            <a:rect l="l" t="t" r="r" b="b"/>
            <a:pathLst>
              <a:path w="2174240" h="550545">
                <a:moveTo>
                  <a:pt x="1996059" y="0"/>
                </a:moveTo>
                <a:lnTo>
                  <a:pt x="2008251" y="76835"/>
                </a:lnTo>
                <a:lnTo>
                  <a:pt x="0" y="396875"/>
                </a:lnTo>
                <a:lnTo>
                  <a:pt x="24511" y="550545"/>
                </a:lnTo>
                <a:lnTo>
                  <a:pt x="2032762" y="230378"/>
                </a:lnTo>
                <a:lnTo>
                  <a:pt x="2100689" y="230378"/>
                </a:lnTo>
                <a:lnTo>
                  <a:pt x="2174113" y="129159"/>
                </a:lnTo>
                <a:lnTo>
                  <a:pt x="1996059" y="0"/>
                </a:lnTo>
                <a:close/>
              </a:path>
              <a:path w="2174240" h="550545">
                <a:moveTo>
                  <a:pt x="2100689" y="230378"/>
                </a:moveTo>
                <a:lnTo>
                  <a:pt x="2032762" y="230378"/>
                </a:lnTo>
                <a:lnTo>
                  <a:pt x="2044954" y="307213"/>
                </a:lnTo>
                <a:lnTo>
                  <a:pt x="2100689" y="23037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34078" y="4477258"/>
            <a:ext cx="2174240" cy="550545"/>
          </a:xfrm>
          <a:custGeom>
            <a:avLst/>
            <a:gdLst/>
            <a:ahLst/>
            <a:cxnLst/>
            <a:rect l="l" t="t" r="r" b="b"/>
            <a:pathLst>
              <a:path w="2174240" h="550545">
                <a:moveTo>
                  <a:pt x="2044954" y="307213"/>
                </a:moveTo>
                <a:lnTo>
                  <a:pt x="2032762" y="230378"/>
                </a:lnTo>
                <a:lnTo>
                  <a:pt x="24511" y="550545"/>
                </a:lnTo>
                <a:lnTo>
                  <a:pt x="0" y="396875"/>
                </a:lnTo>
                <a:lnTo>
                  <a:pt x="2008251" y="76835"/>
                </a:lnTo>
                <a:lnTo>
                  <a:pt x="1996059" y="0"/>
                </a:lnTo>
                <a:lnTo>
                  <a:pt x="2174113" y="129159"/>
                </a:lnTo>
                <a:lnTo>
                  <a:pt x="2044954" y="307213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85032" y="4078223"/>
            <a:ext cx="2447925" cy="287020"/>
          </a:xfrm>
          <a:custGeom>
            <a:avLst/>
            <a:gdLst/>
            <a:ahLst/>
            <a:cxnLst/>
            <a:rect l="l" t="t" r="r" b="b"/>
            <a:pathLst>
              <a:path w="2447925" h="287020">
                <a:moveTo>
                  <a:pt x="2304288" y="0"/>
                </a:moveTo>
                <a:lnTo>
                  <a:pt x="2304288" y="71627"/>
                </a:lnTo>
                <a:lnTo>
                  <a:pt x="0" y="71627"/>
                </a:lnTo>
                <a:lnTo>
                  <a:pt x="0" y="214883"/>
                </a:lnTo>
                <a:lnTo>
                  <a:pt x="2304288" y="214883"/>
                </a:lnTo>
                <a:lnTo>
                  <a:pt x="2304288" y="286512"/>
                </a:lnTo>
                <a:lnTo>
                  <a:pt x="2447543" y="143256"/>
                </a:lnTo>
                <a:lnTo>
                  <a:pt x="23042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85032" y="4078223"/>
            <a:ext cx="2447925" cy="287020"/>
          </a:xfrm>
          <a:custGeom>
            <a:avLst/>
            <a:gdLst/>
            <a:ahLst/>
            <a:cxnLst/>
            <a:rect l="l" t="t" r="r" b="b"/>
            <a:pathLst>
              <a:path w="2447925" h="287020">
                <a:moveTo>
                  <a:pt x="0" y="214883"/>
                </a:moveTo>
                <a:lnTo>
                  <a:pt x="2304288" y="214883"/>
                </a:lnTo>
                <a:lnTo>
                  <a:pt x="2304288" y="286512"/>
                </a:lnTo>
                <a:lnTo>
                  <a:pt x="2447543" y="143256"/>
                </a:lnTo>
                <a:lnTo>
                  <a:pt x="2304288" y="0"/>
                </a:lnTo>
                <a:lnTo>
                  <a:pt x="2304288" y="71627"/>
                </a:lnTo>
                <a:lnTo>
                  <a:pt x="0" y="71627"/>
                </a:lnTo>
                <a:lnTo>
                  <a:pt x="0" y="214883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1823" rIns="0" bIns="0" rtlCol="0">
            <a:spAutoFit/>
          </a:bodyPr>
          <a:lstStyle/>
          <a:p>
            <a:pPr marL="78105" marR="5080">
              <a:lnSpc>
                <a:spcPts val="3529"/>
              </a:lnSpc>
              <a:spcBef>
                <a:spcPts val="540"/>
              </a:spcBef>
            </a:pPr>
            <a:r>
              <a:rPr sz="3250" b="0" dirty="0">
                <a:latin typeface="Calibri Light"/>
                <a:cs typeface="Calibri Light"/>
              </a:rPr>
              <a:t>ПАТОПСИХОЛОГИЧЕСКИЕ </a:t>
            </a:r>
            <a:r>
              <a:rPr sz="3250" b="0" spc="5" dirty="0">
                <a:latin typeface="Calibri Light"/>
                <a:cs typeface="Calibri Light"/>
              </a:rPr>
              <a:t>МЕТОДИКИ  ИССЛЕДОВАНИЯ</a:t>
            </a:r>
            <a:r>
              <a:rPr sz="3250" b="0" spc="-5" dirty="0">
                <a:latin typeface="Calibri Light"/>
                <a:cs typeface="Calibri Light"/>
              </a:rPr>
              <a:t> </a:t>
            </a:r>
            <a:r>
              <a:rPr sz="3250" b="0" dirty="0">
                <a:latin typeface="Calibri Light"/>
                <a:cs typeface="Calibri Light"/>
              </a:rPr>
              <a:t>ПАМЯТИ</a:t>
            </a:r>
            <a:endParaRPr sz="325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1342" y="1977897"/>
            <a:ext cx="5601970" cy="2684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735">
              <a:lnSpc>
                <a:spcPct val="100000"/>
              </a:lnSpc>
              <a:spcBef>
                <a:spcPts val="100"/>
              </a:spcBef>
              <a:buSzPct val="45238"/>
              <a:buFont typeface="Wingdings"/>
              <a:buChar char=""/>
              <a:tabLst>
                <a:tab pos="304800" algn="l"/>
                <a:tab pos="305435" algn="l"/>
              </a:tabLst>
            </a:pPr>
            <a:r>
              <a:rPr sz="2100" spc="-5" dirty="0">
                <a:latin typeface="Calibri"/>
                <a:cs typeface="Calibri"/>
              </a:rPr>
              <a:t>Заучивание десяти </a:t>
            </a:r>
            <a:r>
              <a:rPr sz="2100" dirty="0">
                <a:latin typeface="Calibri"/>
                <a:cs typeface="Calibri"/>
              </a:rPr>
              <a:t>слов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"/>
            </a:pPr>
            <a:endParaRPr sz="2950">
              <a:latin typeface="Calibri"/>
              <a:cs typeface="Calibri"/>
            </a:endParaRPr>
          </a:p>
          <a:p>
            <a:pPr marL="304800" indent="-292735">
              <a:lnSpc>
                <a:spcPct val="100000"/>
              </a:lnSpc>
              <a:buSzPct val="45238"/>
              <a:buFont typeface="Wingdings"/>
              <a:buChar char=""/>
              <a:tabLst>
                <a:tab pos="304800" algn="l"/>
                <a:tab pos="305435" algn="l"/>
              </a:tabLst>
            </a:pPr>
            <a:r>
              <a:rPr sz="2100" spc="-10" dirty="0">
                <a:latin typeface="Calibri"/>
                <a:cs typeface="Calibri"/>
              </a:rPr>
              <a:t>Опосредованное </a:t>
            </a:r>
            <a:r>
              <a:rPr sz="2100" dirty="0">
                <a:latin typeface="Calibri"/>
                <a:cs typeface="Calibri"/>
              </a:rPr>
              <a:t>запоминание </a:t>
            </a:r>
            <a:r>
              <a:rPr sz="2100" spc="-5" dirty="0">
                <a:latin typeface="Calibri"/>
                <a:cs typeface="Calibri"/>
              </a:rPr>
              <a:t>(по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Леонтьеву)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"/>
            </a:pPr>
            <a:endParaRPr sz="2950">
              <a:latin typeface="Calibri"/>
              <a:cs typeface="Calibri"/>
            </a:endParaRPr>
          </a:p>
          <a:p>
            <a:pPr marL="304800" indent="-292735">
              <a:lnSpc>
                <a:spcPct val="100000"/>
              </a:lnSpc>
              <a:buSzPct val="45238"/>
              <a:buFont typeface="Wingdings"/>
              <a:buChar char=""/>
              <a:tabLst>
                <a:tab pos="304800" algn="l"/>
                <a:tab pos="305435" algn="l"/>
              </a:tabLst>
            </a:pPr>
            <a:r>
              <a:rPr sz="2100" spc="-5" dirty="0">
                <a:latin typeface="Calibri"/>
                <a:cs typeface="Calibri"/>
              </a:rPr>
              <a:t>Пиктограмма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"/>
            </a:pPr>
            <a:endParaRPr sz="2950">
              <a:latin typeface="Calibri"/>
              <a:cs typeface="Calibri"/>
            </a:endParaRPr>
          </a:p>
          <a:p>
            <a:pPr marL="304800" indent="-292735">
              <a:lnSpc>
                <a:spcPct val="100000"/>
              </a:lnSpc>
              <a:buSzPct val="45238"/>
              <a:buFont typeface="Wingdings"/>
              <a:buChar char=""/>
              <a:tabLst>
                <a:tab pos="304800" algn="l"/>
                <a:tab pos="305435" algn="l"/>
              </a:tabLst>
            </a:pPr>
            <a:r>
              <a:rPr sz="2100" spc="-5" dirty="0">
                <a:latin typeface="Calibri"/>
                <a:cs typeface="Calibri"/>
              </a:rPr>
              <a:t>Воспроизведение </a:t>
            </a:r>
            <a:r>
              <a:rPr sz="2100" spc="-10" dirty="0">
                <a:latin typeface="Calibri"/>
                <a:cs typeface="Calibri"/>
              </a:rPr>
              <a:t>рассказов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330" y="460070"/>
            <a:ext cx="59442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Calibri Light"/>
                <a:cs typeface="Calibri Light"/>
              </a:rPr>
              <a:t>ЗАУЧИВАНИЕ ДЕСЯТИ</a:t>
            </a:r>
            <a:r>
              <a:rPr sz="4000" b="0" spc="-95" dirty="0">
                <a:latin typeface="Calibri Light"/>
                <a:cs typeface="Calibri Light"/>
              </a:rPr>
              <a:t> </a:t>
            </a:r>
            <a:r>
              <a:rPr sz="4000" b="0" spc="-10" dirty="0">
                <a:latin typeface="Calibri Light"/>
                <a:cs typeface="Calibri Light"/>
              </a:rPr>
              <a:t>СЛОВ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41214" y="1479346"/>
            <a:ext cx="3438525" cy="301942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67640" indent="-155575">
              <a:lnSpc>
                <a:spcPct val="100000"/>
              </a:lnSpc>
              <a:spcBef>
                <a:spcPts val="725"/>
              </a:spcBef>
              <a:buSzPct val="44827"/>
              <a:buFont typeface="Wingdings"/>
              <a:buChar char=""/>
              <a:tabLst>
                <a:tab pos="168275" algn="l"/>
              </a:tabLst>
            </a:pPr>
            <a:r>
              <a:rPr sz="1450" spc="-15" dirty="0">
                <a:latin typeface="Calibri"/>
                <a:cs typeface="Calibri"/>
              </a:rPr>
              <a:t>Методика </a:t>
            </a:r>
            <a:r>
              <a:rPr sz="1450" spc="-10" dirty="0">
                <a:latin typeface="Calibri"/>
                <a:cs typeface="Calibri"/>
              </a:rPr>
              <a:t>предложена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-15" dirty="0">
                <a:latin typeface="Calibri"/>
                <a:cs typeface="Calibri"/>
              </a:rPr>
              <a:t>А.Р.Лурия.</a:t>
            </a:r>
            <a:endParaRPr sz="1450">
              <a:latin typeface="Calibri"/>
              <a:cs typeface="Calibri"/>
            </a:endParaRPr>
          </a:p>
          <a:p>
            <a:pPr marL="167640" marR="24765" indent="-155575">
              <a:lnSpc>
                <a:spcPct val="90100"/>
              </a:lnSpc>
              <a:spcBef>
                <a:spcPts val="795"/>
              </a:spcBef>
              <a:buSzPct val="44827"/>
              <a:buFont typeface="Wingdings"/>
              <a:buChar char=""/>
              <a:tabLst>
                <a:tab pos="168275" algn="l"/>
              </a:tabLst>
            </a:pPr>
            <a:r>
              <a:rPr sz="1450" spc="-5" dirty="0">
                <a:latin typeface="Calibri"/>
                <a:cs typeface="Calibri"/>
              </a:rPr>
              <a:t>Испытуемого просят повторить десять </a:t>
            </a:r>
            <a:r>
              <a:rPr sz="1450" dirty="0">
                <a:latin typeface="Calibri"/>
                <a:cs typeface="Calibri"/>
              </a:rPr>
              <a:t>не  </a:t>
            </a:r>
            <a:r>
              <a:rPr sz="1450" spc="-5" dirty="0">
                <a:latin typeface="Calibri"/>
                <a:cs typeface="Calibri"/>
              </a:rPr>
              <a:t>связанных </a:t>
            </a:r>
            <a:r>
              <a:rPr sz="1450" spc="-10" dirty="0">
                <a:latin typeface="Calibri"/>
                <a:cs typeface="Calibri"/>
              </a:rPr>
              <a:t>между </a:t>
            </a:r>
            <a:r>
              <a:rPr sz="1450" spc="-5" dirty="0">
                <a:latin typeface="Calibri"/>
                <a:cs typeface="Calibri"/>
              </a:rPr>
              <a:t>собой </a:t>
            </a:r>
            <a:r>
              <a:rPr sz="1450" spc="-10" dirty="0">
                <a:latin typeface="Calibri"/>
                <a:cs typeface="Calibri"/>
              </a:rPr>
              <a:t>короткий </a:t>
            </a:r>
            <a:r>
              <a:rPr sz="1450" dirty="0">
                <a:latin typeface="Calibri"/>
                <a:cs typeface="Calibri"/>
              </a:rPr>
              <a:t>слов  </a:t>
            </a:r>
            <a:r>
              <a:rPr sz="1450" spc="-5" dirty="0">
                <a:latin typeface="Calibri"/>
                <a:cs typeface="Calibri"/>
              </a:rPr>
              <a:t>(например: лес, хлеб, </a:t>
            </a:r>
            <a:r>
              <a:rPr sz="1450" spc="-15" dirty="0">
                <a:latin typeface="Calibri"/>
                <a:cs typeface="Calibri"/>
              </a:rPr>
              <a:t>стул, </a:t>
            </a:r>
            <a:r>
              <a:rPr sz="1450" spc="-5" dirty="0">
                <a:latin typeface="Calibri"/>
                <a:cs typeface="Calibri"/>
              </a:rPr>
              <a:t>окно, </a:t>
            </a:r>
            <a:r>
              <a:rPr sz="1450" spc="-10" dirty="0">
                <a:latin typeface="Calibri"/>
                <a:cs typeface="Calibri"/>
              </a:rPr>
              <a:t>вода,  конь, </a:t>
            </a:r>
            <a:r>
              <a:rPr sz="1450" spc="-15" dirty="0">
                <a:latin typeface="Calibri"/>
                <a:cs typeface="Calibri"/>
              </a:rPr>
              <a:t>брат, </a:t>
            </a:r>
            <a:r>
              <a:rPr sz="1450" spc="-20" dirty="0">
                <a:latin typeface="Calibri"/>
                <a:cs typeface="Calibri"/>
              </a:rPr>
              <a:t>игла, </a:t>
            </a:r>
            <a:r>
              <a:rPr sz="1450" spc="-5" dirty="0">
                <a:latin typeface="Calibri"/>
                <a:cs typeface="Calibri"/>
              </a:rPr>
              <a:t>гриб,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мед).</a:t>
            </a:r>
            <a:endParaRPr sz="1450">
              <a:latin typeface="Calibri"/>
              <a:cs typeface="Calibri"/>
            </a:endParaRPr>
          </a:p>
          <a:p>
            <a:pPr marL="167640" marR="299085" indent="-155575">
              <a:lnSpc>
                <a:spcPts val="1570"/>
              </a:lnSpc>
              <a:spcBef>
                <a:spcPts val="819"/>
              </a:spcBef>
              <a:buSzPct val="44827"/>
              <a:buFont typeface="Wingdings"/>
              <a:buChar char=""/>
              <a:tabLst>
                <a:tab pos="168275" algn="l"/>
              </a:tabLst>
            </a:pPr>
            <a:r>
              <a:rPr sz="1450" dirty="0">
                <a:latin typeface="Calibri"/>
                <a:cs typeface="Calibri"/>
              </a:rPr>
              <a:t>После </a:t>
            </a:r>
            <a:r>
              <a:rPr sz="1450" spc="-5" dirty="0">
                <a:latin typeface="Calibri"/>
                <a:cs typeface="Calibri"/>
              </a:rPr>
              <a:t>пятикратного повторения </a:t>
            </a:r>
            <a:r>
              <a:rPr sz="1450" dirty="0">
                <a:latin typeface="Calibri"/>
                <a:cs typeface="Calibri"/>
              </a:rPr>
              <a:t>слов  </a:t>
            </a:r>
            <a:r>
              <a:rPr sz="1450" spc="-5" dirty="0">
                <a:latin typeface="Calibri"/>
                <a:cs typeface="Calibri"/>
              </a:rPr>
              <a:t>экспериментатор </a:t>
            </a:r>
            <a:r>
              <a:rPr sz="1450" spc="-10" dirty="0">
                <a:latin typeface="Calibri"/>
                <a:cs typeface="Calibri"/>
              </a:rPr>
              <a:t>переходит </a:t>
            </a:r>
            <a:r>
              <a:rPr sz="1450" dirty="0">
                <a:latin typeface="Calibri"/>
                <a:cs typeface="Calibri"/>
              </a:rPr>
              <a:t>к</a:t>
            </a:r>
            <a:r>
              <a:rPr sz="1450" spc="-65" dirty="0">
                <a:latin typeface="Calibri"/>
                <a:cs typeface="Calibri"/>
              </a:rPr>
              <a:t> </a:t>
            </a:r>
            <a:r>
              <a:rPr sz="1450" spc="-5" dirty="0">
                <a:latin typeface="Calibri"/>
                <a:cs typeface="Calibri"/>
              </a:rPr>
              <a:t>другим</a:t>
            </a:r>
            <a:endParaRPr sz="1450">
              <a:latin typeface="Calibri"/>
              <a:cs typeface="Calibri"/>
            </a:endParaRPr>
          </a:p>
          <a:p>
            <a:pPr marL="167640">
              <a:lnSpc>
                <a:spcPts val="1455"/>
              </a:lnSpc>
            </a:pPr>
            <a:r>
              <a:rPr sz="1450" spc="-5" dirty="0">
                <a:latin typeface="Calibri"/>
                <a:cs typeface="Calibri"/>
              </a:rPr>
              <a:t>экспериментам, </a:t>
            </a:r>
            <a:r>
              <a:rPr sz="1450" dirty="0">
                <a:latin typeface="Calibri"/>
                <a:cs typeface="Calibri"/>
              </a:rPr>
              <a:t>а в </a:t>
            </a:r>
            <a:r>
              <a:rPr sz="1450" spc="-10" dirty="0">
                <a:latin typeface="Calibri"/>
                <a:cs typeface="Calibri"/>
              </a:rPr>
              <a:t>конце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исследования,</a:t>
            </a:r>
            <a:endParaRPr sz="1450">
              <a:latin typeface="Calibri"/>
              <a:cs typeface="Calibri"/>
            </a:endParaRPr>
          </a:p>
          <a:p>
            <a:pPr marL="167640" marR="5080">
              <a:lnSpc>
                <a:spcPct val="90000"/>
              </a:lnSpc>
              <a:spcBef>
                <a:spcPts val="90"/>
              </a:spcBef>
            </a:pPr>
            <a:r>
              <a:rPr sz="1450" spc="-15" dirty="0">
                <a:latin typeface="Calibri"/>
                <a:cs typeface="Calibri"/>
              </a:rPr>
              <a:t>т.е. </a:t>
            </a:r>
            <a:r>
              <a:rPr sz="1450" spc="-5" dirty="0">
                <a:latin typeface="Calibri"/>
                <a:cs typeface="Calibri"/>
              </a:rPr>
              <a:t>примерно </a:t>
            </a:r>
            <a:r>
              <a:rPr sz="1450" dirty="0">
                <a:latin typeface="Calibri"/>
                <a:cs typeface="Calibri"/>
              </a:rPr>
              <a:t>спустя 50—60 </a:t>
            </a:r>
            <a:r>
              <a:rPr sz="1450" spc="-15" dirty="0">
                <a:latin typeface="Calibri"/>
                <a:cs typeface="Calibri"/>
              </a:rPr>
              <a:t>минут, </a:t>
            </a:r>
            <a:r>
              <a:rPr sz="1450" dirty="0">
                <a:latin typeface="Calibri"/>
                <a:cs typeface="Calibri"/>
              </a:rPr>
              <a:t>снова  спрашивает у </a:t>
            </a:r>
            <a:r>
              <a:rPr sz="1450" spc="-10" dirty="0">
                <a:latin typeface="Calibri"/>
                <a:cs typeface="Calibri"/>
              </a:rPr>
              <a:t>исследуемого </a:t>
            </a:r>
            <a:r>
              <a:rPr sz="1450" spc="-5" dirty="0">
                <a:latin typeface="Calibri"/>
                <a:cs typeface="Calibri"/>
              </a:rPr>
              <a:t>эти </a:t>
            </a:r>
            <a:r>
              <a:rPr sz="1450" dirty="0">
                <a:latin typeface="Calibri"/>
                <a:cs typeface="Calibri"/>
              </a:rPr>
              <a:t>слова  </a:t>
            </a:r>
            <a:r>
              <a:rPr sz="1450" spc="-5" dirty="0">
                <a:latin typeface="Calibri"/>
                <a:cs typeface="Calibri"/>
              </a:rPr>
              <a:t>(без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-5" dirty="0">
                <a:latin typeface="Calibri"/>
                <a:cs typeface="Calibri"/>
              </a:rPr>
              <a:t>напоминания).</a:t>
            </a:r>
            <a:endParaRPr sz="1450">
              <a:latin typeface="Calibri"/>
              <a:cs typeface="Calibri"/>
            </a:endParaRPr>
          </a:p>
          <a:p>
            <a:pPr marL="167640" marR="519430" indent="-155575">
              <a:lnSpc>
                <a:spcPts val="1570"/>
              </a:lnSpc>
              <a:spcBef>
                <a:spcPts val="819"/>
              </a:spcBef>
              <a:buSzPct val="44827"/>
              <a:buFont typeface="Wingdings"/>
              <a:buChar char=""/>
              <a:tabLst>
                <a:tab pos="168275" algn="l"/>
              </a:tabLst>
            </a:pPr>
            <a:r>
              <a:rPr sz="1450" dirty="0">
                <a:latin typeface="Calibri"/>
                <a:cs typeface="Calibri"/>
              </a:rPr>
              <a:t>По </a:t>
            </a:r>
            <a:r>
              <a:rPr sz="1450" spc="-15" dirty="0">
                <a:latin typeface="Calibri"/>
                <a:cs typeface="Calibri"/>
              </a:rPr>
              <a:t>результатам </a:t>
            </a:r>
            <a:r>
              <a:rPr sz="1450" spc="-10" dirty="0">
                <a:latin typeface="Calibri"/>
                <a:cs typeface="Calibri"/>
              </a:rPr>
              <a:t>методики </a:t>
            </a:r>
            <a:r>
              <a:rPr sz="1450" spc="-5" dirty="0">
                <a:latin typeface="Calibri"/>
                <a:cs typeface="Calibri"/>
              </a:rPr>
              <a:t>строится  </a:t>
            </a:r>
            <a:r>
              <a:rPr sz="1450" dirty="0">
                <a:latin typeface="Calibri"/>
                <a:cs typeface="Calibri"/>
              </a:rPr>
              <a:t>кривая</a:t>
            </a:r>
            <a:r>
              <a:rPr sz="1450" spc="-5" dirty="0">
                <a:latin typeface="Calibri"/>
                <a:cs typeface="Calibri"/>
              </a:rPr>
              <a:t> запоминания.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4964" y="1860804"/>
            <a:ext cx="4179761" cy="348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596" y="250012"/>
            <a:ext cx="7005320" cy="578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00" b="0" spc="10" dirty="0">
                <a:latin typeface="Calibri Light"/>
                <a:cs typeface="Calibri Light"/>
              </a:rPr>
              <a:t>ОПОСРЕДОВАННОЕ</a:t>
            </a:r>
            <a:r>
              <a:rPr sz="3600" b="0" spc="-60" dirty="0">
                <a:latin typeface="Calibri Light"/>
                <a:cs typeface="Calibri Light"/>
              </a:rPr>
              <a:t> </a:t>
            </a:r>
            <a:r>
              <a:rPr sz="3600" b="0" spc="15" dirty="0">
                <a:latin typeface="Calibri Light"/>
                <a:cs typeface="Calibri Light"/>
              </a:rPr>
              <a:t>ЗАПОМИНАНИЕ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172" y="1561591"/>
            <a:ext cx="3907154" cy="30397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67640" indent="-155575">
              <a:lnSpc>
                <a:spcPts val="1440"/>
              </a:lnSpc>
              <a:spcBef>
                <a:spcPts val="120"/>
              </a:spcBef>
              <a:buSzPct val="44000"/>
              <a:buFont typeface="Arial"/>
              <a:buChar char="•"/>
              <a:tabLst>
                <a:tab pos="167640" algn="l"/>
                <a:tab pos="168275" algn="l"/>
              </a:tabLst>
            </a:pPr>
            <a:r>
              <a:rPr sz="1250" dirty="0">
                <a:latin typeface="Calibri"/>
                <a:cs typeface="Calibri"/>
              </a:rPr>
              <a:t>Методика </a:t>
            </a:r>
            <a:r>
              <a:rPr sz="1250" spc="5" dirty="0">
                <a:latin typeface="Calibri"/>
                <a:cs typeface="Calibri"/>
              </a:rPr>
              <a:t>предложена</a:t>
            </a:r>
            <a:r>
              <a:rPr sz="1250" spc="290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А.Р.Лурия </a:t>
            </a:r>
            <a:r>
              <a:rPr sz="1250" spc="10" dirty="0">
                <a:latin typeface="Calibri"/>
                <a:cs typeface="Calibri"/>
              </a:rPr>
              <a:t>и</a:t>
            </a:r>
            <a:r>
              <a:rPr sz="1250" spc="21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Л.С.Выготским,</a:t>
            </a:r>
            <a:endParaRPr sz="1250">
              <a:latin typeface="Calibri"/>
              <a:cs typeface="Calibri"/>
            </a:endParaRPr>
          </a:p>
          <a:p>
            <a:pPr marL="167640">
              <a:lnSpc>
                <a:spcPts val="1440"/>
              </a:lnSpc>
            </a:pPr>
            <a:r>
              <a:rPr sz="1250" spc="5" dirty="0">
                <a:latin typeface="Calibri"/>
                <a:cs typeface="Calibri"/>
              </a:rPr>
              <a:t>разработана </a:t>
            </a:r>
            <a:r>
              <a:rPr sz="1250" spc="10" dirty="0">
                <a:latin typeface="Calibri"/>
                <a:cs typeface="Calibri"/>
              </a:rPr>
              <a:t>и апробирована</a:t>
            </a:r>
            <a:r>
              <a:rPr sz="1250" spc="-4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А.Н.Леонтьевым.</a:t>
            </a:r>
            <a:endParaRPr sz="1250">
              <a:latin typeface="Calibri"/>
              <a:cs typeface="Calibri"/>
            </a:endParaRPr>
          </a:p>
          <a:p>
            <a:pPr marL="167640" indent="-155575">
              <a:lnSpc>
                <a:spcPts val="1440"/>
              </a:lnSpc>
              <a:spcBef>
                <a:spcPts val="865"/>
              </a:spcBef>
              <a:buSzPct val="44000"/>
              <a:buFont typeface="Arial"/>
              <a:buChar char="•"/>
              <a:tabLst>
                <a:tab pos="167640" algn="l"/>
                <a:tab pos="168275" algn="l"/>
                <a:tab pos="783590" algn="l"/>
                <a:tab pos="1849120" algn="l"/>
                <a:tab pos="3024505" algn="l"/>
                <a:tab pos="3728720" algn="l"/>
              </a:tabLst>
            </a:pPr>
            <a:r>
              <a:rPr sz="1250" spc="10" dirty="0">
                <a:latin typeface="Calibri"/>
                <a:cs typeface="Calibri"/>
              </a:rPr>
              <a:t>Пе</a:t>
            </a:r>
            <a:r>
              <a:rPr sz="1250" spc="15" dirty="0">
                <a:latin typeface="Calibri"/>
                <a:cs typeface="Calibri"/>
              </a:rPr>
              <a:t>р</a:t>
            </a:r>
            <a:r>
              <a:rPr sz="1250" dirty="0">
                <a:latin typeface="Calibri"/>
                <a:cs typeface="Calibri"/>
              </a:rPr>
              <a:t>е</a:t>
            </a:r>
            <a:r>
              <a:rPr sz="1250" spc="10" dirty="0">
                <a:latin typeface="Calibri"/>
                <a:cs typeface="Calibri"/>
              </a:rPr>
              <a:t>д</a:t>
            </a:r>
            <a:r>
              <a:rPr sz="1250" dirty="0">
                <a:latin typeface="Calibri"/>
                <a:cs typeface="Calibri"/>
              </a:rPr>
              <a:t>	</a:t>
            </a:r>
            <a:r>
              <a:rPr sz="1250" spc="5" dirty="0">
                <a:latin typeface="Calibri"/>
                <a:cs typeface="Calibri"/>
              </a:rPr>
              <a:t>и</a:t>
            </a:r>
            <a:r>
              <a:rPr sz="1250" spc="10" dirty="0">
                <a:latin typeface="Calibri"/>
                <a:cs typeface="Calibri"/>
              </a:rPr>
              <a:t>спы</a:t>
            </a:r>
            <a:r>
              <a:rPr sz="1250" spc="-10" dirty="0">
                <a:latin typeface="Calibri"/>
                <a:cs typeface="Calibri"/>
              </a:rPr>
              <a:t>ту</a:t>
            </a:r>
            <a:r>
              <a:rPr sz="1250" dirty="0">
                <a:latin typeface="Calibri"/>
                <a:cs typeface="Calibri"/>
              </a:rPr>
              <a:t>е</a:t>
            </a:r>
            <a:r>
              <a:rPr sz="1250" spc="10" dirty="0">
                <a:latin typeface="Calibri"/>
                <a:cs typeface="Calibri"/>
              </a:rPr>
              <a:t>мым</a:t>
            </a:r>
            <a:r>
              <a:rPr sz="1250" dirty="0">
                <a:latin typeface="Calibri"/>
                <a:cs typeface="Calibri"/>
              </a:rPr>
              <a:t>	</a:t>
            </a:r>
            <a:r>
              <a:rPr sz="1250" spc="10" dirty="0">
                <a:latin typeface="Calibri"/>
                <a:cs typeface="Calibri"/>
              </a:rPr>
              <a:t>раскладыв</a:t>
            </a:r>
            <a:r>
              <a:rPr sz="1250" dirty="0">
                <a:latin typeface="Calibri"/>
                <a:cs typeface="Calibri"/>
              </a:rPr>
              <a:t>аю</a:t>
            </a:r>
            <a:r>
              <a:rPr sz="1250" spc="5" dirty="0">
                <a:latin typeface="Calibri"/>
                <a:cs typeface="Calibri"/>
              </a:rPr>
              <a:t>т</a:t>
            </a:r>
            <a:r>
              <a:rPr sz="1250" dirty="0">
                <a:latin typeface="Calibri"/>
                <a:cs typeface="Calibri"/>
              </a:rPr>
              <a:t>	</a:t>
            </a:r>
            <a:r>
              <a:rPr sz="1250" spc="10" dirty="0">
                <a:latin typeface="Calibri"/>
                <a:cs typeface="Calibri"/>
              </a:rPr>
              <a:t>р</a:t>
            </a:r>
            <a:r>
              <a:rPr sz="1250" spc="-10" dirty="0">
                <a:latin typeface="Calibri"/>
                <a:cs typeface="Calibri"/>
              </a:rPr>
              <a:t>я</a:t>
            </a:r>
            <a:r>
              <a:rPr sz="1250" spc="5" dirty="0">
                <a:latin typeface="Calibri"/>
                <a:cs typeface="Calibri"/>
              </a:rPr>
              <a:t>да</a:t>
            </a:r>
            <a:r>
              <a:rPr sz="1250" spc="10" dirty="0">
                <a:latin typeface="Calibri"/>
                <a:cs typeface="Calibri"/>
              </a:rPr>
              <a:t>ми</a:t>
            </a:r>
            <a:r>
              <a:rPr sz="1250" dirty="0">
                <a:latin typeface="Calibri"/>
                <a:cs typeface="Calibri"/>
              </a:rPr>
              <a:t>	</a:t>
            </a:r>
            <a:r>
              <a:rPr sz="1250" spc="10" dirty="0">
                <a:latin typeface="Calibri"/>
                <a:cs typeface="Calibri"/>
              </a:rPr>
              <a:t>30</a:t>
            </a:r>
            <a:endParaRPr sz="1250">
              <a:latin typeface="Calibri"/>
              <a:cs typeface="Calibri"/>
            </a:endParaRPr>
          </a:p>
          <a:p>
            <a:pPr marL="167640">
              <a:lnSpc>
                <a:spcPts val="1440"/>
              </a:lnSpc>
            </a:pPr>
            <a:r>
              <a:rPr sz="1250" spc="5" dirty="0">
                <a:latin typeface="Calibri"/>
                <a:cs typeface="Calibri"/>
              </a:rPr>
              <a:t>карточек.</a:t>
            </a:r>
            <a:endParaRPr sz="1250">
              <a:latin typeface="Calibri"/>
              <a:cs typeface="Calibri"/>
            </a:endParaRPr>
          </a:p>
          <a:p>
            <a:pPr marL="167640" marR="5080" indent="-155575" algn="just">
              <a:lnSpc>
                <a:spcPct val="91400"/>
              </a:lnSpc>
              <a:spcBef>
                <a:spcPts val="994"/>
              </a:spcBef>
              <a:buSzPct val="44000"/>
              <a:buFont typeface="Arial"/>
              <a:buChar char="•"/>
              <a:tabLst>
                <a:tab pos="168275" algn="l"/>
              </a:tabLst>
            </a:pPr>
            <a:r>
              <a:rPr sz="1250" spc="5" dirty="0">
                <a:latin typeface="Calibri"/>
                <a:cs typeface="Calibri"/>
              </a:rPr>
              <a:t>Ему</a:t>
            </a:r>
            <a:r>
              <a:rPr sz="1250" spc="29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предлагают  запомнить  ряд  </a:t>
            </a:r>
            <a:r>
              <a:rPr sz="1250" spc="10" dirty="0">
                <a:latin typeface="Calibri"/>
                <a:cs typeface="Calibri"/>
              </a:rPr>
              <a:t>слов </a:t>
            </a:r>
            <a:r>
              <a:rPr sz="1250" spc="5" dirty="0">
                <a:latin typeface="Calibri"/>
                <a:cs typeface="Calibri"/>
              </a:rPr>
              <a:t>(например:  дождь, </a:t>
            </a:r>
            <a:r>
              <a:rPr sz="1250" spc="10" dirty="0">
                <a:latin typeface="Calibri"/>
                <a:cs typeface="Calibri"/>
              </a:rPr>
              <a:t>собрание, </a:t>
            </a:r>
            <a:r>
              <a:rPr sz="1250" spc="5" dirty="0">
                <a:latin typeface="Calibri"/>
                <a:cs typeface="Calibri"/>
              </a:rPr>
              <a:t>пожар, день, </a:t>
            </a:r>
            <a:r>
              <a:rPr sz="1250" dirty="0">
                <a:latin typeface="Calibri"/>
                <a:cs typeface="Calibri"/>
              </a:rPr>
              <a:t>драка, </a:t>
            </a:r>
            <a:r>
              <a:rPr sz="1250" spc="10" dirty="0">
                <a:latin typeface="Calibri"/>
                <a:cs typeface="Calibri"/>
              </a:rPr>
              <a:t>отряд, </a:t>
            </a:r>
            <a:r>
              <a:rPr sz="1250" spc="5" dirty="0">
                <a:latin typeface="Calibri"/>
                <a:cs typeface="Calibri"/>
              </a:rPr>
              <a:t>театр,  </a:t>
            </a:r>
            <a:r>
              <a:rPr sz="1250" dirty="0">
                <a:latin typeface="Calibri"/>
                <a:cs typeface="Calibri"/>
              </a:rPr>
              <a:t>ошибка, </a:t>
            </a:r>
            <a:r>
              <a:rPr sz="1250" spc="5" dirty="0">
                <a:latin typeface="Calibri"/>
                <a:cs typeface="Calibri"/>
              </a:rPr>
              <a:t>сила, встреча, </a:t>
            </a:r>
            <a:r>
              <a:rPr sz="1250" spc="-5" dirty="0">
                <a:latin typeface="Calibri"/>
                <a:cs typeface="Calibri"/>
              </a:rPr>
              <a:t>ответ, </a:t>
            </a:r>
            <a:r>
              <a:rPr sz="1250" dirty="0">
                <a:latin typeface="Calibri"/>
                <a:cs typeface="Calibri"/>
              </a:rPr>
              <a:t>горе, праздник, </a:t>
            </a:r>
            <a:r>
              <a:rPr sz="1250" spc="10" dirty="0">
                <a:latin typeface="Calibri"/>
                <a:cs typeface="Calibri"/>
              </a:rPr>
              <a:t>сосед,  </a:t>
            </a:r>
            <a:r>
              <a:rPr sz="1250" spc="-5" dirty="0">
                <a:latin typeface="Calibri"/>
                <a:cs typeface="Calibri"/>
              </a:rPr>
              <a:t>труд), </a:t>
            </a:r>
            <a:r>
              <a:rPr sz="1250" spc="10" dirty="0">
                <a:latin typeface="Calibri"/>
                <a:cs typeface="Calibri"/>
              </a:rPr>
              <a:t>выбрав </a:t>
            </a:r>
            <a:r>
              <a:rPr sz="1250" spc="5" dirty="0">
                <a:latin typeface="Calibri"/>
                <a:cs typeface="Calibri"/>
              </a:rPr>
              <a:t>из набора по </a:t>
            </a:r>
            <a:r>
              <a:rPr sz="1250" dirty="0">
                <a:latin typeface="Calibri"/>
                <a:cs typeface="Calibri"/>
              </a:rPr>
              <a:t>одной карточке, которая  </a:t>
            </a:r>
            <a:r>
              <a:rPr sz="1250" spc="5" dirty="0">
                <a:latin typeface="Calibri"/>
                <a:cs typeface="Calibri"/>
              </a:rPr>
              <a:t>поможет </a:t>
            </a:r>
            <a:r>
              <a:rPr sz="1250" spc="10" dirty="0">
                <a:latin typeface="Calibri"/>
                <a:cs typeface="Calibri"/>
              </a:rPr>
              <a:t>вспомнить </a:t>
            </a:r>
            <a:r>
              <a:rPr sz="1250" dirty="0">
                <a:latin typeface="Calibri"/>
                <a:cs typeface="Calibri"/>
              </a:rPr>
              <a:t>каждое </a:t>
            </a:r>
            <a:r>
              <a:rPr sz="1250" spc="5" dirty="0">
                <a:latin typeface="Calibri"/>
                <a:cs typeface="Calibri"/>
              </a:rPr>
              <a:t>из </a:t>
            </a:r>
            <a:r>
              <a:rPr sz="1250" spc="10" dirty="0">
                <a:latin typeface="Calibri"/>
                <a:cs typeface="Calibri"/>
              </a:rPr>
              <a:t>заданных</a:t>
            </a:r>
            <a:r>
              <a:rPr sz="1250" spc="-2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слов.</a:t>
            </a:r>
            <a:endParaRPr sz="1250">
              <a:latin typeface="Calibri"/>
              <a:cs typeface="Calibri"/>
            </a:endParaRPr>
          </a:p>
          <a:p>
            <a:pPr marL="167640" marR="5715" indent="-155575" algn="just">
              <a:lnSpc>
                <a:spcPct val="91400"/>
              </a:lnSpc>
              <a:spcBef>
                <a:spcPts val="1005"/>
              </a:spcBef>
              <a:buSzPct val="44000"/>
              <a:buFont typeface="Arial"/>
              <a:buChar char="•"/>
              <a:tabLst>
                <a:tab pos="168275" algn="l"/>
              </a:tabLst>
            </a:pPr>
            <a:r>
              <a:rPr sz="1250" spc="10" dirty="0">
                <a:latin typeface="Calibri"/>
                <a:cs typeface="Calibri"/>
              </a:rPr>
              <a:t>Перед </a:t>
            </a:r>
            <a:r>
              <a:rPr sz="1250" dirty="0">
                <a:latin typeface="Calibri"/>
                <a:cs typeface="Calibri"/>
              </a:rPr>
              <a:t>концом </a:t>
            </a:r>
            <a:r>
              <a:rPr sz="1250" spc="5" dirty="0">
                <a:latin typeface="Calibri"/>
                <a:cs typeface="Calibri"/>
              </a:rPr>
              <a:t>исследования, </a:t>
            </a:r>
            <a:r>
              <a:rPr sz="1250" spc="10" dirty="0">
                <a:latin typeface="Calibri"/>
                <a:cs typeface="Calibri"/>
              </a:rPr>
              <a:t>после </a:t>
            </a:r>
            <a:r>
              <a:rPr sz="1250" dirty="0">
                <a:latin typeface="Calibri"/>
                <a:cs typeface="Calibri"/>
              </a:rPr>
              <a:t>того как  проделаны </a:t>
            </a:r>
            <a:r>
              <a:rPr sz="1250" spc="5" dirty="0">
                <a:latin typeface="Calibri"/>
                <a:cs typeface="Calibri"/>
              </a:rPr>
              <a:t>другие эксперименты, испытуемому  показывают по </a:t>
            </a:r>
            <a:r>
              <a:rPr sz="1250" dirty="0">
                <a:latin typeface="Calibri"/>
                <a:cs typeface="Calibri"/>
              </a:rPr>
              <a:t>одной эти карточки </a:t>
            </a:r>
            <a:r>
              <a:rPr sz="1250" spc="10" dirty="0">
                <a:latin typeface="Calibri"/>
                <a:cs typeface="Calibri"/>
              </a:rPr>
              <a:t>в перемешанном  </a:t>
            </a:r>
            <a:r>
              <a:rPr sz="1250" spc="5" dirty="0">
                <a:latin typeface="Calibri"/>
                <a:cs typeface="Calibri"/>
              </a:rPr>
              <a:t>порядке, просят вспомнить, для </a:t>
            </a:r>
            <a:r>
              <a:rPr sz="1250" dirty="0">
                <a:latin typeface="Calibri"/>
                <a:cs typeface="Calibri"/>
              </a:rPr>
              <a:t>какого </a:t>
            </a:r>
            <a:r>
              <a:rPr sz="1250" spc="10" dirty="0">
                <a:latin typeface="Calibri"/>
                <a:cs typeface="Calibri"/>
              </a:rPr>
              <a:t>слова </a:t>
            </a:r>
            <a:r>
              <a:rPr sz="1250" dirty="0">
                <a:latin typeface="Calibri"/>
                <a:cs typeface="Calibri"/>
              </a:rPr>
              <a:t>эта  карточка </a:t>
            </a:r>
            <a:r>
              <a:rPr sz="1250" spc="5" dirty="0">
                <a:latin typeface="Calibri"/>
                <a:cs typeface="Calibri"/>
              </a:rPr>
              <a:t>была</a:t>
            </a:r>
            <a:r>
              <a:rPr sz="1250" spc="29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отобрана,  </a:t>
            </a:r>
            <a:r>
              <a:rPr sz="1250" spc="10" dirty="0">
                <a:latin typeface="Calibri"/>
                <a:cs typeface="Calibri"/>
              </a:rPr>
              <a:t>и  </a:t>
            </a:r>
            <a:r>
              <a:rPr sz="1250" spc="5" dirty="0">
                <a:latin typeface="Calibri"/>
                <a:cs typeface="Calibri"/>
              </a:rPr>
              <a:t>чем  </a:t>
            </a:r>
            <a:r>
              <a:rPr sz="1250" dirty="0">
                <a:latin typeface="Calibri"/>
                <a:cs typeface="Calibri"/>
              </a:rPr>
              <a:t>эта карточка  </a:t>
            </a:r>
            <a:r>
              <a:rPr sz="1250" spc="10" dirty="0">
                <a:latin typeface="Calibri"/>
                <a:cs typeface="Calibri"/>
              </a:rPr>
              <a:t>напомнила </a:t>
            </a:r>
            <a:r>
              <a:rPr sz="1250" spc="5" dirty="0">
                <a:latin typeface="Calibri"/>
                <a:cs typeface="Calibri"/>
              </a:rPr>
              <a:t>заданное</a:t>
            </a:r>
            <a:r>
              <a:rPr sz="1250" spc="-2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слово.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2584" y="2270760"/>
            <a:ext cx="4014216" cy="3191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330" y="418922"/>
            <a:ext cx="282448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0" spc="-5" dirty="0">
                <a:latin typeface="Calibri Light"/>
                <a:cs typeface="Calibri Light"/>
              </a:rPr>
              <a:t>ПИКТОГРАММА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48225" y="1660651"/>
            <a:ext cx="80010" cy="1136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385" dirty="0">
                <a:latin typeface="Wingdings"/>
                <a:cs typeface="Wingdings"/>
              </a:rPr>
              <a:t>⚫</a:t>
            </a:r>
            <a:endParaRPr sz="5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1214" y="1572259"/>
            <a:ext cx="2348865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dirty="0">
                <a:latin typeface="Calibri"/>
                <a:cs typeface="Calibri"/>
              </a:rPr>
              <a:t>Методика </a:t>
            </a:r>
            <a:r>
              <a:rPr sz="1250" spc="5" dirty="0">
                <a:latin typeface="Calibri"/>
                <a:cs typeface="Calibri"/>
              </a:rPr>
              <a:t>предложена</a:t>
            </a:r>
            <a:r>
              <a:rPr sz="1250" spc="-25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А.Р.Лурия.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8225" y="1962404"/>
            <a:ext cx="80010" cy="1136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385" dirty="0">
                <a:latin typeface="Wingdings"/>
                <a:cs typeface="Wingdings"/>
              </a:rPr>
              <a:t>⚫</a:t>
            </a:r>
            <a:endParaRPr sz="5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48225" y="2264156"/>
            <a:ext cx="80010" cy="1136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385" dirty="0">
                <a:latin typeface="Wingdings"/>
                <a:cs typeface="Wingdings"/>
              </a:rPr>
              <a:t>⚫</a:t>
            </a:r>
            <a:endParaRPr sz="5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48225" y="3610102"/>
            <a:ext cx="80010" cy="1136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385" dirty="0">
                <a:latin typeface="Wingdings"/>
                <a:cs typeface="Wingdings"/>
              </a:rPr>
              <a:t>⚫</a:t>
            </a:r>
            <a:endParaRPr sz="5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41214" y="1766112"/>
            <a:ext cx="3449320" cy="2324100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1250" spc="5" dirty="0">
                <a:latin typeface="Calibri"/>
                <a:cs typeface="Calibri"/>
              </a:rPr>
              <a:t>Для проведения достаточно карандаша </a:t>
            </a:r>
            <a:r>
              <a:rPr sz="1250" spc="10" dirty="0">
                <a:latin typeface="Calibri"/>
                <a:cs typeface="Calibri"/>
              </a:rPr>
              <a:t>и</a:t>
            </a:r>
            <a:r>
              <a:rPr sz="1250" spc="-5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бумаги.</a:t>
            </a:r>
            <a:endParaRPr sz="1250">
              <a:latin typeface="Calibri"/>
              <a:cs typeface="Calibri"/>
            </a:endParaRPr>
          </a:p>
          <a:p>
            <a:pPr marL="12700" marR="24130">
              <a:lnSpc>
                <a:spcPts val="1370"/>
              </a:lnSpc>
              <a:spcBef>
                <a:spcPts val="1030"/>
              </a:spcBef>
            </a:pPr>
            <a:r>
              <a:rPr sz="1250" spc="5" dirty="0">
                <a:latin typeface="Calibri"/>
                <a:cs typeface="Calibri"/>
              </a:rPr>
              <a:t>Испытуемому для </a:t>
            </a:r>
            <a:r>
              <a:rPr sz="1250" spc="10" dirty="0">
                <a:latin typeface="Calibri"/>
                <a:cs typeface="Calibri"/>
              </a:rPr>
              <a:t>запоминания </a:t>
            </a:r>
            <a:r>
              <a:rPr sz="1250" spc="5" dirty="0">
                <a:latin typeface="Calibri"/>
                <a:cs typeface="Calibri"/>
              </a:rPr>
              <a:t>предлагается </a:t>
            </a:r>
            <a:r>
              <a:rPr sz="1250" spc="10" dirty="0">
                <a:latin typeface="Calibri"/>
                <a:cs typeface="Calibri"/>
              </a:rPr>
              <a:t>12-  16 </a:t>
            </a:r>
            <a:r>
              <a:rPr sz="1250" spc="5" dirty="0">
                <a:latin typeface="Calibri"/>
                <a:cs typeface="Calibri"/>
              </a:rPr>
              <a:t>слов, </a:t>
            </a:r>
            <a:r>
              <a:rPr sz="1250" spc="10" dirty="0">
                <a:latin typeface="Calibri"/>
                <a:cs typeface="Calibri"/>
              </a:rPr>
              <a:t>например: </a:t>
            </a:r>
            <a:r>
              <a:rPr sz="1250" spc="5" dirty="0">
                <a:latin typeface="Calibri"/>
                <a:cs typeface="Calibri"/>
              </a:rPr>
              <a:t>веселый </a:t>
            </a:r>
            <a:r>
              <a:rPr sz="1250" dirty="0">
                <a:latin typeface="Calibri"/>
                <a:cs typeface="Calibri"/>
              </a:rPr>
              <a:t>праздник,тяжелая  </a:t>
            </a:r>
            <a:r>
              <a:rPr sz="1250" spc="5" dirty="0">
                <a:latin typeface="Calibri"/>
                <a:cs typeface="Calibri"/>
              </a:rPr>
              <a:t>работа, развитие, </a:t>
            </a:r>
            <a:r>
              <a:rPr sz="1250" spc="10" dirty="0">
                <a:latin typeface="Calibri"/>
                <a:cs typeface="Calibri"/>
              </a:rPr>
              <a:t>вкусный </a:t>
            </a:r>
            <a:r>
              <a:rPr sz="1250" spc="5" dirty="0">
                <a:latin typeface="Calibri"/>
                <a:cs typeface="Calibri"/>
              </a:rPr>
              <a:t>ужин,</a:t>
            </a:r>
            <a:r>
              <a:rPr sz="1250" spc="-5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смелый</a:t>
            </a:r>
            <a:endParaRPr sz="1250">
              <a:latin typeface="Calibri"/>
              <a:cs typeface="Calibri"/>
            </a:endParaRPr>
          </a:p>
          <a:p>
            <a:pPr marL="12700">
              <a:lnSpc>
                <a:spcPts val="1280"/>
              </a:lnSpc>
            </a:pPr>
            <a:r>
              <a:rPr sz="1250" spc="10" dirty="0">
                <a:latin typeface="Calibri"/>
                <a:cs typeface="Calibri"/>
              </a:rPr>
              <a:t>поступок, </a:t>
            </a:r>
            <a:r>
              <a:rPr sz="1250" spc="5" dirty="0">
                <a:latin typeface="Calibri"/>
                <a:cs typeface="Calibri"/>
              </a:rPr>
              <a:t>болезнь, счастье, </a:t>
            </a:r>
            <a:r>
              <a:rPr sz="1250" dirty="0">
                <a:latin typeface="Calibri"/>
                <a:cs typeface="Calibri"/>
              </a:rPr>
              <a:t>разлука,</a:t>
            </a:r>
            <a:r>
              <a:rPr sz="1250" spc="-5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веселый</a:t>
            </a:r>
            <a:endParaRPr sz="1250">
              <a:latin typeface="Calibri"/>
              <a:cs typeface="Calibri"/>
            </a:endParaRPr>
          </a:p>
          <a:p>
            <a:pPr marL="12700">
              <a:lnSpc>
                <a:spcPts val="1375"/>
              </a:lnSpc>
            </a:pPr>
            <a:r>
              <a:rPr sz="1250" spc="5" dirty="0">
                <a:latin typeface="Calibri"/>
                <a:cs typeface="Calibri"/>
              </a:rPr>
              <a:t>праздник, дружба,темная </a:t>
            </a:r>
            <a:r>
              <a:rPr sz="1250" spc="10" dirty="0">
                <a:latin typeface="Calibri"/>
                <a:cs typeface="Calibri"/>
              </a:rPr>
              <a:t>ночь,</a:t>
            </a:r>
            <a:r>
              <a:rPr sz="1250" spc="-4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печаль,</a:t>
            </a:r>
            <a:endParaRPr sz="1250">
              <a:latin typeface="Calibri"/>
              <a:cs typeface="Calibri"/>
            </a:endParaRPr>
          </a:p>
          <a:p>
            <a:pPr marL="12700" marR="5080">
              <a:lnSpc>
                <a:spcPts val="1370"/>
              </a:lnSpc>
              <a:spcBef>
                <a:spcPts val="90"/>
              </a:spcBef>
            </a:pPr>
            <a:r>
              <a:rPr sz="1250" spc="5" dirty="0">
                <a:latin typeface="Calibri"/>
                <a:cs typeface="Calibri"/>
              </a:rPr>
              <a:t>справедливость, </a:t>
            </a:r>
            <a:r>
              <a:rPr sz="1250" spc="10" dirty="0">
                <a:latin typeface="Calibri"/>
                <a:cs typeface="Calibri"/>
              </a:rPr>
              <a:t>сомнение, </a:t>
            </a:r>
            <a:r>
              <a:rPr sz="1250" spc="5" dirty="0">
                <a:latin typeface="Calibri"/>
                <a:cs typeface="Calibri"/>
              </a:rPr>
              <a:t>теплый ветер, </a:t>
            </a:r>
            <a:r>
              <a:rPr sz="1250" spc="10" dirty="0">
                <a:latin typeface="Calibri"/>
                <a:cs typeface="Calibri"/>
              </a:rPr>
              <a:t>обман,  </a:t>
            </a:r>
            <a:r>
              <a:rPr sz="1250" spc="5" dirty="0">
                <a:latin typeface="Calibri"/>
                <a:cs typeface="Calibri"/>
              </a:rPr>
              <a:t>богатство, </a:t>
            </a:r>
            <a:r>
              <a:rPr sz="1250" dirty="0">
                <a:latin typeface="Calibri"/>
                <a:cs typeface="Calibri"/>
              </a:rPr>
              <a:t>голодный </a:t>
            </a:r>
            <a:r>
              <a:rPr sz="1250" spc="10" dirty="0">
                <a:latin typeface="Calibri"/>
                <a:cs typeface="Calibri"/>
              </a:rPr>
              <a:t>ребенок, </a:t>
            </a:r>
            <a:r>
              <a:rPr sz="1250" spc="5" dirty="0">
                <a:latin typeface="Calibri"/>
                <a:cs typeface="Calibri"/>
              </a:rPr>
              <a:t>ядовитый</a:t>
            </a:r>
            <a:r>
              <a:rPr sz="1250" spc="-7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вопрос.</a:t>
            </a:r>
            <a:endParaRPr sz="1250">
              <a:latin typeface="Calibri"/>
              <a:cs typeface="Calibri"/>
            </a:endParaRPr>
          </a:p>
          <a:p>
            <a:pPr marL="12700" marR="10795">
              <a:lnSpc>
                <a:spcPts val="1370"/>
              </a:lnSpc>
              <a:spcBef>
                <a:spcPts val="1000"/>
              </a:spcBef>
            </a:pPr>
            <a:r>
              <a:rPr sz="1250" spc="5" dirty="0">
                <a:latin typeface="Calibri"/>
                <a:cs typeface="Calibri"/>
              </a:rPr>
              <a:t>Испытуемого просят </a:t>
            </a:r>
            <a:r>
              <a:rPr sz="1250" spc="10" dirty="0">
                <a:latin typeface="Calibri"/>
                <a:cs typeface="Calibri"/>
              </a:rPr>
              <a:t>к </a:t>
            </a:r>
            <a:r>
              <a:rPr sz="1250" dirty="0">
                <a:latin typeface="Calibri"/>
                <a:cs typeface="Calibri"/>
              </a:rPr>
              <a:t>каждому </a:t>
            </a:r>
            <a:r>
              <a:rPr sz="1250" spc="10" dirty="0">
                <a:latin typeface="Calibri"/>
                <a:cs typeface="Calibri"/>
              </a:rPr>
              <a:t>слову нарисовать  </a:t>
            </a:r>
            <a:r>
              <a:rPr sz="1250" dirty="0">
                <a:latin typeface="Calibri"/>
                <a:cs typeface="Calibri"/>
              </a:rPr>
              <a:t>что-либо такое, </a:t>
            </a:r>
            <a:r>
              <a:rPr sz="1250" spc="5" dirty="0">
                <a:latin typeface="Calibri"/>
                <a:cs typeface="Calibri"/>
              </a:rPr>
              <a:t>что </a:t>
            </a:r>
            <a:r>
              <a:rPr sz="1250" spc="10" dirty="0">
                <a:latin typeface="Calibri"/>
                <a:cs typeface="Calibri"/>
              </a:rPr>
              <a:t>бы </a:t>
            </a:r>
            <a:r>
              <a:rPr sz="1250" dirty="0">
                <a:latin typeface="Calibri"/>
                <a:cs typeface="Calibri"/>
              </a:rPr>
              <a:t>могло </a:t>
            </a:r>
            <a:r>
              <a:rPr sz="1250" spc="10" dirty="0">
                <a:latin typeface="Calibri"/>
                <a:cs typeface="Calibri"/>
              </a:rPr>
              <a:t>помочь</a:t>
            </a:r>
            <a:r>
              <a:rPr sz="1250" spc="-1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ему</a:t>
            </a:r>
            <a:endParaRPr sz="1250">
              <a:latin typeface="Calibri"/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250" spc="10" dirty="0">
                <a:latin typeface="Calibri"/>
                <a:cs typeface="Calibri"/>
              </a:rPr>
              <a:t>вспомнить </a:t>
            </a:r>
            <a:r>
              <a:rPr sz="1250" spc="5" dirty="0">
                <a:latin typeface="Calibri"/>
                <a:cs typeface="Calibri"/>
              </a:rPr>
              <a:t>заданное</a:t>
            </a:r>
            <a:r>
              <a:rPr sz="1250" spc="-3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слово.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48225" y="4259326"/>
            <a:ext cx="80010" cy="1136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385" dirty="0">
                <a:latin typeface="Wingdings"/>
                <a:cs typeface="Wingdings"/>
              </a:rPr>
              <a:t>⚫</a:t>
            </a:r>
            <a:endParaRPr sz="5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41214" y="4170934"/>
            <a:ext cx="3395345" cy="5689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275"/>
              </a:spcBef>
            </a:pPr>
            <a:r>
              <a:rPr sz="1250" spc="10" dirty="0">
                <a:latin typeface="Calibri"/>
                <a:cs typeface="Calibri"/>
              </a:rPr>
              <a:t>В </a:t>
            </a:r>
            <a:r>
              <a:rPr sz="1250" dirty="0">
                <a:latin typeface="Calibri"/>
                <a:cs typeface="Calibri"/>
              </a:rPr>
              <a:t>конце </a:t>
            </a:r>
            <a:r>
              <a:rPr sz="1250" spc="5" dirty="0">
                <a:latin typeface="Calibri"/>
                <a:cs typeface="Calibri"/>
              </a:rPr>
              <a:t>исследования (спустя </a:t>
            </a:r>
            <a:r>
              <a:rPr sz="1250" spc="10" dirty="0">
                <a:latin typeface="Calibri"/>
                <a:cs typeface="Calibri"/>
              </a:rPr>
              <a:t>час) </a:t>
            </a:r>
            <a:r>
              <a:rPr sz="1250" spc="5" dirty="0">
                <a:latin typeface="Calibri"/>
                <a:cs typeface="Calibri"/>
              </a:rPr>
              <a:t>испытуемому  предлагают </a:t>
            </a:r>
            <a:r>
              <a:rPr sz="1250" spc="10" dirty="0">
                <a:latin typeface="Calibri"/>
                <a:cs typeface="Calibri"/>
              </a:rPr>
              <a:t>вспомнить по </a:t>
            </a:r>
            <a:r>
              <a:rPr sz="1250" spc="5" dirty="0">
                <a:latin typeface="Calibri"/>
                <a:cs typeface="Calibri"/>
              </a:rPr>
              <a:t>рисункам</a:t>
            </a:r>
            <a:r>
              <a:rPr sz="1250" spc="-8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заданные</a:t>
            </a:r>
            <a:endParaRPr sz="1250">
              <a:latin typeface="Calibri"/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250" spc="5" dirty="0">
                <a:latin typeface="Calibri"/>
                <a:cs typeface="Calibri"/>
              </a:rPr>
              <a:t>слова.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2731" y="1011936"/>
            <a:ext cx="3287268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330" y="295148"/>
            <a:ext cx="69284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latin typeface="Calibri Light"/>
                <a:cs typeface="Calibri Light"/>
              </a:rPr>
              <a:t>ВОСПРОИЗВЕДЕНИЕ</a:t>
            </a:r>
            <a:r>
              <a:rPr sz="4000" b="0" spc="-70" dirty="0">
                <a:latin typeface="Calibri Light"/>
                <a:cs typeface="Calibri Light"/>
              </a:rPr>
              <a:t> </a:t>
            </a:r>
            <a:r>
              <a:rPr sz="4000" b="0" spc="-5" dirty="0">
                <a:latin typeface="Calibri Light"/>
                <a:cs typeface="Calibri Light"/>
              </a:rPr>
              <a:t>РАССКАЗОВ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51070" y="1607311"/>
            <a:ext cx="3832860" cy="338582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84785" marR="5080" indent="-172720">
              <a:lnSpc>
                <a:spcPct val="91500"/>
              </a:lnSpc>
              <a:spcBef>
                <a:spcPts val="250"/>
              </a:spcBef>
              <a:buFont typeface="Arial"/>
              <a:buChar char="•"/>
              <a:tabLst>
                <a:tab pos="184150" algn="l"/>
              </a:tabLst>
            </a:pPr>
            <a:r>
              <a:rPr sz="1250" u="sng" spc="-3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50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«Галка </a:t>
            </a:r>
            <a:r>
              <a:rPr sz="1250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 </a:t>
            </a:r>
            <a:r>
              <a:rPr sz="12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голуби».</a:t>
            </a:r>
            <a:r>
              <a:rPr sz="1250" dirty="0">
                <a:latin typeface="Calibri"/>
                <a:cs typeface="Calibri"/>
              </a:rPr>
              <a:t> </a:t>
            </a:r>
            <a:r>
              <a:rPr sz="1250" spc="-15" dirty="0">
                <a:latin typeface="Calibri"/>
                <a:cs typeface="Calibri"/>
              </a:rPr>
              <a:t>Галка </a:t>
            </a:r>
            <a:r>
              <a:rPr sz="1250" spc="5" dirty="0">
                <a:latin typeface="Calibri"/>
                <a:cs typeface="Calibri"/>
              </a:rPr>
              <a:t>услыхала, что </a:t>
            </a:r>
            <a:r>
              <a:rPr sz="1250" dirty="0">
                <a:latin typeface="Calibri"/>
                <a:cs typeface="Calibri"/>
              </a:rPr>
              <a:t>голубей  </a:t>
            </a:r>
            <a:r>
              <a:rPr sz="1250" spc="5" dirty="0">
                <a:latin typeface="Calibri"/>
                <a:cs typeface="Calibri"/>
              </a:rPr>
              <a:t>хорошо </a:t>
            </a:r>
            <a:r>
              <a:rPr sz="1250" spc="-5" dirty="0">
                <a:latin typeface="Calibri"/>
                <a:cs typeface="Calibri"/>
              </a:rPr>
              <a:t>кормят. </a:t>
            </a:r>
            <a:r>
              <a:rPr sz="1250" spc="5" dirty="0">
                <a:latin typeface="Calibri"/>
                <a:cs typeface="Calibri"/>
              </a:rPr>
              <a:t>Побелилась она </a:t>
            </a:r>
            <a:r>
              <a:rPr sz="1250" spc="10" dirty="0">
                <a:latin typeface="Calibri"/>
                <a:cs typeface="Calibri"/>
              </a:rPr>
              <a:t>в </a:t>
            </a:r>
            <a:r>
              <a:rPr sz="1250" spc="5" dirty="0">
                <a:latin typeface="Calibri"/>
                <a:cs typeface="Calibri"/>
              </a:rPr>
              <a:t>белый цвет </a:t>
            </a:r>
            <a:r>
              <a:rPr sz="1250" spc="10" dirty="0">
                <a:latin typeface="Calibri"/>
                <a:cs typeface="Calibri"/>
              </a:rPr>
              <a:t>и  </a:t>
            </a:r>
            <a:r>
              <a:rPr sz="1250" dirty="0">
                <a:latin typeface="Calibri"/>
                <a:cs typeface="Calibri"/>
              </a:rPr>
              <a:t>влетела </a:t>
            </a:r>
            <a:r>
              <a:rPr sz="1250" spc="10" dirty="0">
                <a:latin typeface="Calibri"/>
                <a:cs typeface="Calibri"/>
              </a:rPr>
              <a:t>в </a:t>
            </a:r>
            <a:r>
              <a:rPr sz="1250" dirty="0">
                <a:latin typeface="Calibri"/>
                <a:cs typeface="Calibri"/>
              </a:rPr>
              <a:t>голубятню. </a:t>
            </a:r>
            <a:r>
              <a:rPr sz="1250" spc="-20" dirty="0">
                <a:latin typeface="Calibri"/>
                <a:cs typeface="Calibri"/>
              </a:rPr>
              <a:t>Голуби </a:t>
            </a:r>
            <a:r>
              <a:rPr sz="1250" spc="10" dirty="0">
                <a:latin typeface="Calibri"/>
                <a:cs typeface="Calibri"/>
              </a:rPr>
              <a:t>ее </a:t>
            </a:r>
            <a:r>
              <a:rPr sz="1250" spc="5" dirty="0">
                <a:latin typeface="Calibri"/>
                <a:cs typeface="Calibri"/>
              </a:rPr>
              <a:t>приняли. </a:t>
            </a:r>
            <a:r>
              <a:rPr sz="1250" spc="10" dirty="0">
                <a:latin typeface="Calibri"/>
                <a:cs typeface="Calibri"/>
              </a:rPr>
              <a:t>Но </a:t>
            </a:r>
            <a:r>
              <a:rPr sz="1250" spc="5" dirty="0">
                <a:latin typeface="Calibri"/>
                <a:cs typeface="Calibri"/>
              </a:rPr>
              <a:t>она </a:t>
            </a:r>
            <a:r>
              <a:rPr sz="1250" spc="10" dirty="0">
                <a:latin typeface="Calibri"/>
                <a:cs typeface="Calibri"/>
              </a:rPr>
              <a:t>не  </a:t>
            </a:r>
            <a:r>
              <a:rPr sz="1250" dirty="0">
                <a:latin typeface="Calibri"/>
                <a:cs typeface="Calibri"/>
              </a:rPr>
              <a:t>удержалась </a:t>
            </a:r>
            <a:r>
              <a:rPr sz="1250" spc="10" dirty="0">
                <a:latin typeface="Calibri"/>
                <a:cs typeface="Calibri"/>
              </a:rPr>
              <a:t>и закричала </a:t>
            </a:r>
            <a:r>
              <a:rPr sz="1250" spc="5" dirty="0">
                <a:latin typeface="Calibri"/>
                <a:cs typeface="Calibri"/>
              </a:rPr>
              <a:t>по-галочьи, </a:t>
            </a:r>
            <a:r>
              <a:rPr sz="1250" spc="-10" dirty="0">
                <a:latin typeface="Calibri"/>
                <a:cs typeface="Calibri"/>
              </a:rPr>
              <a:t>тогда </a:t>
            </a:r>
            <a:r>
              <a:rPr sz="1250" spc="10" dirty="0">
                <a:latin typeface="Calibri"/>
                <a:cs typeface="Calibri"/>
              </a:rPr>
              <a:t>они ее  </a:t>
            </a:r>
            <a:r>
              <a:rPr sz="1250" spc="5" dirty="0">
                <a:latin typeface="Calibri"/>
                <a:cs typeface="Calibri"/>
              </a:rPr>
              <a:t>выгнали. </a:t>
            </a:r>
            <a:r>
              <a:rPr sz="1250" spc="-5" dirty="0">
                <a:latin typeface="Calibri"/>
                <a:cs typeface="Calibri"/>
              </a:rPr>
              <a:t>Хотела </a:t>
            </a:r>
            <a:r>
              <a:rPr sz="1250" spc="5" dirty="0">
                <a:latin typeface="Calibri"/>
                <a:cs typeface="Calibri"/>
              </a:rPr>
              <a:t>она </a:t>
            </a:r>
            <a:r>
              <a:rPr sz="1250" spc="10" dirty="0">
                <a:latin typeface="Calibri"/>
                <a:cs typeface="Calibri"/>
              </a:rPr>
              <a:t>вернуться к </a:t>
            </a:r>
            <a:r>
              <a:rPr sz="1250" spc="5" dirty="0">
                <a:latin typeface="Calibri"/>
                <a:cs typeface="Calibri"/>
              </a:rPr>
              <a:t>своим галкам, </a:t>
            </a:r>
            <a:r>
              <a:rPr sz="1250" spc="10" dirty="0">
                <a:latin typeface="Calibri"/>
                <a:cs typeface="Calibri"/>
              </a:rPr>
              <a:t>но </a:t>
            </a:r>
            <a:r>
              <a:rPr sz="1250" dirty="0">
                <a:latin typeface="Calibri"/>
                <a:cs typeface="Calibri"/>
              </a:rPr>
              <a:t>те  </a:t>
            </a:r>
            <a:r>
              <a:rPr sz="1250" spc="10" dirty="0">
                <a:latin typeface="Calibri"/>
                <a:cs typeface="Calibri"/>
              </a:rPr>
              <a:t>ее </a:t>
            </a:r>
            <a:r>
              <a:rPr sz="1250" dirty="0">
                <a:latin typeface="Calibri"/>
                <a:cs typeface="Calibri"/>
              </a:rPr>
              <a:t>тоже </a:t>
            </a:r>
            <a:r>
              <a:rPr sz="1250" spc="10" dirty="0">
                <a:latin typeface="Calibri"/>
                <a:cs typeface="Calibri"/>
              </a:rPr>
              <a:t>не признали и</a:t>
            </a:r>
            <a:r>
              <a:rPr sz="1250" spc="-4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выгнали.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183515" indent="-171450">
              <a:lnSpc>
                <a:spcPts val="1435"/>
              </a:lnSpc>
              <a:buFont typeface="Arial"/>
              <a:buChar char="•"/>
              <a:tabLst>
                <a:tab pos="184150" algn="l"/>
              </a:tabLst>
            </a:pPr>
            <a:r>
              <a:rPr sz="1250" u="sng" spc="-3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50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«Лев </a:t>
            </a:r>
            <a:r>
              <a:rPr sz="1250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 мышь».</a:t>
            </a:r>
            <a:r>
              <a:rPr sz="1250" spc="10" dirty="0">
                <a:latin typeface="Calibri"/>
                <a:cs typeface="Calibri"/>
              </a:rPr>
              <a:t> Лев </a:t>
            </a:r>
            <a:r>
              <a:rPr sz="1250" spc="5" dirty="0">
                <a:latin typeface="Calibri"/>
                <a:cs typeface="Calibri"/>
              </a:rPr>
              <a:t>спал. </a:t>
            </a:r>
            <a:r>
              <a:rPr sz="1250" spc="15" dirty="0">
                <a:latin typeface="Calibri"/>
                <a:cs typeface="Calibri"/>
              </a:rPr>
              <a:t>Мышь </a:t>
            </a:r>
            <a:r>
              <a:rPr sz="1250" spc="5" dirty="0">
                <a:latin typeface="Calibri"/>
                <a:cs typeface="Calibri"/>
              </a:rPr>
              <a:t>пробежала ему</a:t>
            </a:r>
            <a:r>
              <a:rPr sz="1250" spc="-4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по</a:t>
            </a:r>
            <a:endParaRPr sz="1250">
              <a:latin typeface="Calibri"/>
              <a:cs typeface="Calibri"/>
            </a:endParaRPr>
          </a:p>
          <a:p>
            <a:pPr marL="184785">
              <a:lnSpc>
                <a:spcPts val="1370"/>
              </a:lnSpc>
            </a:pPr>
            <a:r>
              <a:rPr sz="1250" spc="-10" dirty="0">
                <a:latin typeface="Calibri"/>
                <a:cs typeface="Calibri"/>
              </a:rPr>
              <a:t>телу. </a:t>
            </a:r>
            <a:r>
              <a:rPr sz="1250" spc="10" dirty="0">
                <a:latin typeface="Calibri"/>
                <a:cs typeface="Calibri"/>
              </a:rPr>
              <a:t>Он </a:t>
            </a:r>
            <a:r>
              <a:rPr sz="1250" dirty="0">
                <a:latin typeface="Calibri"/>
                <a:cs typeface="Calibri"/>
              </a:rPr>
              <a:t>проснулся </a:t>
            </a:r>
            <a:r>
              <a:rPr sz="1250" spc="10" dirty="0">
                <a:latin typeface="Calibri"/>
                <a:cs typeface="Calibri"/>
              </a:rPr>
              <a:t>и </a:t>
            </a:r>
            <a:r>
              <a:rPr sz="1250" spc="5" dirty="0">
                <a:latin typeface="Calibri"/>
                <a:cs typeface="Calibri"/>
              </a:rPr>
              <a:t>поймал </a:t>
            </a:r>
            <a:r>
              <a:rPr sz="1250" spc="10" dirty="0">
                <a:latin typeface="Calibri"/>
                <a:cs typeface="Calibri"/>
              </a:rPr>
              <a:t>ее. </a:t>
            </a:r>
            <a:r>
              <a:rPr sz="1250" spc="15" dirty="0">
                <a:latin typeface="Calibri"/>
                <a:cs typeface="Calibri"/>
              </a:rPr>
              <a:t>Мышь</a:t>
            </a:r>
            <a:r>
              <a:rPr sz="1250" spc="-5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стала</a:t>
            </a:r>
            <a:endParaRPr sz="1250">
              <a:latin typeface="Calibri"/>
              <a:cs typeface="Calibri"/>
            </a:endParaRPr>
          </a:p>
          <a:p>
            <a:pPr marL="184785" marR="130175">
              <a:lnSpc>
                <a:spcPts val="1380"/>
              </a:lnSpc>
              <a:spcBef>
                <a:spcPts val="80"/>
              </a:spcBef>
            </a:pPr>
            <a:r>
              <a:rPr sz="1250" spc="5" dirty="0">
                <a:latin typeface="Calibri"/>
                <a:cs typeface="Calibri"/>
              </a:rPr>
              <a:t>просить, чтобы он пустил ее; она сказала: </a:t>
            </a:r>
            <a:r>
              <a:rPr sz="1250" dirty="0">
                <a:latin typeface="Calibri"/>
                <a:cs typeface="Calibri"/>
              </a:rPr>
              <a:t>«Если </a:t>
            </a:r>
            <a:r>
              <a:rPr sz="1250" spc="5" dirty="0">
                <a:latin typeface="Calibri"/>
                <a:cs typeface="Calibri"/>
              </a:rPr>
              <a:t>ты  </a:t>
            </a:r>
            <a:r>
              <a:rPr sz="1250" spc="10" dirty="0">
                <a:latin typeface="Calibri"/>
                <a:cs typeface="Calibri"/>
              </a:rPr>
              <a:t>меня </a:t>
            </a:r>
            <a:r>
              <a:rPr sz="1250" spc="5" dirty="0">
                <a:latin typeface="Calibri"/>
                <a:cs typeface="Calibri"/>
              </a:rPr>
              <a:t>пустишь, </a:t>
            </a:r>
            <a:r>
              <a:rPr sz="1250" spc="10" dirty="0">
                <a:latin typeface="Calibri"/>
                <a:cs typeface="Calibri"/>
              </a:rPr>
              <a:t>и я </a:t>
            </a:r>
            <a:r>
              <a:rPr sz="1250" spc="5" dirty="0">
                <a:latin typeface="Calibri"/>
                <a:cs typeface="Calibri"/>
              </a:rPr>
              <a:t>тебе добро </a:t>
            </a:r>
            <a:r>
              <a:rPr sz="1250" dirty="0">
                <a:latin typeface="Calibri"/>
                <a:cs typeface="Calibri"/>
              </a:rPr>
              <a:t>сделаю».</a:t>
            </a:r>
            <a:r>
              <a:rPr sz="1250" spc="-5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Лев</a:t>
            </a:r>
            <a:endParaRPr sz="1250">
              <a:latin typeface="Calibri"/>
              <a:cs typeface="Calibri"/>
            </a:endParaRPr>
          </a:p>
          <a:p>
            <a:pPr marL="184785">
              <a:lnSpc>
                <a:spcPts val="1275"/>
              </a:lnSpc>
            </a:pPr>
            <a:r>
              <a:rPr sz="1250" spc="10" dirty="0">
                <a:latin typeface="Calibri"/>
                <a:cs typeface="Calibri"/>
              </a:rPr>
              <a:t>засмеялся, </a:t>
            </a:r>
            <a:r>
              <a:rPr sz="1250" spc="5" dirty="0">
                <a:latin typeface="Calibri"/>
                <a:cs typeface="Calibri"/>
              </a:rPr>
              <a:t>что </a:t>
            </a:r>
            <a:r>
              <a:rPr sz="1250" spc="10" dirty="0">
                <a:latin typeface="Calibri"/>
                <a:cs typeface="Calibri"/>
              </a:rPr>
              <a:t>мышь </a:t>
            </a:r>
            <a:r>
              <a:rPr sz="1250" spc="5" dirty="0">
                <a:latin typeface="Calibri"/>
                <a:cs typeface="Calibri"/>
              </a:rPr>
              <a:t>обещает ему добро </a:t>
            </a:r>
            <a:r>
              <a:rPr sz="1250" dirty="0">
                <a:latin typeface="Calibri"/>
                <a:cs typeface="Calibri"/>
              </a:rPr>
              <a:t>сделать,</a:t>
            </a:r>
            <a:r>
              <a:rPr sz="1250" spc="-4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и</a:t>
            </a:r>
            <a:endParaRPr sz="1250">
              <a:latin typeface="Calibri"/>
              <a:cs typeface="Calibri"/>
            </a:endParaRPr>
          </a:p>
          <a:p>
            <a:pPr marL="184785">
              <a:lnSpc>
                <a:spcPts val="1370"/>
              </a:lnSpc>
            </a:pPr>
            <a:r>
              <a:rPr sz="1250" spc="5" dirty="0">
                <a:latin typeface="Calibri"/>
                <a:cs typeface="Calibri"/>
              </a:rPr>
              <a:t>пустил её. Потом </a:t>
            </a:r>
            <a:r>
              <a:rPr sz="1250" dirty="0">
                <a:latin typeface="Calibri"/>
                <a:cs typeface="Calibri"/>
              </a:rPr>
              <a:t>охотники </a:t>
            </a:r>
            <a:r>
              <a:rPr sz="1250" spc="10" dirty="0">
                <a:latin typeface="Calibri"/>
                <a:cs typeface="Calibri"/>
              </a:rPr>
              <a:t>поймали </a:t>
            </a:r>
            <a:r>
              <a:rPr sz="1250" spc="5" dirty="0">
                <a:latin typeface="Calibri"/>
                <a:cs typeface="Calibri"/>
              </a:rPr>
              <a:t>льва</a:t>
            </a:r>
            <a:r>
              <a:rPr sz="1250" spc="-1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и</a:t>
            </a:r>
            <a:endParaRPr sz="1250">
              <a:latin typeface="Calibri"/>
              <a:cs typeface="Calibri"/>
            </a:endParaRPr>
          </a:p>
          <a:p>
            <a:pPr marL="184785" marR="325120">
              <a:lnSpc>
                <a:spcPts val="1380"/>
              </a:lnSpc>
              <a:spcBef>
                <a:spcPts val="80"/>
              </a:spcBef>
            </a:pPr>
            <a:r>
              <a:rPr sz="1250" spc="5" dirty="0">
                <a:latin typeface="Calibri"/>
                <a:cs typeface="Calibri"/>
              </a:rPr>
              <a:t>привязали веревкой </a:t>
            </a:r>
            <a:r>
              <a:rPr sz="1250" spc="10" dirty="0">
                <a:latin typeface="Calibri"/>
                <a:cs typeface="Calibri"/>
              </a:rPr>
              <a:t>к </a:t>
            </a:r>
            <a:r>
              <a:rPr sz="1250" dirty="0">
                <a:latin typeface="Calibri"/>
                <a:cs typeface="Calibri"/>
              </a:rPr>
              <a:t>дереву. </a:t>
            </a:r>
            <a:r>
              <a:rPr sz="1250" spc="15" dirty="0">
                <a:latin typeface="Calibri"/>
                <a:cs typeface="Calibri"/>
              </a:rPr>
              <a:t>Мышь </a:t>
            </a:r>
            <a:r>
              <a:rPr sz="1250" spc="5" dirty="0">
                <a:latin typeface="Calibri"/>
                <a:cs typeface="Calibri"/>
              </a:rPr>
              <a:t>услыхала  </a:t>
            </a:r>
            <a:r>
              <a:rPr sz="1250" spc="10" dirty="0">
                <a:latin typeface="Calibri"/>
                <a:cs typeface="Calibri"/>
              </a:rPr>
              <a:t>львиный </a:t>
            </a:r>
            <a:r>
              <a:rPr sz="1250" spc="5" dirty="0">
                <a:latin typeface="Calibri"/>
                <a:cs typeface="Calibri"/>
              </a:rPr>
              <a:t>рев, прибежала, перегрызла </a:t>
            </a:r>
            <a:r>
              <a:rPr sz="1250" spc="10" dirty="0">
                <a:latin typeface="Calibri"/>
                <a:cs typeface="Calibri"/>
              </a:rPr>
              <a:t>веревку</a:t>
            </a:r>
            <a:r>
              <a:rPr sz="1250" spc="-8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и</a:t>
            </a:r>
            <a:endParaRPr sz="1250">
              <a:latin typeface="Calibri"/>
              <a:cs typeface="Calibri"/>
            </a:endParaRPr>
          </a:p>
          <a:p>
            <a:pPr marL="184785">
              <a:lnSpc>
                <a:spcPts val="1275"/>
              </a:lnSpc>
            </a:pPr>
            <a:r>
              <a:rPr sz="1250" spc="5" dirty="0">
                <a:latin typeface="Calibri"/>
                <a:cs typeface="Calibri"/>
              </a:rPr>
              <a:t>сказала: «Помнишь, ты </a:t>
            </a:r>
            <a:r>
              <a:rPr sz="1250" spc="10" dirty="0">
                <a:latin typeface="Calibri"/>
                <a:cs typeface="Calibri"/>
              </a:rPr>
              <a:t>смеялся, не </a:t>
            </a:r>
            <a:r>
              <a:rPr sz="1250" spc="5" dirty="0">
                <a:latin typeface="Calibri"/>
                <a:cs typeface="Calibri"/>
              </a:rPr>
              <a:t>думал, чтобы</a:t>
            </a:r>
            <a:r>
              <a:rPr sz="1250" spc="-5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я</a:t>
            </a:r>
            <a:endParaRPr sz="1250">
              <a:latin typeface="Calibri"/>
              <a:cs typeface="Calibri"/>
            </a:endParaRPr>
          </a:p>
          <a:p>
            <a:pPr marL="184785" marR="439420">
              <a:lnSpc>
                <a:spcPts val="1380"/>
              </a:lnSpc>
              <a:spcBef>
                <a:spcPts val="80"/>
              </a:spcBef>
            </a:pPr>
            <a:r>
              <a:rPr sz="1250" dirty="0">
                <a:latin typeface="Calibri"/>
                <a:cs typeface="Calibri"/>
              </a:rPr>
              <a:t>могла </a:t>
            </a:r>
            <a:r>
              <a:rPr sz="1250" spc="5" dirty="0">
                <a:latin typeface="Calibri"/>
                <a:cs typeface="Calibri"/>
              </a:rPr>
              <a:t>тебе добро </a:t>
            </a:r>
            <a:r>
              <a:rPr sz="1250" dirty="0">
                <a:latin typeface="Calibri"/>
                <a:cs typeface="Calibri"/>
              </a:rPr>
              <a:t>сделать, </a:t>
            </a:r>
            <a:r>
              <a:rPr sz="1250" spc="10" dirty="0">
                <a:latin typeface="Calibri"/>
                <a:cs typeface="Calibri"/>
              </a:rPr>
              <a:t>а </a:t>
            </a:r>
            <a:r>
              <a:rPr sz="1250" spc="5" dirty="0">
                <a:latin typeface="Calibri"/>
                <a:cs typeface="Calibri"/>
              </a:rPr>
              <a:t>теперь </a:t>
            </a:r>
            <a:r>
              <a:rPr sz="1250" spc="10" dirty="0">
                <a:latin typeface="Calibri"/>
                <a:cs typeface="Calibri"/>
              </a:rPr>
              <a:t>видишь,—  </a:t>
            </a:r>
            <a:r>
              <a:rPr sz="1250" spc="5" dirty="0">
                <a:latin typeface="Calibri"/>
                <a:cs typeface="Calibri"/>
              </a:rPr>
              <a:t>бывает </a:t>
            </a:r>
            <a:r>
              <a:rPr sz="1250" spc="10" dirty="0">
                <a:latin typeface="Calibri"/>
                <a:cs typeface="Calibri"/>
              </a:rPr>
              <a:t>и </a:t>
            </a:r>
            <a:r>
              <a:rPr sz="1250" dirty="0">
                <a:latin typeface="Calibri"/>
                <a:cs typeface="Calibri"/>
              </a:rPr>
              <a:t>от </a:t>
            </a:r>
            <a:r>
              <a:rPr sz="1250" spc="10" dirty="0">
                <a:latin typeface="Calibri"/>
                <a:cs typeface="Calibri"/>
              </a:rPr>
              <a:t>мыши</a:t>
            </a:r>
            <a:r>
              <a:rPr sz="1250" spc="-2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добро».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9801" y="1911598"/>
            <a:ext cx="3948944" cy="3319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330" y="353948"/>
            <a:ext cx="7130415" cy="413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НАРУШЕНИЯ </a:t>
            </a:r>
            <a:r>
              <a:rPr spc="-10" dirty="0"/>
              <a:t>НЕПОСРЕДСТВЕННОЙ</a:t>
            </a:r>
            <a:r>
              <a:rPr dirty="0"/>
              <a:t> </a:t>
            </a:r>
            <a:r>
              <a:rPr spc="-10" dirty="0"/>
              <a:t>ПАМЯТИ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1050" y="955928"/>
            <a:ext cx="8001634" cy="504698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2225" algn="ctr">
              <a:lnSpc>
                <a:spcPct val="100000"/>
              </a:lnSpc>
              <a:spcBef>
                <a:spcPts val="120"/>
              </a:spcBef>
            </a:pPr>
            <a:r>
              <a:rPr sz="1250" b="1" dirty="0">
                <a:latin typeface="Times New Roman"/>
                <a:cs typeface="Times New Roman"/>
              </a:rPr>
              <a:t>Корсаковский</a:t>
            </a:r>
            <a:r>
              <a:rPr sz="1250" b="1" spc="25" dirty="0">
                <a:latin typeface="Times New Roman"/>
                <a:cs typeface="Times New Roman"/>
              </a:rPr>
              <a:t> </a:t>
            </a:r>
            <a:r>
              <a:rPr sz="1250" b="1" spc="5" dirty="0">
                <a:latin typeface="Times New Roman"/>
                <a:cs typeface="Times New Roman"/>
              </a:rPr>
              <a:t>синдром</a:t>
            </a:r>
            <a:endParaRPr sz="1250">
              <a:latin typeface="Times New Roman"/>
              <a:cs typeface="Times New Roman"/>
            </a:endParaRPr>
          </a:p>
          <a:p>
            <a:pPr marL="194945" marR="248285" indent="-182880">
              <a:lnSpc>
                <a:spcPts val="1180"/>
              </a:lnSpc>
              <a:spcBef>
                <a:spcPts val="1015"/>
              </a:spcBef>
              <a:buClr>
                <a:srgbClr val="538235"/>
              </a:buClr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sz="1100" spc="-10" dirty="0">
                <a:latin typeface="Times New Roman"/>
                <a:cs typeface="Times New Roman"/>
              </a:rPr>
              <a:t>Возникает </a:t>
            </a:r>
            <a:r>
              <a:rPr sz="1100" spc="-5" dirty="0">
                <a:latin typeface="Times New Roman"/>
                <a:cs typeface="Times New Roman"/>
              </a:rPr>
              <a:t>при </a:t>
            </a:r>
            <a:r>
              <a:rPr sz="1100" spc="-10" dirty="0">
                <a:latin typeface="Times New Roman"/>
                <a:cs typeface="Times New Roman"/>
              </a:rPr>
              <a:t>тяжелых алкогольных интоксикациях, </a:t>
            </a:r>
            <a:r>
              <a:rPr sz="1100" spc="-5" dirty="0">
                <a:latin typeface="Times New Roman"/>
                <a:cs typeface="Times New Roman"/>
              </a:rPr>
              <a:t>а также при </a:t>
            </a:r>
            <a:r>
              <a:rPr sz="1100" spc="-10" dirty="0">
                <a:latin typeface="Times New Roman"/>
                <a:cs typeface="Times New Roman"/>
              </a:rPr>
              <a:t>диффузных поражениях мозга неалкогольного генеза </a:t>
            </a:r>
            <a:r>
              <a:rPr sz="1100" spc="-5" dirty="0">
                <a:latin typeface="Times New Roman"/>
                <a:cs typeface="Times New Roman"/>
              </a:rPr>
              <a:t>и при  </a:t>
            </a:r>
            <a:r>
              <a:rPr sz="1100" spc="-10" dirty="0">
                <a:latin typeface="Times New Roman"/>
                <a:cs typeface="Times New Roman"/>
              </a:rPr>
              <a:t>поражении определенных ограниченных мозговых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систем.</a:t>
            </a:r>
            <a:endParaRPr sz="1100">
              <a:latin typeface="Times New Roman"/>
              <a:cs typeface="Times New Roman"/>
            </a:endParaRPr>
          </a:p>
          <a:p>
            <a:pPr marL="194945" marR="5080" indent="-182880">
              <a:lnSpc>
                <a:spcPts val="1180"/>
              </a:lnSpc>
              <a:spcBef>
                <a:spcPts val="1000"/>
              </a:spcBef>
              <a:buClr>
                <a:srgbClr val="538235"/>
              </a:buClr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sz="1100" spc="-10" dirty="0">
                <a:latin typeface="Times New Roman"/>
                <a:cs typeface="Times New Roman"/>
              </a:rPr>
              <a:t>Проявляется </a:t>
            </a:r>
            <a:r>
              <a:rPr sz="1100" spc="-5" dirty="0">
                <a:latin typeface="Times New Roman"/>
                <a:cs typeface="Times New Roman"/>
              </a:rPr>
              <a:t>в </a:t>
            </a:r>
            <a:r>
              <a:rPr sz="1100" spc="-10" dirty="0">
                <a:latin typeface="Times New Roman"/>
                <a:cs typeface="Times New Roman"/>
              </a:rPr>
              <a:t>сочетании нарушения непосредственной </a:t>
            </a:r>
            <a:r>
              <a:rPr sz="1100" spc="-5" dirty="0">
                <a:latin typeface="Times New Roman"/>
                <a:cs typeface="Times New Roman"/>
              </a:rPr>
              <a:t>памяти на </a:t>
            </a:r>
            <a:r>
              <a:rPr sz="1100" spc="-10" dirty="0">
                <a:latin typeface="Times New Roman"/>
                <a:cs typeface="Times New Roman"/>
              </a:rPr>
              <a:t>текущие события (фиксационная </a:t>
            </a:r>
            <a:r>
              <a:rPr sz="1100" spc="-5" dirty="0">
                <a:latin typeface="Times New Roman"/>
                <a:cs typeface="Times New Roman"/>
              </a:rPr>
              <a:t>амнезия) с </a:t>
            </a:r>
            <a:r>
              <a:rPr sz="1100" spc="-10" dirty="0">
                <a:latin typeface="Times New Roman"/>
                <a:cs typeface="Times New Roman"/>
              </a:rPr>
              <a:t>конфабуляциями </a:t>
            </a:r>
            <a:r>
              <a:rPr sz="1100" spc="-5" dirty="0">
                <a:latin typeface="Times New Roman"/>
                <a:cs typeface="Times New Roman"/>
              </a:rPr>
              <a:t>на  </a:t>
            </a:r>
            <a:r>
              <a:rPr sz="1100" spc="-10" dirty="0">
                <a:latin typeface="Times New Roman"/>
                <a:cs typeface="Times New Roman"/>
              </a:rPr>
              <a:t>текущие события </a:t>
            </a:r>
            <a:r>
              <a:rPr sz="1100" spc="-5" dirty="0">
                <a:latin typeface="Times New Roman"/>
                <a:cs typeface="Times New Roman"/>
              </a:rPr>
              <a:t>и </a:t>
            </a:r>
            <a:r>
              <a:rPr sz="1100" spc="-10" dirty="0">
                <a:latin typeface="Times New Roman"/>
                <a:cs typeface="Times New Roman"/>
              </a:rPr>
              <a:t>дезориентировкой </a:t>
            </a:r>
            <a:r>
              <a:rPr sz="1100" spc="-5" dirty="0">
                <a:latin typeface="Times New Roman"/>
                <a:cs typeface="Times New Roman"/>
              </a:rPr>
              <a:t>в </a:t>
            </a:r>
            <a:r>
              <a:rPr sz="1100" spc="-10" dirty="0">
                <a:latin typeface="Times New Roman"/>
                <a:cs typeface="Times New Roman"/>
              </a:rPr>
              <a:t>месте </a:t>
            </a:r>
            <a:r>
              <a:rPr sz="1100" spc="-5" dirty="0">
                <a:latin typeface="Times New Roman"/>
                <a:cs typeface="Times New Roman"/>
              </a:rPr>
              <a:t>и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времени.</a:t>
            </a:r>
            <a:endParaRPr sz="1100">
              <a:latin typeface="Times New Roman"/>
              <a:cs typeface="Times New Roman"/>
            </a:endParaRPr>
          </a:p>
          <a:p>
            <a:pPr marL="230504" indent="-218440">
              <a:lnSpc>
                <a:spcPct val="100000"/>
              </a:lnSpc>
              <a:spcBef>
                <a:spcPts val="830"/>
              </a:spcBef>
              <a:buClr>
                <a:srgbClr val="538235"/>
              </a:buClr>
              <a:buFont typeface="Arial"/>
              <a:buChar char="•"/>
              <a:tabLst>
                <a:tab pos="230504" algn="l"/>
                <a:tab pos="231140" algn="l"/>
              </a:tabLst>
            </a:pPr>
            <a:r>
              <a:rPr sz="1100" spc="-5" dirty="0">
                <a:latin typeface="Times New Roman"/>
                <a:cs typeface="Times New Roman"/>
              </a:rPr>
              <a:t>Память на </a:t>
            </a:r>
            <a:r>
              <a:rPr sz="1100" spc="-10" dirty="0">
                <a:latin typeface="Times New Roman"/>
                <a:cs typeface="Times New Roman"/>
              </a:rPr>
              <a:t>события прошлого остается более сохранной, </a:t>
            </a:r>
            <a:r>
              <a:rPr sz="1100" spc="-5" dirty="0">
                <a:latin typeface="Times New Roman"/>
                <a:cs typeface="Times New Roman"/>
              </a:rPr>
              <a:t>чем память на </a:t>
            </a:r>
            <a:r>
              <a:rPr sz="1100" spc="-10" dirty="0">
                <a:latin typeface="Times New Roman"/>
                <a:cs typeface="Times New Roman"/>
              </a:rPr>
              <a:t>текущие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события.</a:t>
            </a:r>
            <a:endParaRPr sz="11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865"/>
              </a:spcBef>
              <a:buClr>
                <a:srgbClr val="538235"/>
              </a:buClr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sz="1100" spc="-10" dirty="0">
                <a:latin typeface="Times New Roman"/>
                <a:cs typeface="Times New Roman"/>
              </a:rPr>
              <a:t>Забывание текущих событий является следствием затруднения процесса воспроизведения, </a:t>
            </a:r>
            <a:r>
              <a:rPr sz="1100" spc="-5" dirty="0">
                <a:latin typeface="Times New Roman"/>
                <a:cs typeface="Times New Roman"/>
              </a:rPr>
              <a:t>а </a:t>
            </a:r>
            <a:r>
              <a:rPr sz="1100" spc="-10" dirty="0">
                <a:latin typeface="Times New Roman"/>
                <a:cs typeface="Times New Roman"/>
              </a:rPr>
              <a:t>не слабости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образования </a:t>
            </a:r>
            <a:r>
              <a:rPr sz="1100" spc="-15" dirty="0">
                <a:latin typeface="Times New Roman"/>
                <a:cs typeface="Times New Roman"/>
              </a:rPr>
              <a:t>следов.</a:t>
            </a:r>
            <a:endParaRPr sz="1100">
              <a:latin typeface="Times New Roman"/>
              <a:cs typeface="Times New Roman"/>
            </a:endParaRPr>
          </a:p>
          <a:p>
            <a:pPr marL="230504" indent="-218440">
              <a:lnSpc>
                <a:spcPts val="1250"/>
              </a:lnSpc>
              <a:spcBef>
                <a:spcPts val="855"/>
              </a:spcBef>
              <a:buClr>
                <a:srgbClr val="538235"/>
              </a:buClr>
              <a:buFont typeface="Arial"/>
              <a:buChar char="•"/>
              <a:tabLst>
                <a:tab pos="230504" algn="l"/>
                <a:tab pos="231140" algn="l"/>
              </a:tabLst>
            </a:pPr>
            <a:r>
              <a:rPr sz="1100" spc="-10" dirty="0">
                <a:latin typeface="Times New Roman"/>
                <a:cs typeface="Times New Roman"/>
              </a:rPr>
              <a:t>Доказательством этому </a:t>
            </a:r>
            <a:r>
              <a:rPr sz="1100" spc="-15" dirty="0">
                <a:latin typeface="Times New Roman"/>
                <a:cs typeface="Times New Roman"/>
              </a:rPr>
              <a:t>служит </a:t>
            </a:r>
            <a:r>
              <a:rPr sz="1100" spc="-10" dirty="0">
                <a:latin typeface="Times New Roman"/>
                <a:cs typeface="Times New Roman"/>
              </a:rPr>
              <a:t>экспериментально подтвержденная возможность формирования </a:t>
            </a:r>
            <a:r>
              <a:rPr sz="1100" spc="-5" dirty="0">
                <a:latin typeface="Times New Roman"/>
                <a:cs typeface="Times New Roman"/>
              </a:rPr>
              <a:t>у </a:t>
            </a:r>
            <a:r>
              <a:rPr sz="1100" spc="-10" dirty="0">
                <a:latin typeface="Times New Roman"/>
                <a:cs typeface="Times New Roman"/>
              </a:rPr>
              <a:t>больных </a:t>
            </a:r>
            <a:r>
              <a:rPr sz="1100" spc="-15" dirty="0">
                <a:latin typeface="Times New Roman"/>
                <a:cs typeface="Times New Roman"/>
              </a:rPr>
              <a:t>условных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рефлексов</a:t>
            </a:r>
            <a:endParaRPr sz="1100">
              <a:latin typeface="Times New Roman"/>
              <a:cs typeface="Times New Roman"/>
            </a:endParaRPr>
          </a:p>
          <a:p>
            <a:pPr marL="194945">
              <a:lnSpc>
                <a:spcPts val="1250"/>
              </a:lnSpc>
            </a:pPr>
            <a:r>
              <a:rPr sz="1100" spc="-10" dirty="0">
                <a:latin typeface="Times New Roman"/>
                <a:cs typeface="Times New Roman"/>
              </a:rPr>
              <a:t>(Э.Клапаред,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Б.В.Зейгарник).</a:t>
            </a:r>
            <a:endParaRPr sz="11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855"/>
              </a:spcBef>
              <a:buClr>
                <a:srgbClr val="538235"/>
              </a:buClr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sz="1100" spc="-10" dirty="0">
                <a:latin typeface="Times New Roman"/>
                <a:cs typeface="Times New Roman"/>
              </a:rPr>
              <a:t>Характерны конфабуляции, </a:t>
            </a:r>
            <a:r>
              <a:rPr sz="1100" spc="-5" dirty="0">
                <a:latin typeface="Times New Roman"/>
                <a:cs typeface="Times New Roman"/>
              </a:rPr>
              <a:t>т. е. </a:t>
            </a:r>
            <a:r>
              <a:rPr sz="1100" spc="-10" dirty="0">
                <a:latin typeface="Times New Roman"/>
                <a:cs typeface="Times New Roman"/>
              </a:rPr>
              <a:t>заполнение провалов </a:t>
            </a:r>
            <a:r>
              <a:rPr sz="1100" spc="-5" dirty="0">
                <a:latin typeface="Times New Roman"/>
                <a:cs typeface="Times New Roman"/>
              </a:rPr>
              <a:t>памяти </a:t>
            </a:r>
            <a:r>
              <a:rPr sz="1100" spc="-10" dirty="0">
                <a:latin typeface="Times New Roman"/>
                <a:cs typeface="Times New Roman"/>
              </a:rPr>
              <a:t>вымышленными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событиями.</a:t>
            </a:r>
            <a:endParaRPr sz="1100">
              <a:latin typeface="Times New Roman"/>
              <a:cs typeface="Times New Roman"/>
            </a:endParaRPr>
          </a:p>
          <a:p>
            <a:pPr marL="22860" algn="ctr">
              <a:lnSpc>
                <a:spcPct val="100000"/>
              </a:lnSpc>
              <a:spcBef>
                <a:spcPts val="865"/>
              </a:spcBef>
            </a:pPr>
            <a:r>
              <a:rPr sz="1250" b="1" spc="5" dirty="0">
                <a:latin typeface="Times New Roman"/>
                <a:cs typeface="Times New Roman"/>
              </a:rPr>
              <a:t>Прогрессирующая</a:t>
            </a:r>
            <a:r>
              <a:rPr sz="1250" b="1" spc="35" dirty="0">
                <a:latin typeface="Times New Roman"/>
                <a:cs typeface="Times New Roman"/>
              </a:rPr>
              <a:t> </a:t>
            </a:r>
            <a:r>
              <a:rPr sz="1250" b="1" spc="10" dirty="0">
                <a:latin typeface="Times New Roman"/>
                <a:cs typeface="Times New Roman"/>
              </a:rPr>
              <a:t>амнезия</a:t>
            </a:r>
            <a:endParaRPr sz="1250">
              <a:latin typeface="Times New Roman"/>
              <a:cs typeface="Times New Roman"/>
            </a:endParaRPr>
          </a:p>
          <a:p>
            <a:pPr marL="195580" indent="-182880">
              <a:lnSpc>
                <a:spcPts val="1250"/>
              </a:lnSpc>
              <a:spcBef>
                <a:spcPts val="860"/>
              </a:spcBef>
              <a:buClr>
                <a:srgbClr val="538235"/>
              </a:buClr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sz="1100" spc="-10" dirty="0">
                <a:latin typeface="Times New Roman"/>
                <a:cs typeface="Times New Roman"/>
              </a:rPr>
              <a:t>Встречается </a:t>
            </a:r>
            <a:r>
              <a:rPr sz="1100" spc="-5" dirty="0">
                <a:latin typeface="Times New Roman"/>
                <a:cs typeface="Times New Roman"/>
              </a:rPr>
              <a:t>при психических </a:t>
            </a:r>
            <a:r>
              <a:rPr sz="1100" spc="-10" dirty="0">
                <a:latin typeface="Times New Roman"/>
                <a:cs typeface="Times New Roman"/>
              </a:rPr>
              <a:t>заболеваниях позднего возраста (при сенильной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деменции), </a:t>
            </a:r>
            <a:r>
              <a:rPr sz="1100" spc="-5" dirty="0">
                <a:latin typeface="Times New Roman"/>
                <a:cs typeface="Times New Roman"/>
              </a:rPr>
              <a:t>при </a:t>
            </a:r>
            <a:r>
              <a:rPr sz="1100" spc="-10" dirty="0">
                <a:latin typeface="Times New Roman"/>
                <a:cs typeface="Times New Roman"/>
              </a:rPr>
              <a:t>болезнях </a:t>
            </a:r>
            <a:r>
              <a:rPr sz="1100" spc="-5" dirty="0">
                <a:latin typeface="Times New Roman"/>
                <a:cs typeface="Times New Roman"/>
              </a:rPr>
              <a:t>Пика и </a:t>
            </a:r>
            <a:r>
              <a:rPr sz="1100" spc="-10" dirty="0">
                <a:latin typeface="Times New Roman"/>
                <a:cs typeface="Times New Roman"/>
              </a:rPr>
              <a:t>Альцгеймера, </a:t>
            </a:r>
            <a:r>
              <a:rPr sz="1100" spc="-5" dirty="0">
                <a:latin typeface="Times New Roman"/>
                <a:cs typeface="Times New Roman"/>
              </a:rPr>
              <a:t>в</a:t>
            </a:r>
            <a:endParaRPr sz="1100">
              <a:latin typeface="Times New Roman"/>
              <a:cs typeface="Times New Roman"/>
            </a:endParaRPr>
          </a:p>
          <a:p>
            <a:pPr marL="194945">
              <a:lnSpc>
                <a:spcPts val="1250"/>
              </a:lnSpc>
            </a:pPr>
            <a:r>
              <a:rPr sz="1100" spc="-10" dirty="0">
                <a:latin typeface="Times New Roman"/>
                <a:cs typeface="Times New Roman"/>
              </a:rPr>
              <a:t>основе которых лежит прогрессирующая, качественно своеобразная деструкция коры головного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мозга.</a:t>
            </a:r>
            <a:endParaRPr sz="1100">
              <a:latin typeface="Times New Roman"/>
              <a:cs typeface="Times New Roman"/>
            </a:endParaRPr>
          </a:p>
          <a:p>
            <a:pPr marL="194945" marR="72390" indent="-182880">
              <a:lnSpc>
                <a:spcPts val="1180"/>
              </a:lnSpc>
              <a:spcBef>
                <a:spcPts val="1019"/>
              </a:spcBef>
              <a:buClr>
                <a:srgbClr val="538235"/>
              </a:buClr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sz="1100" spc="-10" dirty="0">
                <a:latin typeface="Times New Roman"/>
                <a:cs typeface="Times New Roman"/>
              </a:rPr>
              <a:t>Характеризуется расстройствами </a:t>
            </a:r>
            <a:r>
              <a:rPr sz="1100" spc="-5" dirty="0">
                <a:latin typeface="Times New Roman"/>
                <a:cs typeface="Times New Roman"/>
              </a:rPr>
              <a:t>памяти не </a:t>
            </a:r>
            <a:r>
              <a:rPr sz="1100" spc="-10" dirty="0">
                <a:latin typeface="Times New Roman"/>
                <a:cs typeface="Times New Roman"/>
              </a:rPr>
              <a:t>только </a:t>
            </a:r>
            <a:r>
              <a:rPr sz="1100" spc="-5" dirty="0">
                <a:latin typeface="Times New Roman"/>
                <a:cs typeface="Times New Roman"/>
              </a:rPr>
              <a:t>на </a:t>
            </a:r>
            <a:r>
              <a:rPr sz="1100" spc="-10" dirty="0">
                <a:latin typeface="Times New Roman"/>
                <a:cs typeface="Times New Roman"/>
              </a:rPr>
              <a:t>текущие события, </a:t>
            </a:r>
            <a:r>
              <a:rPr sz="1100" spc="-5" dirty="0">
                <a:latin typeface="Times New Roman"/>
                <a:cs typeface="Times New Roman"/>
              </a:rPr>
              <a:t>но и на </a:t>
            </a:r>
            <a:r>
              <a:rPr sz="1100" spc="-10" dirty="0">
                <a:latin typeface="Times New Roman"/>
                <a:cs typeface="Times New Roman"/>
              </a:rPr>
              <a:t>прошедшие: больные </a:t>
            </a:r>
            <a:r>
              <a:rPr sz="1100" spc="-5" dirty="0">
                <a:latin typeface="Times New Roman"/>
                <a:cs typeface="Times New Roman"/>
              </a:rPr>
              <a:t>не </a:t>
            </a:r>
            <a:r>
              <a:rPr sz="1100" spc="-10" dirty="0">
                <a:latin typeface="Times New Roman"/>
                <a:cs typeface="Times New Roman"/>
              </a:rPr>
              <a:t>помнят прошлого,  путают его </a:t>
            </a:r>
            <a:r>
              <a:rPr sz="1100" spc="-5" dirty="0">
                <a:latin typeface="Times New Roman"/>
                <a:cs typeface="Times New Roman"/>
              </a:rPr>
              <a:t>с настоящим, </a:t>
            </a:r>
            <a:r>
              <a:rPr sz="1100" spc="-10" dirty="0">
                <a:latin typeface="Times New Roman"/>
                <a:cs typeface="Times New Roman"/>
              </a:rPr>
              <a:t>смещают хронологию событий; выявляется дезориентировка во времени </a:t>
            </a:r>
            <a:r>
              <a:rPr sz="1100" spc="-5" dirty="0">
                <a:latin typeface="Times New Roman"/>
                <a:cs typeface="Times New Roman"/>
              </a:rPr>
              <a:t>и </a:t>
            </a:r>
            <a:r>
              <a:rPr sz="1100" spc="-10" dirty="0">
                <a:latin typeface="Times New Roman"/>
                <a:cs typeface="Times New Roman"/>
              </a:rPr>
              <a:t>пространстве, которые порой  приобретают грубый, гротескный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характер.</a:t>
            </a:r>
            <a:endParaRPr sz="11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830"/>
              </a:spcBef>
              <a:buClr>
                <a:srgbClr val="538235"/>
              </a:buClr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sz="1100" spc="-10" dirty="0">
                <a:latin typeface="Times New Roman"/>
                <a:cs typeface="Times New Roman"/>
              </a:rPr>
              <a:t>Распад </a:t>
            </a:r>
            <a:r>
              <a:rPr sz="1100" spc="-5" dirty="0">
                <a:latin typeface="Times New Roman"/>
                <a:cs typeface="Times New Roman"/>
              </a:rPr>
              <a:t>памяти </a:t>
            </a:r>
            <a:r>
              <a:rPr sz="1100" spc="-10" dirty="0">
                <a:latin typeface="Times New Roman"/>
                <a:cs typeface="Times New Roman"/>
              </a:rPr>
              <a:t>соответствует закону Рибо, </a:t>
            </a:r>
            <a:r>
              <a:rPr sz="1100" spc="-5" dirty="0">
                <a:latin typeface="Times New Roman"/>
                <a:cs typeface="Times New Roman"/>
              </a:rPr>
              <a:t>т.е. </a:t>
            </a:r>
            <a:r>
              <a:rPr sz="1100" spc="-10" dirty="0">
                <a:latin typeface="Times New Roman"/>
                <a:cs typeface="Times New Roman"/>
              </a:rPr>
              <a:t>ход этого процесса идет </a:t>
            </a:r>
            <a:r>
              <a:rPr sz="1100" spc="-5" dirty="0">
                <a:latin typeface="Times New Roman"/>
                <a:cs typeface="Times New Roman"/>
              </a:rPr>
              <a:t>в </a:t>
            </a:r>
            <a:r>
              <a:rPr sz="1100" spc="-10" dirty="0">
                <a:latin typeface="Times New Roman"/>
                <a:cs typeface="Times New Roman"/>
              </a:rPr>
              <a:t>порядке, обратном формированию </a:t>
            </a:r>
            <a:r>
              <a:rPr sz="1100" spc="-5" dirty="0">
                <a:latin typeface="Times New Roman"/>
                <a:cs typeface="Times New Roman"/>
              </a:rPr>
              <a:t>памяти.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538235"/>
              </a:buClr>
              <a:buFont typeface="Arial"/>
              <a:buChar char="•"/>
            </a:pPr>
            <a:endParaRPr sz="1100">
              <a:latin typeface="Times New Roman"/>
              <a:cs typeface="Times New Roman"/>
            </a:endParaRPr>
          </a:p>
          <a:p>
            <a:pPr marL="194945" marR="603250" indent="-182880">
              <a:lnSpc>
                <a:spcPts val="1180"/>
              </a:lnSpc>
              <a:buClr>
                <a:srgbClr val="538235"/>
              </a:buClr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sz="1100" spc="-10" dirty="0">
                <a:latin typeface="Times New Roman"/>
                <a:cs typeface="Times New Roman"/>
              </a:rPr>
              <a:t>Психологическое исследование группы больных пожилого </a:t>
            </a:r>
            <a:r>
              <a:rPr sz="1100" spc="-5" dirty="0">
                <a:latin typeface="Times New Roman"/>
                <a:cs typeface="Times New Roman"/>
              </a:rPr>
              <a:t>и </a:t>
            </a:r>
            <a:r>
              <a:rPr sz="1100" spc="-10" dirty="0">
                <a:latin typeface="Times New Roman"/>
                <a:cs typeface="Times New Roman"/>
              </a:rPr>
              <a:t>старческого возраста выявило </a:t>
            </a:r>
            <a:r>
              <a:rPr sz="1100" spc="-5" dirty="0">
                <a:latin typeface="Times New Roman"/>
                <a:cs typeface="Times New Roman"/>
              </a:rPr>
              <a:t>прежде </a:t>
            </a:r>
            <a:r>
              <a:rPr sz="1100" spc="-10" dirty="0">
                <a:latin typeface="Times New Roman"/>
                <a:cs typeface="Times New Roman"/>
              </a:rPr>
              <a:t>всего недостаточную  активность процесса запоминания, так как больные фактически </a:t>
            </a:r>
            <a:r>
              <a:rPr sz="1100" spc="-5" dirty="0">
                <a:latin typeface="Times New Roman"/>
                <a:cs typeface="Times New Roman"/>
              </a:rPr>
              <a:t>не </a:t>
            </a:r>
            <a:r>
              <a:rPr sz="1100" spc="-10" dirty="0">
                <a:latin typeface="Times New Roman"/>
                <a:cs typeface="Times New Roman"/>
              </a:rPr>
              <a:t>принимали задачу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"запомнить".</a:t>
            </a:r>
            <a:endParaRPr sz="11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630"/>
              </a:spcBef>
              <a:buClr>
                <a:srgbClr val="538235"/>
              </a:buClr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sz="1100" spc="-10" dirty="0">
                <a:latin typeface="Times New Roman"/>
                <a:cs typeface="Times New Roman"/>
              </a:rPr>
              <a:t>Очень низка была </a:t>
            </a:r>
            <a:r>
              <a:rPr sz="1100" spc="-5" dirty="0">
                <a:latin typeface="Times New Roman"/>
                <a:cs typeface="Times New Roman"/>
              </a:rPr>
              <a:t>также </a:t>
            </a:r>
            <a:r>
              <a:rPr sz="1100" spc="-10" dirty="0">
                <a:latin typeface="Times New Roman"/>
                <a:cs typeface="Times New Roman"/>
              </a:rPr>
              <a:t>прочность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запоминания.</a:t>
            </a:r>
            <a:endParaRPr sz="1100">
              <a:latin typeface="Times New Roman"/>
              <a:cs typeface="Times New Roman"/>
            </a:endParaRPr>
          </a:p>
          <a:p>
            <a:pPr marL="194945" marR="476884" indent="-182880">
              <a:lnSpc>
                <a:spcPts val="1180"/>
              </a:lnSpc>
              <a:spcBef>
                <a:spcPts val="1019"/>
              </a:spcBef>
              <a:buClr>
                <a:srgbClr val="538235"/>
              </a:buClr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sz="1100" spc="-5" dirty="0">
                <a:latin typeface="Times New Roman"/>
                <a:cs typeface="Times New Roman"/>
              </a:rPr>
              <a:t>На </a:t>
            </a:r>
            <a:r>
              <a:rPr sz="1100" spc="-10" dirty="0">
                <a:latin typeface="Times New Roman"/>
                <a:cs typeface="Times New Roman"/>
              </a:rPr>
              <a:t>продуктивность </a:t>
            </a:r>
            <a:r>
              <a:rPr sz="1100" spc="-5" dirty="0">
                <a:latin typeface="Times New Roman"/>
                <a:cs typeface="Times New Roman"/>
              </a:rPr>
              <a:t>памяти </a:t>
            </a:r>
            <a:r>
              <a:rPr sz="1100" spc="-10" dirty="0">
                <a:latin typeface="Times New Roman"/>
                <a:cs typeface="Times New Roman"/>
              </a:rPr>
              <a:t>оказывали негативное влияние чрезмерная отвлекаемость, соскальзывание мысли </a:t>
            </a:r>
            <a:r>
              <a:rPr sz="1100" spc="-5" dirty="0">
                <a:latin typeface="Times New Roman"/>
                <a:cs typeface="Times New Roman"/>
              </a:rPr>
              <a:t>по </a:t>
            </a:r>
            <a:r>
              <a:rPr sz="1100" spc="-10" dirty="0">
                <a:latin typeface="Times New Roman"/>
                <a:cs typeface="Times New Roman"/>
              </a:rPr>
              <a:t>побочным  ассоциациям, общее интеллектуальное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снижение.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3944" y="393572"/>
            <a:ext cx="6770370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НАРУШЕНИЯ </a:t>
            </a:r>
            <a:r>
              <a:rPr spc="-20" dirty="0"/>
              <a:t>ОПОСРЕДОВАННОЙ</a:t>
            </a:r>
            <a:r>
              <a:rPr spc="-25" dirty="0"/>
              <a:t> </a:t>
            </a:r>
            <a:r>
              <a:rPr spc="-10" dirty="0"/>
              <a:t>ПАМЯТИ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330" y="977412"/>
            <a:ext cx="8063865" cy="3773804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19"/>
              </a:spcBef>
              <a:buFont typeface="Arial"/>
              <a:buChar char="•"/>
              <a:tabLst>
                <a:tab pos="185420" algn="l"/>
              </a:tabLst>
            </a:pPr>
            <a:r>
              <a:rPr sz="1450" dirty="0">
                <a:latin typeface="Times New Roman"/>
                <a:cs typeface="Times New Roman"/>
              </a:rPr>
              <a:t>В </a:t>
            </a:r>
            <a:r>
              <a:rPr sz="1450" spc="-5" dirty="0">
                <a:latin typeface="Times New Roman"/>
                <a:cs typeface="Times New Roman"/>
              </a:rPr>
              <a:t>норме </a:t>
            </a:r>
            <a:r>
              <a:rPr sz="1450" spc="-10" dirty="0">
                <a:latin typeface="Times New Roman"/>
                <a:cs typeface="Times New Roman"/>
              </a:rPr>
              <a:t>введение </a:t>
            </a:r>
            <a:r>
              <a:rPr sz="1450" spc="-5" dirty="0">
                <a:latin typeface="Times New Roman"/>
                <a:cs typeface="Times New Roman"/>
              </a:rPr>
              <a:t>операции опосредования </a:t>
            </a:r>
            <a:r>
              <a:rPr sz="1450" spc="-10" dirty="0">
                <a:latin typeface="Times New Roman"/>
                <a:cs typeface="Times New Roman"/>
              </a:rPr>
              <a:t>улучшает</a:t>
            </a:r>
            <a:r>
              <a:rPr sz="1450" spc="-4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запоминание.</a:t>
            </a:r>
            <a:endParaRPr sz="1450">
              <a:latin typeface="Times New Roman"/>
              <a:cs typeface="Times New Roman"/>
            </a:endParaRPr>
          </a:p>
          <a:p>
            <a:pPr marL="230504" indent="-21844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230504" algn="l"/>
                <a:tab pos="231140" algn="l"/>
              </a:tabLst>
            </a:pPr>
            <a:r>
              <a:rPr sz="1450" dirty="0">
                <a:latin typeface="Times New Roman"/>
                <a:cs typeface="Times New Roman"/>
              </a:rPr>
              <a:t>У ряда </a:t>
            </a:r>
            <a:r>
              <a:rPr sz="1450" spc="-5" dirty="0">
                <a:latin typeface="Times New Roman"/>
                <a:cs typeface="Times New Roman"/>
              </a:rPr>
              <a:t>больных </a:t>
            </a:r>
            <a:r>
              <a:rPr sz="1450" spc="-10" dirty="0">
                <a:latin typeface="Times New Roman"/>
                <a:cs typeface="Times New Roman"/>
              </a:rPr>
              <a:t>фактор </a:t>
            </a:r>
            <a:r>
              <a:rPr sz="1450" dirty="0">
                <a:latin typeface="Times New Roman"/>
                <a:cs typeface="Times New Roman"/>
              </a:rPr>
              <a:t>опосредования, </a:t>
            </a:r>
            <a:r>
              <a:rPr sz="1450" spc="-15" dirty="0">
                <a:latin typeface="Times New Roman"/>
                <a:cs typeface="Times New Roman"/>
              </a:rPr>
              <a:t>наоборот, </a:t>
            </a:r>
            <a:r>
              <a:rPr sz="1450" dirty="0">
                <a:latin typeface="Times New Roman"/>
                <a:cs typeface="Times New Roman"/>
              </a:rPr>
              <a:t>становится</a:t>
            </a:r>
            <a:r>
              <a:rPr sz="1450" spc="-65" dirty="0">
                <a:latin typeface="Times New Roman"/>
                <a:cs typeface="Times New Roman"/>
              </a:rPr>
              <a:t> </a:t>
            </a:r>
            <a:r>
              <a:rPr sz="1450" spc="-15" dirty="0">
                <a:latin typeface="Times New Roman"/>
                <a:cs typeface="Times New Roman"/>
              </a:rPr>
              <a:t>помехой.</a:t>
            </a:r>
            <a:endParaRPr sz="1450">
              <a:latin typeface="Times New Roman"/>
              <a:cs typeface="Times New Roman"/>
            </a:endParaRPr>
          </a:p>
          <a:p>
            <a:pPr marL="184785" marR="9525" indent="-172720">
              <a:lnSpc>
                <a:spcPts val="1570"/>
              </a:lnSpc>
              <a:spcBef>
                <a:spcPts val="1025"/>
              </a:spcBef>
              <a:buFont typeface="Arial"/>
              <a:buChar char="•"/>
              <a:tabLst>
                <a:tab pos="185420" algn="l"/>
              </a:tabLst>
            </a:pPr>
            <a:r>
              <a:rPr sz="1450" spc="-5" dirty="0">
                <a:latin typeface="Times New Roman"/>
                <a:cs typeface="Times New Roman"/>
              </a:rPr>
              <a:t>Для выполнения </a:t>
            </a:r>
            <a:r>
              <a:rPr sz="1450" dirty="0">
                <a:latin typeface="Times New Roman"/>
                <a:cs typeface="Times New Roman"/>
              </a:rPr>
              <a:t>задания </a:t>
            </a:r>
            <a:r>
              <a:rPr sz="1450" spc="-5" dirty="0">
                <a:latin typeface="Times New Roman"/>
                <a:cs typeface="Times New Roman"/>
              </a:rPr>
              <a:t>«Пиктограмма» </a:t>
            </a:r>
            <a:r>
              <a:rPr sz="1450" spc="-15" dirty="0">
                <a:latin typeface="Times New Roman"/>
                <a:cs typeface="Times New Roman"/>
              </a:rPr>
              <a:t>необходимо </a:t>
            </a:r>
            <a:r>
              <a:rPr sz="1450" spc="-10" dirty="0">
                <a:latin typeface="Times New Roman"/>
                <a:cs typeface="Times New Roman"/>
              </a:rPr>
              <a:t>увязать </a:t>
            </a:r>
            <a:r>
              <a:rPr sz="1450" dirty="0">
                <a:latin typeface="Times New Roman"/>
                <a:cs typeface="Times New Roman"/>
              </a:rPr>
              <a:t>понятие, </a:t>
            </a:r>
            <a:r>
              <a:rPr sz="1450" spc="-5" dirty="0">
                <a:latin typeface="Times New Roman"/>
                <a:cs typeface="Times New Roman"/>
              </a:rPr>
              <a:t>обозначаемое словом, </a:t>
            </a:r>
            <a:r>
              <a:rPr sz="1450" dirty="0">
                <a:latin typeface="Times New Roman"/>
                <a:cs typeface="Times New Roman"/>
              </a:rPr>
              <a:t>с  </a:t>
            </a:r>
            <a:r>
              <a:rPr sz="1450" spc="-5" dirty="0">
                <a:latin typeface="Times New Roman"/>
                <a:cs typeface="Times New Roman"/>
              </a:rPr>
              <a:t>любым более </a:t>
            </a:r>
            <a:r>
              <a:rPr sz="1450" spc="-10" dirty="0">
                <a:latin typeface="Times New Roman"/>
                <a:cs typeface="Times New Roman"/>
              </a:rPr>
              <a:t>конкретным </a:t>
            </a:r>
            <a:r>
              <a:rPr sz="1450" spc="-5" dirty="0">
                <a:latin typeface="Times New Roman"/>
                <a:cs typeface="Times New Roman"/>
              </a:rPr>
              <a:t>понятием, связанным </a:t>
            </a:r>
            <a:r>
              <a:rPr sz="1450" dirty="0">
                <a:latin typeface="Times New Roman"/>
                <a:cs typeface="Times New Roman"/>
              </a:rPr>
              <a:t>с </a:t>
            </a:r>
            <a:r>
              <a:rPr sz="1450" spc="-5" dirty="0">
                <a:latin typeface="Times New Roman"/>
                <a:cs typeface="Times New Roman"/>
              </a:rPr>
              <a:t>содержанием </a:t>
            </a:r>
            <a:r>
              <a:rPr sz="1450" spc="-10" dirty="0">
                <a:latin typeface="Times New Roman"/>
                <a:cs typeface="Times New Roman"/>
              </a:rPr>
              <a:t>создаваемого </a:t>
            </a:r>
            <a:r>
              <a:rPr sz="1450" spc="-5" dirty="0">
                <a:latin typeface="Times New Roman"/>
                <a:cs typeface="Times New Roman"/>
              </a:rPr>
              <a:t>испытуемым</a:t>
            </a:r>
            <a:r>
              <a:rPr sz="1450" spc="30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рисунка.</a:t>
            </a:r>
            <a:endParaRPr sz="1450">
              <a:latin typeface="Times New Roman"/>
              <a:cs typeface="Times New Roman"/>
            </a:endParaRPr>
          </a:p>
          <a:p>
            <a:pPr marL="184785" marR="5080" indent="-172720">
              <a:lnSpc>
                <a:spcPts val="1560"/>
              </a:lnSpc>
              <a:spcBef>
                <a:spcPts val="1010"/>
              </a:spcBef>
              <a:buFont typeface="Arial"/>
              <a:buChar char="•"/>
              <a:tabLst>
                <a:tab pos="185420" algn="l"/>
              </a:tabLst>
            </a:pPr>
            <a:r>
              <a:rPr sz="1450" spc="-10" dirty="0">
                <a:latin typeface="Times New Roman"/>
                <a:cs typeface="Times New Roman"/>
              </a:rPr>
              <a:t>Это возможно </a:t>
            </a:r>
            <a:r>
              <a:rPr sz="1450" spc="-25" dirty="0">
                <a:latin typeface="Times New Roman"/>
                <a:cs typeface="Times New Roman"/>
              </a:rPr>
              <a:t>только </a:t>
            </a:r>
            <a:r>
              <a:rPr sz="1450" dirty="0">
                <a:latin typeface="Times New Roman"/>
                <a:cs typeface="Times New Roman"/>
              </a:rPr>
              <a:t>в </a:t>
            </a:r>
            <a:r>
              <a:rPr sz="1450" spc="-15" dirty="0">
                <a:latin typeface="Times New Roman"/>
                <a:cs typeface="Times New Roman"/>
              </a:rPr>
              <a:t>том </a:t>
            </a:r>
            <a:r>
              <a:rPr sz="1450" dirty="0">
                <a:latin typeface="Times New Roman"/>
                <a:cs typeface="Times New Roman"/>
              </a:rPr>
              <a:t>случае, </a:t>
            </a:r>
            <a:r>
              <a:rPr sz="1450" spc="5" dirty="0">
                <a:latin typeface="Times New Roman"/>
                <a:cs typeface="Times New Roman"/>
              </a:rPr>
              <a:t>если </a:t>
            </a:r>
            <a:r>
              <a:rPr sz="1450" spc="-5" dirty="0">
                <a:latin typeface="Times New Roman"/>
                <a:cs typeface="Times New Roman"/>
              </a:rPr>
              <a:t>испытуемый </a:t>
            </a:r>
            <a:r>
              <a:rPr sz="1450" spc="-10" dirty="0">
                <a:latin typeface="Times New Roman"/>
                <a:cs typeface="Times New Roman"/>
              </a:rPr>
              <a:t>может отвлечься от </a:t>
            </a:r>
            <a:r>
              <a:rPr sz="1450" spc="-5" dirty="0">
                <a:latin typeface="Times New Roman"/>
                <a:cs typeface="Times New Roman"/>
              </a:rPr>
              <a:t>многообразия </a:t>
            </a:r>
            <a:r>
              <a:rPr sz="1450" spc="-10" dirty="0">
                <a:latin typeface="Times New Roman"/>
                <a:cs typeface="Times New Roman"/>
              </a:rPr>
              <a:t>конкретных  значений, </a:t>
            </a:r>
            <a:r>
              <a:rPr sz="1450" spc="-5" dirty="0">
                <a:latin typeface="Times New Roman"/>
                <a:cs typeface="Times New Roman"/>
              </a:rPr>
              <a:t>обозначаемых заданным словом, </a:t>
            </a:r>
            <a:r>
              <a:rPr sz="1450" spc="-30" dirty="0">
                <a:latin typeface="Times New Roman"/>
                <a:cs typeface="Times New Roman"/>
              </a:rPr>
              <a:t>когда </a:t>
            </a:r>
            <a:r>
              <a:rPr sz="1450" dirty="0">
                <a:latin typeface="Times New Roman"/>
                <a:cs typeface="Times New Roman"/>
              </a:rPr>
              <a:t>он </a:t>
            </a:r>
            <a:r>
              <a:rPr sz="1450" spc="-10" dirty="0">
                <a:latin typeface="Times New Roman"/>
                <a:cs typeface="Times New Roman"/>
              </a:rPr>
              <a:t>может </a:t>
            </a:r>
            <a:r>
              <a:rPr sz="1450" spc="-5" dirty="0">
                <a:latin typeface="Times New Roman"/>
                <a:cs typeface="Times New Roman"/>
              </a:rPr>
              <a:t>оттормозить все другие</a:t>
            </a:r>
            <a:r>
              <a:rPr sz="1450" spc="-5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частные</a:t>
            </a:r>
            <a:endParaRPr sz="1450">
              <a:latin typeface="Times New Roman"/>
              <a:cs typeface="Times New Roman"/>
            </a:endParaRPr>
          </a:p>
          <a:p>
            <a:pPr marL="184785">
              <a:lnSpc>
                <a:spcPts val="1550"/>
              </a:lnSpc>
            </a:pPr>
            <a:r>
              <a:rPr sz="1450" spc="-10" dirty="0">
                <a:latin typeface="Times New Roman"/>
                <a:cs typeface="Times New Roman"/>
              </a:rPr>
              <a:t>значения, </a:t>
            </a:r>
            <a:r>
              <a:rPr sz="1450" spc="-5" dirty="0">
                <a:latin typeface="Times New Roman"/>
                <a:cs typeface="Times New Roman"/>
              </a:rPr>
              <a:t>связанные </a:t>
            </a:r>
            <a:r>
              <a:rPr sz="1450" dirty="0">
                <a:latin typeface="Times New Roman"/>
                <a:cs typeface="Times New Roman"/>
              </a:rPr>
              <a:t>с</a:t>
            </a:r>
            <a:r>
              <a:rPr sz="1450" spc="-1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ним.</a:t>
            </a:r>
            <a:endParaRPr sz="1450">
              <a:latin typeface="Times New Roman"/>
              <a:cs typeface="Times New Roman"/>
            </a:endParaRPr>
          </a:p>
          <a:p>
            <a:pPr marL="184785" marR="29845" indent="-172720">
              <a:lnSpc>
                <a:spcPts val="1560"/>
              </a:lnSpc>
              <a:spcBef>
                <a:spcPts val="1030"/>
              </a:spcBef>
              <a:buFont typeface="Arial"/>
              <a:buChar char="•"/>
              <a:tabLst>
                <a:tab pos="185420" algn="l"/>
              </a:tabLst>
            </a:pPr>
            <a:r>
              <a:rPr sz="1450" spc="-5" dirty="0">
                <a:latin typeface="Times New Roman"/>
                <a:cs typeface="Times New Roman"/>
              </a:rPr>
              <a:t>Душевнобольные испытуемые испытывали </a:t>
            </a:r>
            <a:r>
              <a:rPr sz="1450" spc="-10" dirty="0">
                <a:latin typeface="Times New Roman"/>
                <a:cs typeface="Times New Roman"/>
              </a:rPr>
              <a:t>значительные трудности </a:t>
            </a:r>
            <a:r>
              <a:rPr sz="1450" dirty="0">
                <a:latin typeface="Times New Roman"/>
                <a:cs typeface="Times New Roman"/>
              </a:rPr>
              <a:t>при </a:t>
            </a:r>
            <a:r>
              <a:rPr sz="1450" spc="-5" dirty="0">
                <a:latin typeface="Times New Roman"/>
                <a:cs typeface="Times New Roman"/>
              </a:rPr>
              <a:t>выполнении </a:t>
            </a:r>
            <a:r>
              <a:rPr sz="1450" dirty="0">
                <a:latin typeface="Times New Roman"/>
                <a:cs typeface="Times New Roman"/>
              </a:rPr>
              <a:t>задания </a:t>
            </a:r>
            <a:r>
              <a:rPr sz="1450" spc="5" dirty="0">
                <a:latin typeface="Times New Roman"/>
                <a:cs typeface="Times New Roman"/>
              </a:rPr>
              <a:t>из-за  </a:t>
            </a:r>
            <a:r>
              <a:rPr sz="1450" spc="-15" dirty="0">
                <a:latin typeface="Times New Roman"/>
                <a:cs typeface="Times New Roman"/>
              </a:rPr>
              <a:t>того, </a:t>
            </a:r>
            <a:r>
              <a:rPr sz="1450" spc="-10" dirty="0">
                <a:latin typeface="Times New Roman"/>
                <a:cs typeface="Times New Roman"/>
              </a:rPr>
              <a:t>что </a:t>
            </a:r>
            <a:r>
              <a:rPr sz="1450" dirty="0">
                <a:latin typeface="Times New Roman"/>
                <a:cs typeface="Times New Roman"/>
              </a:rPr>
              <a:t>в </a:t>
            </a:r>
            <a:r>
              <a:rPr sz="1450" spc="-5" dirty="0">
                <a:latin typeface="Times New Roman"/>
                <a:cs typeface="Times New Roman"/>
              </a:rPr>
              <a:t>силу патологических изменений мышления не </a:t>
            </a:r>
            <a:r>
              <a:rPr sz="1450" spc="-15" dirty="0">
                <a:latin typeface="Times New Roman"/>
                <a:cs typeface="Times New Roman"/>
              </a:rPr>
              <a:t>могли </a:t>
            </a:r>
            <a:r>
              <a:rPr sz="1450" spc="-10" dirty="0">
                <a:latin typeface="Times New Roman"/>
                <a:cs typeface="Times New Roman"/>
              </a:rPr>
              <a:t>уловить </a:t>
            </a:r>
            <a:r>
              <a:rPr sz="1450" spc="-15" dirty="0">
                <a:latin typeface="Times New Roman"/>
                <a:cs typeface="Times New Roman"/>
              </a:rPr>
              <a:t>нечто </a:t>
            </a:r>
            <a:r>
              <a:rPr sz="1450" dirty="0">
                <a:latin typeface="Times New Roman"/>
                <a:cs typeface="Times New Roman"/>
              </a:rPr>
              <a:t>общее в </a:t>
            </a:r>
            <a:r>
              <a:rPr sz="1450" spc="-10" dirty="0">
                <a:latin typeface="Times New Roman"/>
                <a:cs typeface="Times New Roman"/>
              </a:rPr>
              <a:t>рисунке</a:t>
            </a:r>
            <a:r>
              <a:rPr sz="1450" spc="-3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и</a:t>
            </a:r>
            <a:endParaRPr sz="1450">
              <a:latin typeface="Times New Roman"/>
              <a:cs typeface="Times New Roman"/>
            </a:endParaRPr>
          </a:p>
          <a:p>
            <a:pPr marL="184785">
              <a:lnSpc>
                <a:spcPts val="1550"/>
              </a:lnSpc>
            </a:pPr>
            <a:r>
              <a:rPr sz="1450" spc="-5" dirty="0">
                <a:latin typeface="Times New Roman"/>
                <a:cs typeface="Times New Roman"/>
              </a:rPr>
              <a:t>слове, </a:t>
            </a:r>
            <a:r>
              <a:rPr sz="1450" spc="-55" dirty="0">
                <a:latin typeface="Times New Roman"/>
                <a:cs typeface="Times New Roman"/>
              </a:rPr>
              <a:t>т. </a:t>
            </a:r>
            <a:r>
              <a:rPr sz="1450" dirty="0">
                <a:latin typeface="Times New Roman"/>
                <a:cs typeface="Times New Roman"/>
              </a:rPr>
              <a:t>е. они </a:t>
            </a:r>
            <a:r>
              <a:rPr sz="1450" spc="-5" dirty="0">
                <a:latin typeface="Times New Roman"/>
                <a:cs typeface="Times New Roman"/>
              </a:rPr>
              <a:t>не </a:t>
            </a:r>
            <a:r>
              <a:rPr sz="1450" spc="-15" dirty="0">
                <a:latin typeface="Times New Roman"/>
                <a:cs typeface="Times New Roman"/>
              </a:rPr>
              <a:t>могли </a:t>
            </a:r>
            <a:r>
              <a:rPr sz="1450" spc="-10" dirty="0">
                <a:latin typeface="Times New Roman"/>
                <a:cs typeface="Times New Roman"/>
              </a:rPr>
              <a:t>устанавливать </a:t>
            </a:r>
            <a:r>
              <a:rPr sz="1450" spc="-5" dirty="0">
                <a:latin typeface="Times New Roman"/>
                <a:cs typeface="Times New Roman"/>
              </a:rPr>
              <a:t>адекватные содержанию </a:t>
            </a:r>
            <a:r>
              <a:rPr sz="1450" dirty="0">
                <a:latin typeface="Times New Roman"/>
                <a:cs typeface="Times New Roman"/>
              </a:rPr>
              <a:t>задания </a:t>
            </a:r>
            <a:r>
              <a:rPr sz="1450" spc="-5" dirty="0">
                <a:latin typeface="Times New Roman"/>
                <a:cs typeface="Times New Roman"/>
              </a:rPr>
              <a:t>условные</a:t>
            </a:r>
            <a:r>
              <a:rPr sz="1450" spc="6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связи.</a:t>
            </a:r>
            <a:endParaRPr sz="1450">
              <a:latin typeface="Times New Roman"/>
              <a:cs typeface="Times New Roman"/>
            </a:endParaRPr>
          </a:p>
          <a:p>
            <a:pPr marL="184785" marR="324485" indent="-17272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tabLst>
                <a:tab pos="230504" algn="l"/>
                <a:tab pos="231140" algn="l"/>
              </a:tabLst>
            </a:pPr>
            <a:r>
              <a:rPr dirty="0"/>
              <a:t>	</a:t>
            </a:r>
            <a:r>
              <a:rPr sz="1450" spc="-5" dirty="0">
                <a:latin typeface="Times New Roman"/>
                <a:cs typeface="Times New Roman"/>
              </a:rPr>
              <a:t>Эксперимент </a:t>
            </a:r>
            <a:r>
              <a:rPr sz="1450" spc="-10" dirty="0">
                <a:latin typeface="Times New Roman"/>
                <a:cs typeface="Times New Roman"/>
              </a:rPr>
              <a:t>Биренбаум: </a:t>
            </a:r>
            <a:r>
              <a:rPr sz="1450" dirty="0">
                <a:latin typeface="Times New Roman"/>
                <a:cs typeface="Times New Roman"/>
              </a:rPr>
              <a:t>у </a:t>
            </a:r>
            <a:r>
              <a:rPr sz="1450" spc="-5" dirty="0">
                <a:latin typeface="Times New Roman"/>
                <a:cs typeface="Times New Roman"/>
              </a:rPr>
              <a:t>группы больных </a:t>
            </a:r>
            <a:r>
              <a:rPr sz="1450" dirty="0">
                <a:latin typeface="Times New Roman"/>
                <a:cs typeface="Times New Roman"/>
              </a:rPr>
              <a:t>эпилепсией </a:t>
            </a:r>
            <a:r>
              <a:rPr sz="1450" spc="-5" dirty="0">
                <a:latin typeface="Times New Roman"/>
                <a:cs typeface="Times New Roman"/>
              </a:rPr>
              <a:t>экспериментальные </a:t>
            </a:r>
            <a:r>
              <a:rPr sz="1450" dirty="0">
                <a:latin typeface="Times New Roman"/>
                <a:cs typeface="Times New Roman"/>
              </a:rPr>
              <a:t>задания </a:t>
            </a:r>
            <a:r>
              <a:rPr sz="1450" spc="-5" dirty="0">
                <a:latin typeface="Times New Roman"/>
                <a:cs typeface="Times New Roman"/>
              </a:rPr>
              <a:t>вызывали  </a:t>
            </a:r>
            <a:r>
              <a:rPr sz="1450" spc="-10" dirty="0">
                <a:latin typeface="Times New Roman"/>
                <a:cs typeface="Times New Roman"/>
              </a:rPr>
              <a:t>значительные трудности </a:t>
            </a:r>
            <a:r>
              <a:rPr sz="1450" dirty="0">
                <a:latin typeface="Times New Roman"/>
                <a:cs typeface="Times New Roman"/>
              </a:rPr>
              <a:t>в </a:t>
            </a:r>
            <a:r>
              <a:rPr sz="1450" spc="-10" dirty="0">
                <a:latin typeface="Times New Roman"/>
                <a:cs typeface="Times New Roman"/>
              </a:rPr>
              <a:t>одних </a:t>
            </a:r>
            <a:r>
              <a:rPr sz="1450" dirty="0">
                <a:latin typeface="Times New Roman"/>
                <a:cs typeface="Times New Roman"/>
              </a:rPr>
              <a:t>случаях </a:t>
            </a:r>
            <a:r>
              <a:rPr sz="1450" spc="-30" dirty="0">
                <a:latin typeface="Times New Roman"/>
                <a:cs typeface="Times New Roman"/>
              </a:rPr>
              <a:t>потому, </a:t>
            </a:r>
            <a:r>
              <a:rPr sz="1450" spc="-10" dirty="0">
                <a:latin typeface="Times New Roman"/>
                <a:cs typeface="Times New Roman"/>
              </a:rPr>
              <a:t>что </a:t>
            </a:r>
            <a:r>
              <a:rPr sz="1450" spc="-5" dirty="0">
                <a:latin typeface="Times New Roman"/>
                <a:cs typeface="Times New Roman"/>
              </a:rPr>
              <a:t>они не </a:t>
            </a:r>
            <a:r>
              <a:rPr sz="1450" spc="-15" dirty="0">
                <a:latin typeface="Times New Roman"/>
                <a:cs typeface="Times New Roman"/>
              </a:rPr>
              <a:t>могли </a:t>
            </a:r>
            <a:r>
              <a:rPr sz="1450" dirty="0">
                <a:latin typeface="Times New Roman"/>
                <a:cs typeface="Times New Roman"/>
              </a:rPr>
              <a:t>самостоятельно </a:t>
            </a:r>
            <a:r>
              <a:rPr sz="1450" spc="-10" dirty="0">
                <a:latin typeface="Times New Roman"/>
                <a:cs typeface="Times New Roman"/>
              </a:rPr>
              <a:t>выбрать </a:t>
            </a:r>
            <a:r>
              <a:rPr sz="1450" spc="-5" dirty="0">
                <a:latin typeface="Times New Roman"/>
                <a:cs typeface="Times New Roman"/>
              </a:rPr>
              <a:t>из  множества вариантов </a:t>
            </a:r>
            <a:r>
              <a:rPr sz="1450" spc="-25" dirty="0">
                <a:latin typeface="Times New Roman"/>
                <a:cs typeface="Times New Roman"/>
              </a:rPr>
              <a:t>только </a:t>
            </a:r>
            <a:r>
              <a:rPr sz="1450" spc="-10" dirty="0">
                <a:latin typeface="Times New Roman"/>
                <a:cs typeface="Times New Roman"/>
              </a:rPr>
              <a:t>один, </a:t>
            </a:r>
            <a:r>
              <a:rPr sz="1450" dirty="0">
                <a:latin typeface="Times New Roman"/>
                <a:cs typeface="Times New Roman"/>
              </a:rPr>
              <a:t>а в </a:t>
            </a:r>
            <a:r>
              <a:rPr sz="1450" spc="-5" dirty="0">
                <a:latin typeface="Times New Roman"/>
                <a:cs typeface="Times New Roman"/>
              </a:rPr>
              <a:t>других </a:t>
            </a:r>
            <a:r>
              <a:rPr sz="1450" dirty="0">
                <a:latin typeface="Times New Roman"/>
                <a:cs typeface="Times New Roman"/>
              </a:rPr>
              <a:t>случаях </a:t>
            </a:r>
            <a:r>
              <a:rPr sz="1450" spc="-5" dirty="0">
                <a:latin typeface="Times New Roman"/>
                <a:cs typeface="Times New Roman"/>
              </a:rPr>
              <a:t>изображения принимали</a:t>
            </a:r>
            <a:r>
              <a:rPr sz="1450" spc="-7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излишне</a:t>
            </a:r>
            <a:endParaRPr sz="1450">
              <a:latin typeface="Times New Roman"/>
              <a:cs typeface="Times New Roman"/>
            </a:endParaRPr>
          </a:p>
          <a:p>
            <a:pPr marL="184785" marR="681990">
              <a:lnSpc>
                <a:spcPts val="1560"/>
              </a:lnSpc>
              <a:spcBef>
                <a:spcPts val="35"/>
              </a:spcBef>
            </a:pPr>
            <a:r>
              <a:rPr sz="1450" spc="-10" dirty="0">
                <a:latin typeface="Times New Roman"/>
                <a:cs typeface="Times New Roman"/>
              </a:rPr>
              <a:t>конкретный </a:t>
            </a:r>
            <a:r>
              <a:rPr sz="1450" spc="-5" dirty="0">
                <a:latin typeface="Times New Roman"/>
                <a:cs typeface="Times New Roman"/>
              </a:rPr>
              <a:t>детализированный характер, </a:t>
            </a:r>
            <a:r>
              <a:rPr sz="1450" dirty="0">
                <a:latin typeface="Times New Roman"/>
                <a:cs typeface="Times New Roman"/>
              </a:rPr>
              <a:t>так </a:t>
            </a:r>
            <a:r>
              <a:rPr sz="1450" spc="-10" dirty="0">
                <a:latin typeface="Times New Roman"/>
                <a:cs typeface="Times New Roman"/>
              </a:rPr>
              <a:t>как </a:t>
            </a:r>
            <a:r>
              <a:rPr sz="1450" spc="-5" dirty="0">
                <a:latin typeface="Times New Roman"/>
                <a:cs typeface="Times New Roman"/>
              </a:rPr>
              <a:t>больные </a:t>
            </a:r>
            <a:r>
              <a:rPr sz="1450" dirty="0">
                <a:latin typeface="Times New Roman"/>
                <a:cs typeface="Times New Roman"/>
              </a:rPr>
              <a:t>пытались </a:t>
            </a:r>
            <a:r>
              <a:rPr sz="1450" spc="-10" dirty="0">
                <a:latin typeface="Times New Roman"/>
                <a:cs typeface="Times New Roman"/>
              </a:rPr>
              <a:t>почти </a:t>
            </a:r>
            <a:r>
              <a:rPr sz="1450" dirty="0">
                <a:latin typeface="Times New Roman"/>
                <a:cs typeface="Times New Roman"/>
              </a:rPr>
              <a:t>фотографически  </a:t>
            </a:r>
            <a:r>
              <a:rPr sz="1450" spc="-5" dirty="0">
                <a:latin typeface="Times New Roman"/>
                <a:cs typeface="Times New Roman"/>
              </a:rPr>
              <a:t>отобразить </a:t>
            </a:r>
            <a:r>
              <a:rPr sz="1450" dirty="0">
                <a:latin typeface="Times New Roman"/>
                <a:cs typeface="Times New Roman"/>
              </a:rPr>
              <a:t>в </a:t>
            </a:r>
            <a:r>
              <a:rPr sz="1450" spc="-10" dirty="0">
                <a:latin typeface="Times New Roman"/>
                <a:cs typeface="Times New Roman"/>
              </a:rPr>
              <a:t>рисунке </a:t>
            </a:r>
            <a:r>
              <a:rPr sz="1450" spc="-5" dirty="0">
                <a:latin typeface="Times New Roman"/>
                <a:cs typeface="Times New Roman"/>
              </a:rPr>
              <a:t>жизненную</a:t>
            </a:r>
            <a:r>
              <a:rPr sz="1450" spc="-55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ситуацию.</a:t>
            </a:r>
            <a:endParaRPr sz="1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66369"/>
            <a:ext cx="6650355" cy="6553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2465"/>
              </a:lnSpc>
              <a:spcBef>
                <a:spcPts val="120"/>
              </a:spcBef>
            </a:pPr>
            <a:r>
              <a:rPr sz="2150" b="0" spc="5" dirty="0">
                <a:latin typeface="Calibri Light"/>
                <a:cs typeface="Calibri Light"/>
              </a:rPr>
              <a:t>ПРИМЕР </a:t>
            </a:r>
            <a:r>
              <a:rPr sz="2150" b="0" spc="10" dirty="0">
                <a:latin typeface="Calibri Light"/>
                <a:cs typeface="Calibri Light"/>
              </a:rPr>
              <a:t>ПИКТОГРАММЫ</a:t>
            </a:r>
            <a:r>
              <a:rPr sz="2150" b="0" spc="5" dirty="0">
                <a:latin typeface="Calibri Light"/>
                <a:cs typeface="Calibri Light"/>
              </a:rPr>
              <a:t> </a:t>
            </a:r>
            <a:r>
              <a:rPr sz="2150" b="0" spc="10" dirty="0">
                <a:latin typeface="Calibri Light"/>
                <a:cs typeface="Calibri Light"/>
              </a:rPr>
              <a:t>БОЛЬНОГО</a:t>
            </a:r>
            <a:endParaRPr sz="2150">
              <a:latin typeface="Calibri Light"/>
              <a:cs typeface="Calibri Light"/>
            </a:endParaRPr>
          </a:p>
          <a:p>
            <a:pPr marL="332740">
              <a:lnSpc>
                <a:spcPts val="2465"/>
              </a:lnSpc>
            </a:pPr>
            <a:r>
              <a:rPr sz="2150" b="0" spc="10" dirty="0">
                <a:latin typeface="Calibri Light"/>
                <a:cs typeface="Calibri Light"/>
              </a:rPr>
              <a:t>С </a:t>
            </a:r>
            <a:r>
              <a:rPr sz="2150" b="0" spc="5" dirty="0">
                <a:latin typeface="Calibri Light"/>
                <a:cs typeface="Calibri Light"/>
              </a:rPr>
              <a:t>ОРГАНИЧЕСКИМ ПОРАЖЕНИЕМ ГОЛОВНОГО</a:t>
            </a:r>
            <a:r>
              <a:rPr sz="2150" b="0" spc="95" dirty="0">
                <a:latin typeface="Calibri Light"/>
                <a:cs typeface="Calibri Light"/>
              </a:rPr>
              <a:t> </a:t>
            </a:r>
            <a:r>
              <a:rPr sz="2150" b="0" spc="10" dirty="0">
                <a:latin typeface="Calibri Light"/>
                <a:cs typeface="Calibri Light"/>
              </a:rPr>
              <a:t>МОЗГА</a:t>
            </a:r>
            <a:endParaRPr sz="215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32788" y="2023872"/>
            <a:ext cx="5286756" cy="3576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66369"/>
            <a:ext cx="3411220" cy="6553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2465"/>
              </a:lnSpc>
              <a:spcBef>
                <a:spcPts val="120"/>
              </a:spcBef>
            </a:pPr>
            <a:r>
              <a:rPr sz="2150" b="0" spc="5" dirty="0">
                <a:latin typeface="Calibri Light"/>
                <a:cs typeface="Calibri Light"/>
              </a:rPr>
              <a:t>ПРИМЕР</a:t>
            </a:r>
            <a:r>
              <a:rPr sz="2150" b="0" spc="-10" dirty="0">
                <a:latin typeface="Calibri Light"/>
                <a:cs typeface="Calibri Light"/>
              </a:rPr>
              <a:t> </a:t>
            </a:r>
            <a:r>
              <a:rPr sz="2150" b="0" spc="10" dirty="0">
                <a:latin typeface="Calibri Light"/>
                <a:cs typeface="Calibri Light"/>
              </a:rPr>
              <a:t>ПИКТОГРАММЫ</a:t>
            </a:r>
            <a:endParaRPr sz="2150">
              <a:latin typeface="Calibri Light"/>
              <a:cs typeface="Calibri Light"/>
            </a:endParaRPr>
          </a:p>
          <a:p>
            <a:pPr marL="332740">
              <a:lnSpc>
                <a:spcPts val="2465"/>
              </a:lnSpc>
            </a:pPr>
            <a:r>
              <a:rPr sz="2150" b="0" spc="10" dirty="0">
                <a:latin typeface="Calibri Light"/>
                <a:cs typeface="Calibri Light"/>
              </a:rPr>
              <a:t>БОЛЬНОЙ</a:t>
            </a:r>
            <a:r>
              <a:rPr sz="2150" b="0" spc="-5" dirty="0">
                <a:latin typeface="Calibri Light"/>
                <a:cs typeface="Calibri Light"/>
              </a:rPr>
              <a:t> </a:t>
            </a:r>
            <a:r>
              <a:rPr sz="2150" b="0" spc="5" dirty="0">
                <a:latin typeface="Calibri Light"/>
                <a:cs typeface="Calibri Light"/>
              </a:rPr>
              <a:t>ШИЗОФРЕНИЕЙ</a:t>
            </a:r>
            <a:endParaRPr sz="215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38655" y="2007107"/>
            <a:ext cx="5823203" cy="3738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9331" rIns="0" bIns="0" rtlCol="0">
            <a:spAutoFit/>
          </a:bodyPr>
          <a:lstStyle/>
          <a:p>
            <a:pPr marL="2828290" marR="5080" indent="-2111375">
              <a:lnSpc>
                <a:spcPts val="2750"/>
              </a:lnSpc>
              <a:spcBef>
                <a:spcPts val="440"/>
              </a:spcBef>
            </a:pPr>
            <a:r>
              <a:rPr spc="-15" dirty="0"/>
              <a:t>НАРУШЕНИЕ </a:t>
            </a:r>
            <a:r>
              <a:rPr spc="-10" dirty="0"/>
              <a:t>ДИНАМИКИ </a:t>
            </a:r>
            <a:r>
              <a:rPr spc="-20" dirty="0"/>
              <a:t>МНЕСТИЧЕСКОЙ  </a:t>
            </a:r>
            <a:r>
              <a:rPr spc="-10" dirty="0"/>
              <a:t>ДЕЯТЕЛЬНОСТИ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330" y="1602435"/>
            <a:ext cx="8044815" cy="405066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84785" indent="-172720">
              <a:lnSpc>
                <a:spcPts val="2060"/>
              </a:lnSpc>
              <a:spcBef>
                <a:spcPts val="115"/>
              </a:spcBef>
              <a:buFont typeface="Arial"/>
              <a:buChar char="•"/>
              <a:tabLst>
                <a:tab pos="185420" algn="l"/>
              </a:tabLst>
            </a:pPr>
            <a:r>
              <a:rPr sz="1800" dirty="0">
                <a:latin typeface="Times New Roman"/>
                <a:cs typeface="Times New Roman"/>
              </a:rPr>
              <a:t>Нарушения динамической стороны памяти характерны </a:t>
            </a:r>
            <a:r>
              <a:rPr sz="1800" spc="5" dirty="0">
                <a:latin typeface="Times New Roman"/>
                <a:cs typeface="Times New Roman"/>
              </a:rPr>
              <a:t>для </a:t>
            </a:r>
            <a:r>
              <a:rPr sz="1800" dirty="0">
                <a:latin typeface="Times New Roman"/>
                <a:cs typeface="Times New Roman"/>
              </a:rPr>
              <a:t>больных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с</a:t>
            </a:r>
            <a:endParaRPr sz="1800">
              <a:latin typeface="Times New Roman"/>
              <a:cs typeface="Times New Roman"/>
            </a:endParaRPr>
          </a:p>
          <a:p>
            <a:pPr marL="184785" marR="5080">
              <a:lnSpc>
                <a:spcPts val="1960"/>
              </a:lnSpc>
              <a:spcBef>
                <a:spcPts val="130"/>
              </a:spcBef>
            </a:pPr>
            <a:r>
              <a:rPr sz="1800" spc="-5" dirty="0">
                <a:latin typeface="Times New Roman"/>
                <a:cs typeface="Times New Roman"/>
              </a:rPr>
              <a:t>сосудистой патологией, </a:t>
            </a:r>
            <a:r>
              <a:rPr sz="1800" spc="5" dirty="0">
                <a:latin typeface="Times New Roman"/>
                <a:cs typeface="Times New Roman"/>
              </a:rPr>
              <a:t>а </a:t>
            </a:r>
            <a:r>
              <a:rPr sz="1800" dirty="0">
                <a:latin typeface="Times New Roman"/>
                <a:cs typeface="Times New Roman"/>
              </a:rPr>
              <a:t>также </a:t>
            </a:r>
            <a:r>
              <a:rPr sz="1800" spc="10" dirty="0">
                <a:latin typeface="Times New Roman"/>
                <a:cs typeface="Times New Roman"/>
              </a:rPr>
              <a:t>перенесших </a:t>
            </a:r>
            <a:r>
              <a:rPr sz="1800" dirty="0">
                <a:latin typeface="Times New Roman"/>
                <a:cs typeface="Times New Roman"/>
              </a:rPr>
              <a:t>травмы </a:t>
            </a:r>
            <a:r>
              <a:rPr sz="1800" spc="-10" dirty="0">
                <a:latin typeface="Times New Roman"/>
                <a:cs typeface="Times New Roman"/>
              </a:rPr>
              <a:t>головного </a:t>
            </a:r>
            <a:r>
              <a:rPr sz="1800" dirty="0">
                <a:latin typeface="Times New Roman"/>
                <a:cs typeface="Times New Roman"/>
              </a:rPr>
              <a:t>мозга </a:t>
            </a:r>
            <a:r>
              <a:rPr sz="1800" spc="5" dirty="0">
                <a:latin typeface="Times New Roman"/>
                <a:cs typeface="Times New Roman"/>
              </a:rPr>
              <a:t>(особенно  в </a:t>
            </a:r>
            <a:r>
              <a:rPr sz="1800" dirty="0">
                <a:latin typeface="Times New Roman"/>
                <a:cs typeface="Times New Roman"/>
              </a:rPr>
              <a:t>отдаленный </a:t>
            </a:r>
            <a:r>
              <a:rPr sz="1800" spc="-5" dirty="0">
                <a:latin typeface="Times New Roman"/>
                <a:cs typeface="Times New Roman"/>
              </a:rPr>
              <a:t>период</a:t>
            </a:r>
            <a:r>
              <a:rPr sz="1800" dirty="0">
                <a:latin typeface="Times New Roman"/>
                <a:cs typeface="Times New Roman"/>
              </a:rPr>
              <a:t> ЧМТ).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84785" marR="262890" indent="-185420" algn="r">
              <a:lnSpc>
                <a:spcPts val="2060"/>
              </a:lnSpc>
              <a:spcBef>
                <a:spcPts val="1430"/>
              </a:spcBef>
              <a:buFont typeface="Arial"/>
              <a:buChar char="•"/>
              <a:tabLst>
                <a:tab pos="185420" algn="l"/>
              </a:tabLst>
            </a:pPr>
            <a:r>
              <a:rPr sz="1800" dirty="0">
                <a:latin typeface="Times New Roman"/>
                <a:cs typeface="Times New Roman"/>
              </a:rPr>
              <a:t>Память больных </a:t>
            </a:r>
            <a:r>
              <a:rPr sz="1800" spc="15" dirty="0">
                <a:latin typeface="Times New Roman"/>
                <a:cs typeface="Times New Roman"/>
              </a:rPr>
              <a:t>носит </a:t>
            </a:r>
            <a:r>
              <a:rPr sz="1800" dirty="0">
                <a:latin typeface="Times New Roman"/>
                <a:cs typeface="Times New Roman"/>
              </a:rPr>
              <a:t>прерывистый </a:t>
            </a:r>
            <a:r>
              <a:rPr sz="1800" spc="-5" dirty="0">
                <a:latin typeface="Times New Roman"/>
                <a:cs typeface="Times New Roman"/>
              </a:rPr>
              <a:t>характер, что проявляется </a:t>
            </a:r>
            <a:r>
              <a:rPr sz="1800" spc="5" dirty="0">
                <a:latin typeface="Times New Roman"/>
                <a:cs typeface="Times New Roman"/>
              </a:rPr>
              <a:t>в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колебаниях</a:t>
            </a:r>
            <a:endParaRPr sz="1800">
              <a:latin typeface="Times New Roman"/>
              <a:cs typeface="Times New Roman"/>
            </a:endParaRPr>
          </a:p>
          <a:p>
            <a:pPr marR="238125" algn="r">
              <a:lnSpc>
                <a:spcPts val="2060"/>
              </a:lnSpc>
            </a:pPr>
            <a:r>
              <a:rPr sz="1800" spc="5" dirty="0">
                <a:latin typeface="Times New Roman"/>
                <a:cs typeface="Times New Roman"/>
              </a:rPr>
              <a:t>продуктивности </a:t>
            </a:r>
            <a:r>
              <a:rPr sz="1800" spc="-5" dirty="0">
                <a:latin typeface="Times New Roman"/>
                <a:cs typeface="Times New Roman"/>
              </a:rPr>
              <a:t>как </a:t>
            </a:r>
            <a:r>
              <a:rPr sz="1800" spc="10" dirty="0">
                <a:latin typeface="Times New Roman"/>
                <a:cs typeface="Times New Roman"/>
              </a:rPr>
              <a:t>процесса </a:t>
            </a:r>
            <a:r>
              <a:rPr sz="1800" dirty="0">
                <a:latin typeface="Times New Roman"/>
                <a:cs typeface="Times New Roman"/>
              </a:rPr>
              <a:t>запоминания, </a:t>
            </a:r>
            <a:r>
              <a:rPr sz="1800" spc="10" dirty="0">
                <a:latin typeface="Times New Roman"/>
                <a:cs typeface="Times New Roman"/>
              </a:rPr>
              <a:t>так </a:t>
            </a:r>
            <a:r>
              <a:rPr sz="1800" spc="5" dirty="0">
                <a:latin typeface="Times New Roman"/>
                <a:cs typeface="Times New Roman"/>
              </a:rPr>
              <a:t>и </a:t>
            </a:r>
            <a:r>
              <a:rPr sz="1800" spc="10" dirty="0">
                <a:latin typeface="Times New Roman"/>
                <a:cs typeface="Times New Roman"/>
              </a:rPr>
              <a:t>процесса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воспроизведения.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84785" marR="161925" indent="-172720">
              <a:lnSpc>
                <a:spcPts val="1970"/>
              </a:lnSpc>
              <a:spcBef>
                <a:spcPts val="1685"/>
              </a:spcBef>
              <a:buFont typeface="Arial"/>
              <a:buChar char="•"/>
              <a:tabLst>
                <a:tab pos="185420" algn="l"/>
              </a:tabLst>
            </a:pPr>
            <a:r>
              <a:rPr sz="1800" dirty="0">
                <a:latin typeface="Times New Roman"/>
                <a:cs typeface="Times New Roman"/>
              </a:rPr>
              <a:t>Больные </a:t>
            </a:r>
            <a:r>
              <a:rPr sz="1800" spc="5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течение </a:t>
            </a:r>
            <a:r>
              <a:rPr sz="1800" spc="-20" dirty="0">
                <a:latin typeface="Times New Roman"/>
                <a:cs typeface="Times New Roman"/>
              </a:rPr>
              <a:t>какого-то </a:t>
            </a:r>
            <a:r>
              <a:rPr sz="1800" dirty="0">
                <a:latin typeface="Times New Roman"/>
                <a:cs typeface="Times New Roman"/>
              </a:rPr>
              <a:t>времени </a:t>
            </a:r>
            <a:r>
              <a:rPr sz="1800" spc="-10" dirty="0">
                <a:latin typeface="Times New Roman"/>
                <a:cs typeface="Times New Roman"/>
              </a:rPr>
              <a:t>то хорошо </a:t>
            </a:r>
            <a:r>
              <a:rPr sz="1800" spc="-5" dirty="0">
                <a:latin typeface="Times New Roman"/>
                <a:cs typeface="Times New Roman"/>
              </a:rPr>
              <a:t>запоминают </a:t>
            </a:r>
            <a:r>
              <a:rPr sz="1800" spc="5" dirty="0">
                <a:latin typeface="Times New Roman"/>
                <a:cs typeface="Times New Roman"/>
              </a:rPr>
              <a:t>и </a:t>
            </a:r>
            <a:r>
              <a:rPr sz="1800" dirty="0">
                <a:latin typeface="Times New Roman"/>
                <a:cs typeface="Times New Roman"/>
              </a:rPr>
              <a:t>воспроизводят  </a:t>
            </a:r>
            <a:r>
              <a:rPr sz="1800" spc="-5" dirty="0">
                <a:latin typeface="Times New Roman"/>
                <a:cs typeface="Times New Roman"/>
              </a:rPr>
              <a:t>материал, то, </a:t>
            </a:r>
            <a:r>
              <a:rPr sz="1800" dirty="0">
                <a:latin typeface="Times New Roman"/>
                <a:cs typeface="Times New Roman"/>
              </a:rPr>
              <a:t>спустя </a:t>
            </a:r>
            <a:r>
              <a:rPr sz="1800" spc="-10" dirty="0">
                <a:latin typeface="Times New Roman"/>
                <a:cs typeface="Times New Roman"/>
              </a:rPr>
              <a:t>некоторое </a:t>
            </a:r>
            <a:r>
              <a:rPr sz="1800" dirty="0">
                <a:latin typeface="Times New Roman"/>
                <a:cs typeface="Times New Roman"/>
              </a:rPr>
              <a:t>время, не </a:t>
            </a:r>
            <a:r>
              <a:rPr sz="1800" spc="5" dirty="0">
                <a:latin typeface="Times New Roman"/>
                <a:cs typeface="Times New Roman"/>
              </a:rPr>
              <a:t>могут </a:t>
            </a:r>
            <a:r>
              <a:rPr sz="1800" spc="-15" dirty="0">
                <a:latin typeface="Times New Roman"/>
                <a:cs typeface="Times New Roman"/>
              </a:rPr>
              <a:t>этого </a:t>
            </a:r>
            <a:r>
              <a:rPr sz="1800" spc="-5" dirty="0">
                <a:latin typeface="Times New Roman"/>
                <a:cs typeface="Times New Roman"/>
              </a:rPr>
              <a:t>сделать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успешно.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184785" marR="689610" indent="-172720">
              <a:lnSpc>
                <a:spcPts val="1960"/>
              </a:lnSpc>
              <a:spcBef>
                <a:spcPts val="1655"/>
              </a:spcBef>
              <a:buFont typeface="Arial"/>
              <a:buChar char="•"/>
              <a:tabLst>
                <a:tab pos="185420" algn="l"/>
              </a:tabLst>
            </a:pPr>
            <a:r>
              <a:rPr sz="1800" spc="5" dirty="0">
                <a:latin typeface="Times New Roman"/>
                <a:cs typeface="Times New Roman"/>
              </a:rPr>
              <a:t>В </a:t>
            </a:r>
            <a:r>
              <a:rPr sz="1800" spc="10" dirty="0">
                <a:latin typeface="Times New Roman"/>
                <a:cs typeface="Times New Roman"/>
              </a:rPr>
              <a:t>сущности </a:t>
            </a:r>
            <a:r>
              <a:rPr sz="1800" dirty="0">
                <a:latin typeface="Times New Roman"/>
                <a:cs typeface="Times New Roman"/>
              </a:rPr>
              <a:t>является не нарушением памяти </a:t>
            </a:r>
            <a:r>
              <a:rPr sz="1800" spc="5" dirty="0">
                <a:latin typeface="Times New Roman"/>
                <a:cs typeface="Times New Roman"/>
              </a:rPr>
              <a:t>в </a:t>
            </a:r>
            <a:r>
              <a:rPr sz="1800" spc="-20" dirty="0">
                <a:latin typeface="Times New Roman"/>
                <a:cs typeface="Times New Roman"/>
              </a:rPr>
              <a:t>узком </a:t>
            </a:r>
            <a:r>
              <a:rPr sz="1800" dirty="0">
                <a:latin typeface="Times New Roman"/>
                <a:cs typeface="Times New Roman"/>
              </a:rPr>
              <a:t>смысле </a:t>
            </a:r>
            <a:r>
              <a:rPr sz="1800" spc="-5" dirty="0">
                <a:latin typeface="Times New Roman"/>
                <a:cs typeface="Times New Roman"/>
              </a:rPr>
              <a:t>слова, </a:t>
            </a:r>
            <a:r>
              <a:rPr sz="1800" spc="5" dirty="0">
                <a:latin typeface="Times New Roman"/>
                <a:cs typeface="Times New Roman"/>
              </a:rPr>
              <a:t>а  </a:t>
            </a:r>
            <a:r>
              <a:rPr sz="1800" spc="-10" dirty="0">
                <a:latin typeface="Times New Roman"/>
                <a:cs typeface="Times New Roman"/>
              </a:rPr>
              <a:t>индикатором </a:t>
            </a:r>
            <a:r>
              <a:rPr sz="1800" dirty="0">
                <a:latin typeface="Times New Roman"/>
                <a:cs typeface="Times New Roman"/>
              </a:rPr>
              <a:t>неустойчивости умственной </a:t>
            </a:r>
            <a:r>
              <a:rPr sz="1800" spc="10" dirty="0">
                <a:latin typeface="Times New Roman"/>
                <a:cs typeface="Times New Roman"/>
              </a:rPr>
              <a:t>работоспособности </a:t>
            </a:r>
            <a:r>
              <a:rPr sz="1800" dirty="0">
                <a:latin typeface="Times New Roman"/>
                <a:cs typeface="Times New Roman"/>
              </a:rPr>
              <a:t>больных </a:t>
            </a:r>
            <a:r>
              <a:rPr sz="1800" spc="5" dirty="0">
                <a:latin typeface="Times New Roman"/>
                <a:cs typeface="Times New Roman"/>
              </a:rPr>
              <a:t>в  </a:t>
            </a:r>
            <a:r>
              <a:rPr sz="1800" spc="-5" dirty="0">
                <a:latin typeface="Times New Roman"/>
                <a:cs typeface="Times New Roman"/>
              </a:rPr>
              <a:t>целом, </a:t>
            </a:r>
            <a:r>
              <a:rPr sz="1800" spc="5" dirty="0">
                <a:latin typeface="Times New Roman"/>
                <a:cs typeface="Times New Roman"/>
              </a:rPr>
              <a:t>ее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истощаемости.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4561" rIns="0" bIns="0" rtlCol="0">
            <a:spAutoFit/>
          </a:bodyPr>
          <a:lstStyle/>
          <a:p>
            <a:pPr marL="2042795" marR="5080" indent="-1207770">
              <a:lnSpc>
                <a:spcPct val="100000"/>
              </a:lnSpc>
              <a:spcBef>
                <a:spcPts val="105"/>
              </a:spcBef>
            </a:pPr>
            <a:r>
              <a:rPr sz="3200" b="0" spc="-25" dirty="0">
                <a:latin typeface="Calibri Light"/>
                <a:cs typeface="Calibri Light"/>
              </a:rPr>
              <a:t>Задачи, </a:t>
            </a:r>
            <a:r>
              <a:rPr sz="3200" b="0" spc="-30" dirty="0">
                <a:latin typeface="Calibri Light"/>
                <a:cs typeface="Calibri Light"/>
              </a:rPr>
              <a:t>решаемые нейропсихологом</a:t>
            </a:r>
            <a:r>
              <a:rPr sz="3200" b="0" spc="-170" dirty="0">
                <a:latin typeface="Calibri Light"/>
                <a:cs typeface="Calibri Light"/>
              </a:rPr>
              <a:t> </a:t>
            </a:r>
            <a:r>
              <a:rPr sz="3200" b="0" dirty="0">
                <a:latin typeface="Calibri Light"/>
                <a:cs typeface="Calibri Light"/>
              </a:rPr>
              <a:t>в  </a:t>
            </a:r>
            <a:r>
              <a:rPr sz="3200" b="0" spc="-30" dirty="0">
                <a:latin typeface="Calibri Light"/>
                <a:cs typeface="Calibri Light"/>
              </a:rPr>
              <a:t>диагностической</a:t>
            </a:r>
            <a:r>
              <a:rPr sz="3200" b="0" spc="-80" dirty="0">
                <a:latin typeface="Calibri Light"/>
                <a:cs typeface="Calibri Light"/>
              </a:rPr>
              <a:t> </a:t>
            </a:r>
            <a:r>
              <a:rPr sz="3200" b="0" spc="-20" dirty="0">
                <a:latin typeface="Calibri Light"/>
                <a:cs typeface="Calibri Light"/>
              </a:rPr>
              <a:t>работе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9655" y="1605153"/>
            <a:ext cx="8216900" cy="484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Calibri"/>
                <a:cs typeface="Calibri"/>
              </a:rPr>
              <a:t>Определение общего состояния когнитивных функций. </a:t>
            </a:r>
            <a:r>
              <a:rPr sz="1800" i="1" dirty="0">
                <a:latin typeface="Calibri"/>
                <a:cs typeface="Calibri"/>
              </a:rPr>
              <a:t>В этом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случае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5"/>
              </a:lnSpc>
            </a:pPr>
            <a:r>
              <a:rPr sz="1800" i="1" spc="-10" dirty="0">
                <a:latin typeface="Calibri"/>
                <a:cs typeface="Calibri"/>
              </a:rPr>
              <a:t>необходимо:</a:t>
            </a:r>
            <a:endParaRPr sz="1800">
              <a:latin typeface="Calibri"/>
              <a:cs typeface="Calibri"/>
            </a:endParaRPr>
          </a:p>
          <a:p>
            <a:pPr marL="469900" marR="5080">
              <a:lnSpc>
                <a:spcPts val="2400"/>
              </a:lnSpc>
              <a:spcBef>
                <a:spcPts val="75"/>
              </a:spcBef>
              <a:buSzPct val="95000"/>
              <a:buAutoNum type="arabicParenR"/>
              <a:tabLst>
                <a:tab pos="677545" algn="l"/>
              </a:tabLst>
            </a:pPr>
            <a:r>
              <a:rPr sz="2000" spc="-5" dirty="0">
                <a:latin typeface="Calibri"/>
                <a:cs typeface="Calibri"/>
              </a:rPr>
              <a:t>Для выявление пациентов </a:t>
            </a:r>
            <a:r>
              <a:rPr sz="2000" dirty="0">
                <a:latin typeface="Calibri"/>
                <a:cs typeface="Calibri"/>
              </a:rPr>
              <a:t>группы </a:t>
            </a:r>
            <a:r>
              <a:rPr sz="2000" spc="-10" dirty="0">
                <a:latin typeface="Calibri"/>
                <a:cs typeface="Calibri"/>
              </a:rPr>
              <a:t>риска </a:t>
            </a:r>
            <a:r>
              <a:rPr sz="2000" spc="-5" dirty="0">
                <a:latin typeface="Calibri"/>
                <a:cs typeface="Calibri"/>
              </a:rPr>
              <a:t>(например, </a:t>
            </a:r>
            <a:r>
              <a:rPr sz="2000" dirty="0">
                <a:latin typeface="Calibri"/>
                <a:cs typeface="Calibri"/>
              </a:rPr>
              <a:t>развития  </a:t>
            </a:r>
            <a:r>
              <a:rPr sz="2000" spc="-10" dirty="0">
                <a:latin typeface="Calibri"/>
                <a:cs typeface="Calibri"/>
              </a:rPr>
              <a:t>кардио-васкулярной, </a:t>
            </a:r>
            <a:r>
              <a:rPr sz="2000" spc="-5" dirty="0">
                <a:latin typeface="Calibri"/>
                <a:cs typeface="Calibri"/>
              </a:rPr>
              <a:t>церебральной </a:t>
            </a:r>
            <a:r>
              <a:rPr sz="2000" spc="-10" dirty="0">
                <a:latin typeface="Calibri"/>
                <a:cs typeface="Calibri"/>
              </a:rPr>
              <a:t>сосудистой патологии) </a:t>
            </a:r>
            <a:r>
              <a:rPr sz="2000" b="1" dirty="0">
                <a:latin typeface="Calibri"/>
                <a:cs typeface="Calibri"/>
              </a:rPr>
              <a:t>в  </a:t>
            </a:r>
            <a:r>
              <a:rPr sz="2000" b="1" spc="-10" dirty="0">
                <a:latin typeface="Calibri"/>
                <a:cs typeface="Calibri"/>
              </a:rPr>
              <a:t>продромальный период. </a:t>
            </a:r>
            <a:r>
              <a:rPr sz="2000" dirty="0">
                <a:latin typeface="Calibri"/>
                <a:cs typeface="Calibri"/>
              </a:rPr>
              <a:t>В группу </a:t>
            </a:r>
            <a:r>
              <a:rPr sz="2000" spc="-10" dirty="0">
                <a:latin typeface="Calibri"/>
                <a:cs typeface="Calibri"/>
              </a:rPr>
              <a:t>риска </a:t>
            </a:r>
            <a:r>
              <a:rPr sz="2000" dirty="0">
                <a:latin typeface="Calibri"/>
                <a:cs typeface="Calibri"/>
              </a:rPr>
              <a:t>попадают </a:t>
            </a:r>
            <a:r>
              <a:rPr sz="2000" spc="-10" dirty="0">
                <a:latin typeface="Calibri"/>
                <a:cs typeface="Calibri"/>
              </a:rPr>
              <a:t>больные, </a:t>
            </a:r>
            <a:r>
              <a:rPr sz="2000" dirty="0">
                <a:latin typeface="Calibri"/>
                <a:cs typeface="Calibri"/>
              </a:rPr>
              <a:t>у  </a:t>
            </a:r>
            <a:r>
              <a:rPr sz="2000" spc="-15" dirty="0">
                <a:latin typeface="Calibri"/>
                <a:cs typeface="Calibri"/>
              </a:rPr>
              <a:t>которых наблюдаются </a:t>
            </a:r>
            <a:r>
              <a:rPr sz="2000" spc="-5" dirty="0">
                <a:latin typeface="Calibri"/>
                <a:cs typeface="Calibri"/>
              </a:rPr>
              <a:t>легкие </a:t>
            </a:r>
            <a:r>
              <a:rPr sz="2000" dirty="0">
                <a:latin typeface="Calibri"/>
                <a:cs typeface="Calibri"/>
              </a:rPr>
              <a:t>или </a:t>
            </a:r>
            <a:r>
              <a:rPr sz="2000" spc="-5" dirty="0">
                <a:latin typeface="Calibri"/>
                <a:cs typeface="Calibri"/>
              </a:rPr>
              <a:t>умеренные </a:t>
            </a:r>
            <a:r>
              <a:rPr sz="2000" spc="-10" dirty="0">
                <a:latin typeface="Calibri"/>
                <a:cs typeface="Calibri"/>
              </a:rPr>
              <a:t>когнитивные </a:t>
            </a:r>
            <a:r>
              <a:rPr sz="2000" spc="-5" dirty="0">
                <a:latin typeface="Calibri"/>
                <a:cs typeface="Calibri"/>
              </a:rPr>
              <a:t>нарушения,  </a:t>
            </a:r>
            <a:r>
              <a:rPr sz="2000" dirty="0">
                <a:latin typeface="Calibri"/>
                <a:cs typeface="Calibri"/>
              </a:rPr>
              <a:t>не </a:t>
            </a:r>
            <a:r>
              <a:rPr sz="2000" spc="-5" dirty="0">
                <a:latin typeface="Calibri"/>
                <a:cs typeface="Calibri"/>
              </a:rPr>
              <a:t>достигающие </a:t>
            </a:r>
            <a:r>
              <a:rPr sz="2000" dirty="0">
                <a:latin typeface="Calibri"/>
                <a:cs typeface="Calibri"/>
              </a:rPr>
              <a:t>уровня </a:t>
            </a:r>
            <a:r>
              <a:rPr sz="2000" spc="-10" dirty="0">
                <a:latin typeface="Calibri"/>
                <a:cs typeface="Calibri"/>
              </a:rPr>
              <a:t>деменции. </a:t>
            </a:r>
            <a:r>
              <a:rPr sz="2000" spc="-5" dirty="0">
                <a:latin typeface="Calibri"/>
                <a:cs typeface="Calibri"/>
              </a:rPr>
              <a:t>Эти нарушения проявляются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L="469900" marR="1075690">
              <a:lnSpc>
                <a:spcPts val="24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снижении выполнения ряда нейропсихологических тестов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  сравнению с </a:t>
            </a:r>
            <a:r>
              <a:rPr sz="2000" spc="-5" dirty="0">
                <a:latin typeface="Calibri"/>
                <a:cs typeface="Calibri"/>
              </a:rPr>
              <a:t>группой </a:t>
            </a:r>
            <a:r>
              <a:rPr sz="2000" spc="-10" dirty="0">
                <a:latin typeface="Calibri"/>
                <a:cs typeface="Calibri"/>
              </a:rPr>
              <a:t>здоровой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нормы.</a:t>
            </a:r>
            <a:endParaRPr sz="2000">
              <a:latin typeface="Calibri"/>
              <a:cs typeface="Calibri"/>
            </a:endParaRPr>
          </a:p>
          <a:p>
            <a:pPr marL="676910" indent="-207645">
              <a:lnSpc>
                <a:spcPts val="2320"/>
              </a:lnSpc>
              <a:buSzPct val="95000"/>
              <a:buAutoNum type="arabicParenR" startAt="2"/>
              <a:tabLst>
                <a:tab pos="677545" algn="l"/>
              </a:tabLst>
            </a:pPr>
            <a:r>
              <a:rPr sz="2000" spc="-5" dirty="0">
                <a:latin typeface="Calibri"/>
                <a:cs typeface="Calibri"/>
              </a:rPr>
              <a:t>Для </a:t>
            </a:r>
            <a:r>
              <a:rPr sz="2000" spc="-10" dirty="0">
                <a:latin typeface="Calibri"/>
                <a:cs typeface="Calibri"/>
              </a:rPr>
              <a:t>определения </a:t>
            </a:r>
            <a:r>
              <a:rPr sz="2000" spc="-5" dirty="0">
                <a:latin typeface="Calibri"/>
                <a:cs typeface="Calibri"/>
              </a:rPr>
              <a:t>функционального </a:t>
            </a:r>
            <a:r>
              <a:rPr sz="2000" dirty="0">
                <a:latin typeface="Calibri"/>
                <a:cs typeface="Calibri"/>
              </a:rPr>
              <a:t>статуса пациента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endParaRPr sz="2000">
              <a:latin typeface="Calibri"/>
              <a:cs typeface="Calibri"/>
            </a:endParaRPr>
          </a:p>
          <a:p>
            <a:pPr marL="469900" marR="18859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завершающей стадии </a:t>
            </a:r>
            <a:r>
              <a:rPr sz="2000" b="1" spc="-5" dirty="0">
                <a:latin typeface="Calibri"/>
                <a:cs typeface="Calibri"/>
              </a:rPr>
              <a:t>процесса </a:t>
            </a:r>
            <a:r>
              <a:rPr sz="2000" b="1" dirty="0">
                <a:latin typeface="Calibri"/>
                <a:cs typeface="Calibri"/>
              </a:rPr>
              <a:t>лечения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20" dirty="0">
                <a:latin typeface="Calibri"/>
                <a:cs typeface="Calibri"/>
              </a:rPr>
              <a:t>целью </a:t>
            </a:r>
            <a:r>
              <a:rPr sz="2000" i="1" spc="-5" dirty="0">
                <a:latin typeface="Calibri"/>
                <a:cs typeface="Calibri"/>
              </a:rPr>
              <a:t>описания </a:t>
            </a:r>
            <a:r>
              <a:rPr sz="2000" spc="-10" dirty="0">
                <a:latin typeface="Calibri"/>
                <a:cs typeface="Calibri"/>
              </a:rPr>
              <a:t>текущего  </a:t>
            </a:r>
            <a:r>
              <a:rPr sz="2000" spc="-5" dirty="0">
                <a:latin typeface="Calibri"/>
                <a:cs typeface="Calibri"/>
              </a:rPr>
              <a:t>состояния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i="1" dirty="0">
                <a:latin typeface="Calibri"/>
                <a:cs typeface="Calibri"/>
              </a:rPr>
              <a:t>прогноза </a:t>
            </a:r>
            <a:r>
              <a:rPr sz="2000" spc="-5" dirty="0">
                <a:latin typeface="Calibri"/>
                <a:cs typeface="Calibri"/>
              </a:rPr>
              <a:t>возможных </a:t>
            </a:r>
            <a:r>
              <a:rPr sz="2000" dirty="0">
                <a:latin typeface="Calibri"/>
                <a:cs typeface="Calibri"/>
              </a:rPr>
              <a:t>негативных изменений в </a:t>
            </a:r>
            <a:r>
              <a:rPr sz="2000" spc="-5" dirty="0">
                <a:latin typeface="Calibri"/>
                <a:cs typeface="Calibri"/>
              </a:rPr>
              <a:t>качестве  </a:t>
            </a:r>
            <a:r>
              <a:rPr sz="2000" dirty="0">
                <a:latin typeface="Calibri"/>
                <a:cs typeface="Calibri"/>
              </a:rPr>
              <a:t>жизни </a:t>
            </a:r>
            <a:r>
              <a:rPr sz="2000" spc="-10" dirty="0">
                <a:latin typeface="Calibri"/>
                <a:cs typeface="Calibri"/>
              </a:rPr>
              <a:t>больного </a:t>
            </a:r>
            <a:r>
              <a:rPr sz="2000" dirty="0">
                <a:latin typeface="Calibri"/>
                <a:cs typeface="Calibri"/>
              </a:rPr>
              <a:t>после </a:t>
            </a:r>
            <a:r>
              <a:rPr sz="2000" spc="-10" dirty="0">
                <a:latin typeface="Calibri"/>
                <a:cs typeface="Calibri"/>
              </a:rPr>
              <a:t>его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выписки.</a:t>
            </a:r>
            <a:endParaRPr sz="20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000" i="1" spc="-5" dirty="0">
                <a:latin typeface="Calibri"/>
                <a:cs typeface="Calibri"/>
              </a:rPr>
              <a:t>Решение </a:t>
            </a:r>
            <a:r>
              <a:rPr sz="2000" i="1" dirty="0">
                <a:latin typeface="Calibri"/>
                <a:cs typeface="Calibri"/>
              </a:rPr>
              <a:t>этих задач </a:t>
            </a:r>
            <a:r>
              <a:rPr sz="2000" i="1" spc="-10" dirty="0">
                <a:latin typeface="Calibri"/>
                <a:cs typeface="Calibri"/>
              </a:rPr>
              <a:t>нейропсихологической </a:t>
            </a:r>
            <a:r>
              <a:rPr sz="2000" i="1" dirty="0">
                <a:latin typeface="Calibri"/>
                <a:cs typeface="Calibri"/>
              </a:rPr>
              <a:t>диагностики</a:t>
            </a:r>
            <a:r>
              <a:rPr sz="2000" i="1" spc="-1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L="469900" marR="446405">
              <a:lnSpc>
                <a:spcPct val="100000"/>
              </a:lnSpc>
            </a:pPr>
            <a:r>
              <a:rPr sz="2000" i="1" spc="-5" dirty="0">
                <a:latin typeface="Calibri"/>
                <a:cs typeface="Calibri"/>
              </a:rPr>
              <a:t>большей </a:t>
            </a:r>
            <a:r>
              <a:rPr sz="2000" i="1" dirty="0">
                <a:latin typeface="Calibri"/>
                <a:cs typeface="Calibri"/>
              </a:rPr>
              <a:t>степени связано с </a:t>
            </a:r>
            <a:r>
              <a:rPr sz="2000" i="1" spc="-10" dirty="0">
                <a:latin typeface="Calibri"/>
                <a:cs typeface="Calibri"/>
              </a:rPr>
              <a:t>оценкой </a:t>
            </a:r>
            <a:r>
              <a:rPr sz="2000" i="1" spc="-5" dirty="0">
                <a:latin typeface="Calibri"/>
                <a:cs typeface="Calibri"/>
              </a:rPr>
              <a:t>общего состояния </a:t>
            </a:r>
            <a:r>
              <a:rPr sz="2000" i="1" dirty="0">
                <a:latin typeface="Calibri"/>
                <a:cs typeface="Calibri"/>
              </a:rPr>
              <a:t>и </a:t>
            </a:r>
            <a:r>
              <a:rPr sz="2000" i="1" spc="-5" dirty="0">
                <a:latin typeface="Calibri"/>
                <a:cs typeface="Calibri"/>
              </a:rPr>
              <a:t>степени  снижения когнитивного</a:t>
            </a:r>
            <a:r>
              <a:rPr sz="2000" i="1" spc="-5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функционирования.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3780" y="438658"/>
            <a:ext cx="7868284" cy="356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spc="10" dirty="0"/>
              <a:t>НАРУШЕНИЕ </a:t>
            </a:r>
            <a:r>
              <a:rPr sz="2150" dirty="0"/>
              <a:t>МОТИВАЦИОННОГО КОМПОНЕНТА</a:t>
            </a:r>
            <a:r>
              <a:rPr sz="2150" spc="-10" dirty="0"/>
              <a:t> </a:t>
            </a:r>
            <a:r>
              <a:rPr sz="2150" spc="15" dirty="0"/>
              <a:t>ПАМЯТИ</a:t>
            </a:r>
            <a:endParaRPr sz="2150"/>
          </a:p>
        </p:txBody>
      </p:sp>
      <p:sp>
        <p:nvSpPr>
          <p:cNvPr id="3" name="object 3"/>
          <p:cNvSpPr txBox="1"/>
          <p:nvPr/>
        </p:nvSpPr>
        <p:spPr>
          <a:xfrm>
            <a:off x="4751070" y="1217167"/>
            <a:ext cx="3855085" cy="443293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84785" marR="861060" indent="-172720">
              <a:lnSpc>
                <a:spcPts val="1370"/>
              </a:lnSpc>
              <a:spcBef>
                <a:spcPts val="275"/>
              </a:spcBef>
              <a:buFont typeface="Arial"/>
              <a:buChar char="•"/>
              <a:tabLst>
                <a:tab pos="185420" algn="l"/>
              </a:tabLst>
            </a:pPr>
            <a:r>
              <a:rPr sz="1250" spc="10" dirty="0">
                <a:latin typeface="Times New Roman"/>
                <a:cs typeface="Times New Roman"/>
              </a:rPr>
              <a:t>В 1927 </a:t>
            </a:r>
            <a:r>
              <a:rPr sz="1250" spc="-75" dirty="0">
                <a:latin typeface="Times New Roman"/>
                <a:cs typeface="Times New Roman"/>
              </a:rPr>
              <a:t>г. </a:t>
            </a:r>
            <a:r>
              <a:rPr sz="1250" spc="5" dirty="0">
                <a:latin typeface="Times New Roman"/>
                <a:cs typeface="Times New Roman"/>
              </a:rPr>
              <a:t>Б. </a:t>
            </a:r>
            <a:r>
              <a:rPr sz="1250" spc="10" dirty="0">
                <a:latin typeface="Times New Roman"/>
                <a:cs typeface="Times New Roman"/>
              </a:rPr>
              <a:t>В. Зейгарник был </a:t>
            </a:r>
            <a:r>
              <a:rPr sz="1250" spc="5" dirty="0">
                <a:latin typeface="Times New Roman"/>
                <a:cs typeface="Times New Roman"/>
              </a:rPr>
              <a:t>открыт</a:t>
            </a:r>
            <a:r>
              <a:rPr sz="1250" spc="-100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так  </a:t>
            </a:r>
            <a:r>
              <a:rPr sz="1250" spc="5" dirty="0">
                <a:latin typeface="Times New Roman"/>
                <a:cs typeface="Times New Roman"/>
              </a:rPr>
              <a:t>называемый "феномен</a:t>
            </a:r>
            <a:r>
              <a:rPr sz="1250" spc="-110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воспроизведения</a:t>
            </a:r>
            <a:endParaRPr sz="1250">
              <a:latin typeface="Times New Roman"/>
              <a:cs typeface="Times New Roman"/>
            </a:endParaRPr>
          </a:p>
          <a:p>
            <a:pPr marL="184785">
              <a:lnSpc>
                <a:spcPts val="1275"/>
              </a:lnSpc>
            </a:pPr>
            <a:r>
              <a:rPr sz="1250" spc="10" dirty="0">
                <a:latin typeface="Times New Roman"/>
                <a:cs typeface="Times New Roman"/>
              </a:rPr>
              <a:t>незавершенных действий" </a:t>
            </a:r>
            <a:r>
              <a:rPr sz="1250" dirty="0">
                <a:latin typeface="Times New Roman"/>
                <a:cs typeface="Times New Roman"/>
              </a:rPr>
              <a:t>("эффект</a:t>
            </a:r>
            <a:r>
              <a:rPr sz="1250" spc="-105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Зейгарник").</a:t>
            </a:r>
            <a:endParaRPr sz="1250">
              <a:latin typeface="Times New Roman"/>
              <a:cs typeface="Times New Roman"/>
            </a:endParaRPr>
          </a:p>
          <a:p>
            <a:pPr marL="184785" marR="139065">
              <a:lnSpc>
                <a:spcPct val="91600"/>
              </a:lnSpc>
              <a:spcBef>
                <a:spcPts val="60"/>
              </a:spcBef>
            </a:pPr>
            <a:r>
              <a:rPr sz="1250" spc="5" dirty="0">
                <a:latin typeface="Times New Roman"/>
                <a:cs typeface="Times New Roman"/>
              </a:rPr>
              <a:t>Сущность </a:t>
            </a:r>
            <a:r>
              <a:rPr sz="1250" spc="-5" dirty="0">
                <a:latin typeface="Times New Roman"/>
                <a:cs typeface="Times New Roman"/>
              </a:rPr>
              <a:t>этого </a:t>
            </a:r>
            <a:r>
              <a:rPr sz="1250" spc="5" dirty="0">
                <a:latin typeface="Times New Roman"/>
                <a:cs typeface="Times New Roman"/>
              </a:rPr>
              <a:t>феномена заключается </a:t>
            </a:r>
            <a:r>
              <a:rPr sz="1250" spc="10" dirty="0">
                <a:latin typeface="Times New Roman"/>
                <a:cs typeface="Times New Roman"/>
              </a:rPr>
              <a:t>в </a:t>
            </a:r>
            <a:r>
              <a:rPr sz="1250" spc="-5" dirty="0">
                <a:latin typeface="Times New Roman"/>
                <a:cs typeface="Times New Roman"/>
              </a:rPr>
              <a:t>том, </a:t>
            </a:r>
            <a:r>
              <a:rPr sz="1250" dirty="0">
                <a:latin typeface="Times New Roman"/>
                <a:cs typeface="Times New Roman"/>
              </a:rPr>
              <a:t>что</a:t>
            </a:r>
            <a:r>
              <a:rPr sz="1250" spc="-80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в  </a:t>
            </a:r>
            <a:r>
              <a:rPr sz="1250" spc="5" dirty="0">
                <a:latin typeface="Times New Roman"/>
                <a:cs typeface="Times New Roman"/>
              </a:rPr>
              <a:t>экспериментальной </a:t>
            </a:r>
            <a:r>
              <a:rPr sz="1250" dirty="0">
                <a:latin typeface="Times New Roman"/>
                <a:cs typeface="Times New Roman"/>
              </a:rPr>
              <a:t>ситуации испытуемые </a:t>
            </a:r>
            <a:r>
              <a:rPr sz="1250" spc="5" dirty="0">
                <a:latin typeface="Times New Roman"/>
                <a:cs typeface="Times New Roman"/>
              </a:rPr>
              <a:t>лучше  запоминали </a:t>
            </a:r>
            <a:r>
              <a:rPr sz="1250" spc="10" dirty="0">
                <a:latin typeface="Times New Roman"/>
                <a:cs typeface="Times New Roman"/>
              </a:rPr>
              <a:t>незавершенные </a:t>
            </a:r>
            <a:r>
              <a:rPr sz="1250" spc="5" dirty="0">
                <a:latin typeface="Times New Roman"/>
                <a:cs typeface="Times New Roman"/>
              </a:rPr>
              <a:t>действия. Отношение  </a:t>
            </a:r>
            <a:r>
              <a:rPr sz="1250" spc="10" dirty="0">
                <a:latin typeface="Times New Roman"/>
                <a:cs typeface="Times New Roman"/>
              </a:rPr>
              <a:t>воспроизведения </a:t>
            </a:r>
            <a:r>
              <a:rPr sz="1250" spc="5" dirty="0">
                <a:latin typeface="Times New Roman"/>
                <a:cs typeface="Times New Roman"/>
              </a:rPr>
              <a:t>незаконченных </a:t>
            </a:r>
            <a:r>
              <a:rPr sz="1250" spc="10" dirty="0">
                <a:latin typeface="Times New Roman"/>
                <a:cs typeface="Times New Roman"/>
              </a:rPr>
              <a:t>действий (ВН) к  воспроизведению </a:t>
            </a:r>
            <a:r>
              <a:rPr sz="1250" spc="5" dirty="0">
                <a:latin typeface="Times New Roman"/>
                <a:cs typeface="Times New Roman"/>
              </a:rPr>
              <a:t>законченных </a:t>
            </a:r>
            <a:r>
              <a:rPr sz="1250" spc="10" dirty="0">
                <a:latin typeface="Times New Roman"/>
                <a:cs typeface="Times New Roman"/>
              </a:rPr>
              <a:t>(ВЗ) равнялось</a:t>
            </a:r>
            <a:r>
              <a:rPr sz="1250" spc="-140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1,9.</a:t>
            </a:r>
            <a:endParaRPr sz="1250">
              <a:latin typeface="Times New Roman"/>
              <a:cs typeface="Times New Roman"/>
            </a:endParaRPr>
          </a:p>
          <a:p>
            <a:pPr marL="184785" marR="5080" indent="-172720">
              <a:lnSpc>
                <a:spcPct val="91400"/>
              </a:lnSpc>
              <a:spcBef>
                <a:spcPts val="995"/>
              </a:spcBef>
              <a:buFont typeface="Arial"/>
              <a:buChar char="•"/>
              <a:tabLst>
                <a:tab pos="185420" algn="l"/>
              </a:tabLst>
            </a:pPr>
            <a:r>
              <a:rPr sz="1250" spc="5" dirty="0">
                <a:latin typeface="Times New Roman"/>
                <a:cs typeface="Times New Roman"/>
              </a:rPr>
              <a:t>Б. </a:t>
            </a:r>
            <a:r>
              <a:rPr sz="1250" spc="10" dirty="0">
                <a:latin typeface="Times New Roman"/>
                <a:cs typeface="Times New Roman"/>
              </a:rPr>
              <a:t>В. Зейгарник </a:t>
            </a:r>
            <a:r>
              <a:rPr sz="1250" spc="5" dirty="0">
                <a:latin typeface="Times New Roman"/>
                <a:cs typeface="Times New Roman"/>
              </a:rPr>
              <a:t>объясняла </a:t>
            </a:r>
            <a:r>
              <a:rPr sz="1250" spc="-5" dirty="0">
                <a:latin typeface="Times New Roman"/>
                <a:cs typeface="Times New Roman"/>
              </a:rPr>
              <a:t>этот </a:t>
            </a:r>
            <a:r>
              <a:rPr sz="1250" spc="5" dirty="0">
                <a:latin typeface="Times New Roman"/>
                <a:cs typeface="Times New Roman"/>
              </a:rPr>
              <a:t>факт тем, </a:t>
            </a:r>
            <a:r>
              <a:rPr sz="1250" dirty="0">
                <a:latin typeface="Times New Roman"/>
                <a:cs typeface="Times New Roman"/>
              </a:rPr>
              <a:t>что </a:t>
            </a:r>
            <a:r>
              <a:rPr sz="1250" spc="10" dirty="0">
                <a:latin typeface="Times New Roman"/>
                <a:cs typeface="Times New Roman"/>
              </a:rPr>
              <a:t>у  </a:t>
            </a:r>
            <a:r>
              <a:rPr sz="1250" dirty="0">
                <a:latin typeface="Times New Roman"/>
                <a:cs typeface="Times New Roman"/>
              </a:rPr>
              <a:t>любого здорового испытуемого ситуация </a:t>
            </a:r>
            <a:r>
              <a:rPr sz="1250" spc="10" dirty="0">
                <a:latin typeface="Times New Roman"/>
                <a:cs typeface="Times New Roman"/>
              </a:rPr>
              <a:t>опыта  </a:t>
            </a:r>
            <a:r>
              <a:rPr sz="1250" spc="5" dirty="0">
                <a:latin typeface="Times New Roman"/>
                <a:cs typeface="Times New Roman"/>
              </a:rPr>
              <a:t>вызывала </a:t>
            </a:r>
            <a:r>
              <a:rPr sz="1250" dirty="0">
                <a:latin typeface="Times New Roman"/>
                <a:cs typeface="Times New Roman"/>
              </a:rPr>
              <a:t>какое-либо </a:t>
            </a:r>
            <a:r>
              <a:rPr sz="1250" spc="10" dirty="0">
                <a:latin typeface="Times New Roman"/>
                <a:cs typeface="Times New Roman"/>
              </a:rPr>
              <a:t>личностное </a:t>
            </a:r>
            <a:r>
              <a:rPr sz="1250" spc="5" dirty="0">
                <a:latin typeface="Times New Roman"/>
                <a:cs typeface="Times New Roman"/>
              </a:rPr>
              <a:t>отношение </a:t>
            </a:r>
            <a:r>
              <a:rPr sz="1250" spc="10" dirty="0">
                <a:latin typeface="Times New Roman"/>
                <a:cs typeface="Times New Roman"/>
              </a:rPr>
              <a:t>к </a:t>
            </a:r>
            <a:r>
              <a:rPr sz="1250" spc="5" dirty="0">
                <a:latin typeface="Times New Roman"/>
                <a:cs typeface="Times New Roman"/>
              </a:rPr>
              <a:t>ней,</a:t>
            </a:r>
            <a:r>
              <a:rPr sz="1250" spc="-155" dirty="0">
                <a:latin typeface="Times New Roman"/>
                <a:cs typeface="Times New Roman"/>
              </a:rPr>
              <a:t> </a:t>
            </a:r>
            <a:r>
              <a:rPr sz="1250" spc="-50" dirty="0">
                <a:latin typeface="Times New Roman"/>
                <a:cs typeface="Times New Roman"/>
              </a:rPr>
              <a:t>т.  </a:t>
            </a:r>
            <a:r>
              <a:rPr sz="1250" spc="5" dirty="0">
                <a:latin typeface="Times New Roman"/>
                <a:cs typeface="Times New Roman"/>
              </a:rPr>
              <a:t>е. возникал мотив, </a:t>
            </a:r>
            <a:r>
              <a:rPr sz="1250" spc="10" dirty="0">
                <a:latin typeface="Times New Roman"/>
                <a:cs typeface="Times New Roman"/>
              </a:rPr>
              <a:t>ради </a:t>
            </a:r>
            <a:r>
              <a:rPr sz="1250" spc="-10" dirty="0">
                <a:latin typeface="Times New Roman"/>
                <a:cs typeface="Times New Roman"/>
              </a:rPr>
              <a:t>которого </a:t>
            </a:r>
            <a:r>
              <a:rPr sz="1250" spc="10" dirty="0">
                <a:latin typeface="Times New Roman"/>
                <a:cs typeface="Times New Roman"/>
              </a:rPr>
              <a:t>и выполнялось  </a:t>
            </a:r>
            <a:r>
              <a:rPr sz="1250" spc="5" dirty="0">
                <a:latin typeface="Times New Roman"/>
                <a:cs typeface="Times New Roman"/>
              </a:rPr>
              <a:t>задание.</a:t>
            </a:r>
            <a:endParaRPr sz="1250">
              <a:latin typeface="Times New Roman"/>
              <a:cs typeface="Times New Roman"/>
            </a:endParaRPr>
          </a:p>
          <a:p>
            <a:pPr marL="184785" marR="438150" indent="-172720">
              <a:lnSpc>
                <a:spcPts val="1370"/>
              </a:lnSpc>
              <a:spcBef>
                <a:spcPts val="1030"/>
              </a:spcBef>
              <a:buFont typeface="Arial"/>
              <a:buChar char="•"/>
              <a:tabLst>
                <a:tab pos="185420" algn="l"/>
              </a:tabLst>
            </a:pPr>
            <a:r>
              <a:rPr sz="1250" spc="10" dirty="0">
                <a:latin typeface="Times New Roman"/>
                <a:cs typeface="Times New Roman"/>
              </a:rPr>
              <a:t>В </a:t>
            </a:r>
            <a:r>
              <a:rPr sz="1250" spc="5" dirty="0">
                <a:latin typeface="Times New Roman"/>
                <a:cs typeface="Times New Roman"/>
              </a:rPr>
              <a:t>эксперименте, проведенном с</a:t>
            </a:r>
            <a:r>
              <a:rPr sz="1250" spc="-150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испытуемыми,  имеющими различные формы</a:t>
            </a:r>
            <a:r>
              <a:rPr sz="1250" spc="-8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патологии</a:t>
            </a:r>
            <a:endParaRPr sz="1250">
              <a:latin typeface="Times New Roman"/>
              <a:cs typeface="Times New Roman"/>
            </a:endParaRPr>
          </a:p>
          <a:p>
            <a:pPr marL="184785">
              <a:lnSpc>
                <a:spcPts val="1290"/>
              </a:lnSpc>
            </a:pPr>
            <a:r>
              <a:rPr sz="1250" spc="5" dirty="0">
                <a:latin typeface="Times New Roman"/>
                <a:cs typeface="Times New Roman"/>
              </a:rPr>
              <a:t>мотивационной </a:t>
            </a:r>
            <a:r>
              <a:rPr sz="1250" spc="10" dirty="0">
                <a:latin typeface="Times New Roman"/>
                <a:cs typeface="Times New Roman"/>
              </a:rPr>
              <a:t>сферы, были</a:t>
            </a:r>
            <a:r>
              <a:rPr sz="1250" spc="-70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получены</a:t>
            </a:r>
            <a:endParaRPr sz="1250">
              <a:latin typeface="Times New Roman"/>
              <a:cs typeface="Times New Roman"/>
            </a:endParaRPr>
          </a:p>
          <a:p>
            <a:pPr marL="184785" marR="347345">
              <a:lnSpc>
                <a:spcPts val="1370"/>
              </a:lnSpc>
              <a:spcBef>
                <a:spcPts val="90"/>
              </a:spcBef>
            </a:pPr>
            <a:r>
              <a:rPr sz="1250" spc="5" dirty="0">
                <a:latin typeface="Times New Roman"/>
                <a:cs typeface="Times New Roman"/>
              </a:rPr>
              <a:t>закономерности, существенно отличающиеся</a:t>
            </a:r>
            <a:r>
              <a:rPr sz="1250" spc="-9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от  </a:t>
            </a:r>
            <a:r>
              <a:rPr sz="1250" spc="5" dirty="0">
                <a:latin typeface="Times New Roman"/>
                <a:cs typeface="Times New Roman"/>
              </a:rPr>
              <a:t>выявленных</a:t>
            </a:r>
            <a:r>
              <a:rPr sz="1250" spc="-30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ранее.</a:t>
            </a:r>
            <a:endParaRPr sz="1250">
              <a:latin typeface="Times New Roman"/>
              <a:cs typeface="Times New Roman"/>
            </a:endParaRPr>
          </a:p>
          <a:p>
            <a:pPr marL="184785" marR="276225" indent="-172720">
              <a:lnSpc>
                <a:spcPts val="1370"/>
              </a:lnSpc>
              <a:spcBef>
                <a:spcPts val="1005"/>
              </a:spcBef>
              <a:buFont typeface="Arial"/>
              <a:buChar char="•"/>
              <a:tabLst>
                <a:tab pos="185420" algn="l"/>
              </a:tabLst>
            </a:pPr>
            <a:r>
              <a:rPr sz="1250" spc="5" dirty="0">
                <a:latin typeface="Times New Roman"/>
                <a:cs typeface="Times New Roman"/>
              </a:rPr>
              <a:t>Например, </a:t>
            </a:r>
            <a:r>
              <a:rPr sz="1250" spc="10" dirty="0">
                <a:latin typeface="Times New Roman"/>
                <a:cs typeface="Times New Roman"/>
              </a:rPr>
              <a:t>у </a:t>
            </a:r>
            <a:r>
              <a:rPr sz="1250" spc="5" dirty="0">
                <a:latin typeface="Times New Roman"/>
                <a:cs typeface="Times New Roman"/>
              </a:rPr>
              <a:t>больных шизофренией, </a:t>
            </a:r>
            <a:r>
              <a:rPr sz="1250" spc="10" dirty="0">
                <a:latin typeface="Times New Roman"/>
                <a:cs typeface="Times New Roman"/>
              </a:rPr>
              <a:t>для</a:t>
            </a:r>
            <a:r>
              <a:rPr sz="1250" spc="-13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которых  </a:t>
            </a:r>
            <a:r>
              <a:rPr sz="1250" spc="5" dirty="0">
                <a:latin typeface="Times New Roman"/>
                <a:cs typeface="Times New Roman"/>
              </a:rPr>
              <a:t>характерны искажение мотивов, эмоциональная  </a:t>
            </a:r>
            <a:r>
              <a:rPr sz="1250" spc="10" dirty="0">
                <a:latin typeface="Times New Roman"/>
                <a:cs typeface="Times New Roman"/>
              </a:rPr>
              <a:t>вялость, </a:t>
            </a:r>
            <a:r>
              <a:rPr sz="1250" dirty="0">
                <a:latin typeface="Times New Roman"/>
                <a:cs typeface="Times New Roman"/>
              </a:rPr>
              <a:t>эффект лучшего</a:t>
            </a:r>
            <a:r>
              <a:rPr sz="1250" spc="-30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воспроизведения</a:t>
            </a:r>
            <a:endParaRPr sz="1250">
              <a:latin typeface="Times New Roman"/>
              <a:cs typeface="Times New Roman"/>
            </a:endParaRPr>
          </a:p>
          <a:p>
            <a:pPr marL="184785" marR="158115">
              <a:lnSpc>
                <a:spcPts val="1370"/>
              </a:lnSpc>
              <a:spcBef>
                <a:spcPts val="5"/>
              </a:spcBef>
            </a:pPr>
            <a:r>
              <a:rPr sz="1250" spc="10" dirty="0">
                <a:latin typeface="Times New Roman"/>
                <a:cs typeface="Times New Roman"/>
              </a:rPr>
              <a:t>незавершенных действий </a:t>
            </a:r>
            <a:r>
              <a:rPr sz="1250" spc="5" dirty="0">
                <a:latin typeface="Times New Roman"/>
                <a:cs typeface="Times New Roman"/>
              </a:rPr>
              <a:t>практически не</a:t>
            </a:r>
            <a:r>
              <a:rPr sz="1250" spc="-185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возникал  (1,1 по </a:t>
            </a:r>
            <a:r>
              <a:rPr sz="1250" spc="10" dirty="0">
                <a:latin typeface="Times New Roman"/>
                <a:cs typeface="Times New Roman"/>
              </a:rPr>
              <a:t>сравнению </a:t>
            </a:r>
            <a:r>
              <a:rPr sz="1250" spc="5" dirty="0">
                <a:latin typeface="Times New Roman"/>
                <a:cs typeface="Times New Roman"/>
              </a:rPr>
              <a:t>с </a:t>
            </a:r>
            <a:r>
              <a:rPr sz="1250" spc="10" dirty="0">
                <a:latin typeface="Times New Roman"/>
                <a:cs typeface="Times New Roman"/>
              </a:rPr>
              <a:t>1,9 в</a:t>
            </a:r>
            <a:r>
              <a:rPr sz="1250" spc="-10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норме).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2731" y="2449067"/>
            <a:ext cx="4014216" cy="3011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2127" y="558495"/>
            <a:ext cx="758888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25" dirty="0">
                <a:latin typeface="Calibri Light"/>
                <a:cs typeface="Calibri Light"/>
              </a:rPr>
              <a:t>Методы </a:t>
            </a:r>
            <a:r>
              <a:rPr sz="3200" b="0" spc="-30" dirty="0">
                <a:latin typeface="Calibri Light"/>
                <a:cs typeface="Calibri Light"/>
              </a:rPr>
              <a:t>нейропсихологической</a:t>
            </a:r>
            <a:r>
              <a:rPr sz="3200" b="0" spc="-140" dirty="0">
                <a:latin typeface="Calibri Light"/>
                <a:cs typeface="Calibri Light"/>
              </a:rPr>
              <a:t> </a:t>
            </a:r>
            <a:r>
              <a:rPr sz="3200" b="0" spc="-25" dirty="0">
                <a:latin typeface="Calibri Light"/>
                <a:cs typeface="Calibri Light"/>
              </a:rPr>
              <a:t>диагностики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742" y="1645412"/>
            <a:ext cx="8150859" cy="459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24154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Calibri"/>
                <a:cs typeface="Calibri"/>
              </a:rPr>
              <a:t>Методы </a:t>
            </a:r>
            <a:r>
              <a:rPr sz="2000" spc="-10" dirty="0">
                <a:latin typeface="Calibri"/>
                <a:cs typeface="Calibri"/>
              </a:rPr>
              <a:t>нейропсихологической </a:t>
            </a:r>
            <a:r>
              <a:rPr sz="2000" dirty="0">
                <a:latin typeface="Calibri"/>
                <a:cs typeface="Calibri"/>
              </a:rPr>
              <a:t>диагностики, </a:t>
            </a:r>
            <a:r>
              <a:rPr sz="2000" spc="-5" dirty="0">
                <a:latin typeface="Calibri"/>
                <a:cs typeface="Calibri"/>
              </a:rPr>
              <a:t>направленные </a:t>
            </a:r>
            <a:r>
              <a:rPr sz="2000" dirty="0">
                <a:latin typeface="Calibri"/>
                <a:cs typeface="Calibri"/>
              </a:rPr>
              <a:t>на </a:t>
            </a:r>
            <a:r>
              <a:rPr sz="2000" spc="-5" dirty="0">
                <a:latin typeface="Calibri"/>
                <a:cs typeface="Calibri"/>
              </a:rPr>
              <a:t>решение  </a:t>
            </a:r>
            <a:r>
              <a:rPr sz="2000" dirty="0">
                <a:latin typeface="Calibri"/>
                <a:cs typeface="Calibri"/>
              </a:rPr>
              <a:t>практических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задач: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276225" indent="-264160">
              <a:lnSpc>
                <a:spcPct val="100000"/>
              </a:lnSpc>
              <a:buFont typeface="Calibri"/>
              <a:buAutoNum type="arabicParenR"/>
              <a:tabLst>
                <a:tab pos="276860" algn="l"/>
              </a:tabLst>
            </a:pPr>
            <a:r>
              <a:rPr sz="2000" b="1" i="1" spc="-5" dirty="0">
                <a:latin typeface="Calibri"/>
                <a:cs typeface="Calibri"/>
              </a:rPr>
              <a:t>Локализационные, </a:t>
            </a:r>
            <a:r>
              <a:rPr sz="2000" i="1" spc="-5" dirty="0">
                <a:latin typeface="Calibri"/>
                <a:cs typeface="Calibri"/>
              </a:rPr>
              <a:t>направленные </a:t>
            </a:r>
            <a:r>
              <a:rPr sz="2000" i="1" dirty="0">
                <a:latin typeface="Calibri"/>
                <a:cs typeface="Calibri"/>
              </a:rPr>
              <a:t>на топическую</a:t>
            </a:r>
            <a:r>
              <a:rPr sz="2000" i="1" spc="-1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диагностику;</a:t>
            </a:r>
            <a:endParaRPr sz="2000">
              <a:latin typeface="Calibri"/>
              <a:cs typeface="Calibri"/>
            </a:endParaRPr>
          </a:p>
          <a:p>
            <a:pPr marL="12700" marR="384810">
              <a:lnSpc>
                <a:spcPct val="100000"/>
              </a:lnSpc>
              <a:buFont typeface="Calibri"/>
              <a:buAutoNum type="arabicParenR"/>
              <a:tabLst>
                <a:tab pos="276860" algn="l"/>
              </a:tabLst>
            </a:pPr>
            <a:r>
              <a:rPr sz="2000" b="1" i="1" spc="-5" dirty="0">
                <a:latin typeface="Calibri"/>
                <a:cs typeface="Calibri"/>
              </a:rPr>
              <a:t>Психометрические </a:t>
            </a:r>
            <a:r>
              <a:rPr sz="2000" i="1" spc="-5" dirty="0">
                <a:latin typeface="Calibri"/>
                <a:cs typeface="Calibri"/>
              </a:rPr>
              <a:t>(стандартизированные) </a:t>
            </a:r>
            <a:r>
              <a:rPr sz="2000" i="1" dirty="0">
                <a:latin typeface="Calibri"/>
                <a:cs typeface="Calibri"/>
              </a:rPr>
              <a:t>для </a:t>
            </a:r>
            <a:r>
              <a:rPr sz="2000" i="1" spc="-5" dirty="0">
                <a:latin typeface="Calibri"/>
                <a:cs typeface="Calibri"/>
              </a:rPr>
              <a:t>оценки состояния  психических функций, </a:t>
            </a:r>
            <a:r>
              <a:rPr sz="2000" i="1" dirty="0">
                <a:latin typeface="Calibri"/>
                <a:cs typeface="Calibri"/>
              </a:rPr>
              <a:t>состояний, свойств, динамики </a:t>
            </a:r>
            <a:r>
              <a:rPr sz="2000" i="1" spc="-5" dirty="0">
                <a:latin typeface="Calibri"/>
                <a:cs typeface="Calibri"/>
              </a:rPr>
              <a:t>их</a:t>
            </a:r>
            <a:r>
              <a:rPr sz="2000" i="1" spc="-12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изменения;</a:t>
            </a:r>
            <a:endParaRPr sz="2000">
              <a:latin typeface="Calibri"/>
              <a:cs typeface="Calibri"/>
            </a:endParaRPr>
          </a:p>
          <a:p>
            <a:pPr marL="276225" indent="-264160">
              <a:lnSpc>
                <a:spcPct val="100000"/>
              </a:lnSpc>
              <a:buFont typeface="Calibri"/>
              <a:buAutoNum type="arabicParenR"/>
              <a:tabLst>
                <a:tab pos="276860" algn="l"/>
              </a:tabLst>
            </a:pPr>
            <a:r>
              <a:rPr sz="2000" b="1" i="1" spc="-5" dirty="0">
                <a:latin typeface="Calibri"/>
                <a:cs typeface="Calibri"/>
              </a:rPr>
              <a:t>Экологические </a:t>
            </a:r>
            <a:r>
              <a:rPr sz="2000" i="1" spc="-5" dirty="0">
                <a:latin typeface="Calibri"/>
                <a:cs typeface="Calibri"/>
              </a:rPr>
              <a:t>методы </a:t>
            </a:r>
            <a:r>
              <a:rPr sz="2000" i="1" dirty="0">
                <a:latin typeface="Calibri"/>
                <a:cs typeface="Calibri"/>
              </a:rPr>
              <a:t>для </a:t>
            </a:r>
            <a:r>
              <a:rPr sz="2000" i="1" spc="-5" dirty="0">
                <a:latin typeface="Calibri"/>
                <a:cs typeface="Calibri"/>
              </a:rPr>
              <a:t>оценки </a:t>
            </a:r>
            <a:r>
              <a:rPr sz="2000" i="1" dirty="0">
                <a:latin typeface="Calibri"/>
                <a:cs typeface="Calibri"/>
              </a:rPr>
              <a:t>бытовой и </a:t>
            </a:r>
            <a:r>
              <a:rPr sz="2000" i="1" spc="-5" dirty="0">
                <a:latin typeface="Calibri"/>
                <a:cs typeface="Calibri"/>
              </a:rPr>
              <a:t>социальной</a:t>
            </a:r>
            <a:r>
              <a:rPr sz="2000" i="1" spc="-8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адаптации.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Указанные методы:</a:t>
            </a:r>
            <a:endParaRPr sz="2000">
              <a:latin typeface="Calibri"/>
              <a:cs typeface="Calibri"/>
            </a:endParaRPr>
          </a:p>
          <a:p>
            <a:pPr marL="275590" indent="-263525">
              <a:lnSpc>
                <a:spcPct val="100000"/>
              </a:lnSpc>
              <a:buAutoNum type="arabicParenR"/>
              <a:tabLst>
                <a:tab pos="276225" algn="l"/>
              </a:tabLst>
            </a:pPr>
            <a:r>
              <a:rPr sz="2000" i="1" dirty="0">
                <a:latin typeface="Calibri"/>
                <a:cs typeface="Calibri"/>
              </a:rPr>
              <a:t>Появились не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одновременно;</a:t>
            </a:r>
            <a:endParaRPr sz="2000">
              <a:latin typeface="Calibri"/>
              <a:cs typeface="Calibri"/>
            </a:endParaRPr>
          </a:p>
          <a:p>
            <a:pPr marL="12700" marR="54610">
              <a:lnSpc>
                <a:spcPct val="100000"/>
              </a:lnSpc>
              <a:buAutoNum type="arabicParenR"/>
              <a:tabLst>
                <a:tab pos="276225" algn="l"/>
              </a:tabLst>
            </a:pPr>
            <a:r>
              <a:rPr sz="2000" i="1" spc="-10" dirty="0">
                <a:latin typeface="Calibri"/>
                <a:cs typeface="Calibri"/>
              </a:rPr>
              <a:t>являются </a:t>
            </a:r>
            <a:r>
              <a:rPr sz="2000" i="1" spc="-5" dirty="0">
                <a:latin typeface="Calibri"/>
                <a:cs typeface="Calibri"/>
              </a:rPr>
              <a:t>наиболее распространенными </a:t>
            </a:r>
            <a:r>
              <a:rPr sz="2000" i="1" dirty="0">
                <a:latin typeface="Calibri"/>
                <a:cs typeface="Calibri"/>
              </a:rPr>
              <a:t>и в </a:t>
            </a:r>
            <a:r>
              <a:rPr sz="2000" i="1" spc="-5" dirty="0">
                <a:latin typeface="Calibri"/>
                <a:cs typeface="Calibri"/>
              </a:rPr>
              <a:t>некоторой </a:t>
            </a:r>
            <a:r>
              <a:rPr sz="2000" i="1" dirty="0">
                <a:latin typeface="Calibri"/>
                <a:cs typeface="Calibri"/>
              </a:rPr>
              <a:t>степени  </a:t>
            </a:r>
            <a:r>
              <a:rPr sz="2000" i="1" spc="-10" dirty="0">
                <a:latin typeface="Calibri"/>
                <a:cs typeface="Calibri"/>
              </a:rPr>
              <a:t>конкурирующими </a:t>
            </a:r>
            <a:r>
              <a:rPr sz="2000" i="1" spc="-5" dirty="0">
                <a:latin typeface="Calibri"/>
                <a:cs typeface="Calibri"/>
              </a:rPr>
              <a:t>друг </a:t>
            </a:r>
            <a:r>
              <a:rPr sz="2000" i="1" dirty="0">
                <a:latin typeface="Calibri"/>
                <a:cs typeface="Calibri"/>
              </a:rPr>
              <a:t>с </a:t>
            </a:r>
            <a:r>
              <a:rPr sz="2000" i="1" spc="-5" dirty="0">
                <a:latin typeface="Calibri"/>
                <a:cs typeface="Calibri"/>
              </a:rPr>
              <a:t>другом (в связи </a:t>
            </a:r>
            <a:r>
              <a:rPr sz="2000" i="1" dirty="0">
                <a:latin typeface="Calibri"/>
                <a:cs typeface="Calibri"/>
              </a:rPr>
              <a:t>с </a:t>
            </a:r>
            <a:r>
              <a:rPr sz="2000" i="1" spc="-5" dirty="0">
                <a:latin typeface="Calibri"/>
                <a:cs typeface="Calibri"/>
              </a:rPr>
              <a:t>попытками решать </a:t>
            </a:r>
            <a:r>
              <a:rPr sz="2000" i="1" dirty="0">
                <a:latin typeface="Calibri"/>
                <a:cs typeface="Calibri"/>
              </a:rPr>
              <a:t>все задачи  </a:t>
            </a:r>
            <a:r>
              <a:rPr sz="2000" i="1" spc="-5" dirty="0">
                <a:latin typeface="Calibri"/>
                <a:cs typeface="Calibri"/>
              </a:rPr>
              <a:t>нейропсихологического обследования </a:t>
            </a:r>
            <a:r>
              <a:rPr sz="2000" i="1" dirty="0">
                <a:latin typeface="Calibri"/>
                <a:cs typeface="Calibri"/>
              </a:rPr>
              <a:t>на </a:t>
            </a:r>
            <a:r>
              <a:rPr sz="2000" i="1" spc="-5" dirty="0">
                <a:latin typeface="Calibri"/>
                <a:cs typeface="Calibri"/>
              </a:rPr>
              <a:t>основе </a:t>
            </a:r>
            <a:r>
              <a:rPr sz="2000" i="1" dirty="0">
                <a:latin typeface="Calibri"/>
                <a:cs typeface="Calibri"/>
              </a:rPr>
              <a:t>одного </a:t>
            </a:r>
            <a:r>
              <a:rPr sz="2000" i="1" spc="-5" dirty="0">
                <a:latin typeface="Calibri"/>
                <a:cs typeface="Calibri"/>
              </a:rPr>
              <a:t>из</a:t>
            </a:r>
            <a:r>
              <a:rPr sz="2000" i="1" spc="-1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них);</a:t>
            </a:r>
            <a:endParaRPr sz="2000">
              <a:latin typeface="Calibri"/>
              <a:cs typeface="Calibri"/>
            </a:endParaRPr>
          </a:p>
          <a:p>
            <a:pPr marL="12700" marR="896619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276225" algn="l"/>
              </a:tabLst>
            </a:pPr>
            <a:r>
              <a:rPr sz="2000" i="1" dirty="0">
                <a:latin typeface="Calibri"/>
                <a:cs typeface="Calibri"/>
              </a:rPr>
              <a:t>ориентированы на разные процедуры </a:t>
            </a:r>
            <a:r>
              <a:rPr sz="2000" i="1" spc="-5" dirty="0">
                <a:latin typeface="Calibri"/>
                <a:cs typeface="Calibri"/>
              </a:rPr>
              <a:t>интерпретации</a:t>
            </a:r>
            <a:r>
              <a:rPr sz="2000" i="1" spc="-18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данных  </a:t>
            </a:r>
            <a:r>
              <a:rPr sz="2000" i="1" spc="-5" dirty="0">
                <a:latin typeface="Calibri"/>
                <a:cs typeface="Calibri"/>
              </a:rPr>
              <a:t>обследования </a:t>
            </a:r>
            <a:r>
              <a:rPr sz="2000" i="1" dirty="0">
                <a:latin typeface="Calibri"/>
                <a:cs typeface="Calibri"/>
              </a:rPr>
              <a:t>– </a:t>
            </a:r>
            <a:r>
              <a:rPr sz="2000" i="1" spc="-5" dirty="0">
                <a:latin typeface="Calibri"/>
                <a:cs typeface="Calibri"/>
              </a:rPr>
              <a:t>качественную </a:t>
            </a:r>
            <a:r>
              <a:rPr sz="2000" i="1" dirty="0">
                <a:latin typeface="Calibri"/>
                <a:cs typeface="Calibri"/>
              </a:rPr>
              <a:t>и</a:t>
            </a:r>
            <a:r>
              <a:rPr sz="2000" i="1" spc="-8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количественную.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008" y="772413"/>
            <a:ext cx="80067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5" dirty="0">
                <a:latin typeface="Calibri"/>
                <a:cs typeface="Calibri"/>
              </a:rPr>
              <a:t>Методы </a:t>
            </a:r>
            <a:r>
              <a:rPr sz="3200" b="1" spc="-10" dirty="0">
                <a:latin typeface="Calibri"/>
                <a:cs typeface="Calibri"/>
              </a:rPr>
              <a:t>нейропсихологической</a:t>
            </a:r>
            <a:r>
              <a:rPr sz="3200" b="1" spc="4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диагностики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722882"/>
            <a:ext cx="841438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5"/>
              </a:spcBef>
            </a:pPr>
            <a:r>
              <a:rPr sz="2000" b="1" i="1" spc="-5" dirty="0">
                <a:latin typeface="Calibri"/>
                <a:cs typeface="Calibri"/>
              </a:rPr>
              <a:t>Локализационные методы</a:t>
            </a:r>
            <a:r>
              <a:rPr sz="2000" i="1" spc="-5" dirty="0">
                <a:latin typeface="Calibri"/>
                <a:cs typeface="Calibri"/>
              </a:rPr>
              <a:t>, </a:t>
            </a:r>
            <a:r>
              <a:rPr sz="2000" i="1" dirty="0">
                <a:latin typeface="Calibri"/>
                <a:cs typeface="Calibri"/>
              </a:rPr>
              <a:t>с </a:t>
            </a:r>
            <a:r>
              <a:rPr sz="2000" i="1" spc="-5" dirty="0">
                <a:latin typeface="Calibri"/>
                <a:cs typeface="Calibri"/>
              </a:rPr>
              <a:t>помощью </a:t>
            </a:r>
            <a:r>
              <a:rPr sz="2000" i="1" spc="-10" dirty="0">
                <a:latin typeface="Calibri"/>
                <a:cs typeface="Calibri"/>
              </a:rPr>
              <a:t>которых </a:t>
            </a:r>
            <a:r>
              <a:rPr sz="2000" i="1" spc="-5" dirty="0">
                <a:latin typeface="Calibri"/>
                <a:cs typeface="Calibri"/>
              </a:rPr>
              <a:t>проводится </a:t>
            </a:r>
            <a:r>
              <a:rPr sz="2000" i="1" spc="-10" dirty="0">
                <a:latin typeface="Calibri"/>
                <a:cs typeface="Calibri"/>
              </a:rPr>
              <a:t>топическая  диагностика </a:t>
            </a:r>
            <a:r>
              <a:rPr sz="2000" i="1" dirty="0">
                <a:latin typeface="Calibri"/>
                <a:cs typeface="Calibri"/>
              </a:rPr>
              <a:t>(Лурия, </a:t>
            </a:r>
            <a:r>
              <a:rPr sz="2000" i="1" spc="-5" dirty="0">
                <a:latin typeface="Calibri"/>
                <a:cs typeface="Calibri"/>
              </a:rPr>
              <a:t>1969; Bates et al., 2003; Caplan, 2004; </a:t>
            </a:r>
            <a:r>
              <a:rPr sz="2000" i="1" spc="-10" dirty="0">
                <a:latin typeface="Calibri"/>
                <a:cs typeface="Calibri"/>
              </a:rPr>
              <a:t>Caramazza, </a:t>
            </a:r>
            <a:r>
              <a:rPr sz="2000" i="1" spc="-5" dirty="0">
                <a:latin typeface="Calibri"/>
                <a:cs typeface="Calibri"/>
              </a:rPr>
              <a:t>1984;  </a:t>
            </a:r>
            <a:r>
              <a:rPr sz="2000" i="1" spc="-30" dirty="0">
                <a:latin typeface="Calibri"/>
                <a:cs typeface="Calibri"/>
              </a:rPr>
              <a:t>Teuber </a:t>
            </a:r>
            <a:r>
              <a:rPr sz="2000" i="1" spc="-5" dirty="0">
                <a:latin typeface="Calibri"/>
                <a:cs typeface="Calibri"/>
              </a:rPr>
              <a:t>et al., </a:t>
            </a:r>
            <a:r>
              <a:rPr sz="2000" i="1" dirty="0">
                <a:latin typeface="Calibri"/>
                <a:cs typeface="Calibri"/>
              </a:rPr>
              <a:t>1960; </a:t>
            </a:r>
            <a:r>
              <a:rPr sz="2000" i="1" spc="-45" dirty="0">
                <a:latin typeface="Calibri"/>
                <a:cs typeface="Calibri"/>
              </a:rPr>
              <a:t>Valar, </a:t>
            </a:r>
            <a:r>
              <a:rPr sz="2000" i="1" dirty="0">
                <a:latin typeface="Calibri"/>
                <a:cs typeface="Calibri"/>
              </a:rPr>
              <a:t>2004; </a:t>
            </a:r>
            <a:r>
              <a:rPr sz="2000" i="1" spc="-35" dirty="0">
                <a:latin typeface="Calibri"/>
                <a:cs typeface="Calibri"/>
              </a:rPr>
              <a:t>Van </a:t>
            </a:r>
            <a:r>
              <a:rPr sz="2000" i="1" spc="-5" dirty="0">
                <a:latin typeface="Calibri"/>
                <a:cs typeface="Calibri"/>
              </a:rPr>
              <a:t>Orden, Pennington, Stone, </a:t>
            </a:r>
            <a:r>
              <a:rPr sz="2000" i="1" dirty="0">
                <a:latin typeface="Calibri"/>
                <a:cs typeface="Calibri"/>
              </a:rPr>
              <a:t>2001; и</a:t>
            </a:r>
            <a:r>
              <a:rPr sz="2000" i="1" spc="-1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др.).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5080" indent="57785" algn="just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Среди </a:t>
            </a:r>
            <a:r>
              <a:rPr sz="2000" spc="-5" dirty="0">
                <a:latin typeface="Calibri"/>
                <a:cs typeface="Calibri"/>
              </a:rPr>
              <a:t>них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России наиболее популярен </a:t>
            </a:r>
            <a:r>
              <a:rPr sz="2000" b="1" i="1" spc="-5" dirty="0">
                <a:latin typeface="Calibri"/>
                <a:cs typeface="Calibri"/>
              </a:rPr>
              <a:t>метод </a:t>
            </a:r>
            <a:r>
              <a:rPr sz="2000" spc="-10" dirty="0">
                <a:latin typeface="Calibri"/>
                <a:cs typeface="Calibri"/>
              </a:rPr>
              <a:t>синдромного (факторного)  </a:t>
            </a:r>
            <a:r>
              <a:rPr sz="2000" dirty="0">
                <a:latin typeface="Calibri"/>
                <a:cs typeface="Calibri"/>
              </a:rPr>
              <a:t>анализа, </a:t>
            </a:r>
            <a:r>
              <a:rPr sz="2000" spc="-15" dirty="0">
                <a:latin typeface="Calibri"/>
                <a:cs typeface="Calibri"/>
              </a:rPr>
              <a:t>который </a:t>
            </a:r>
            <a:r>
              <a:rPr sz="2000" spc="-55" dirty="0">
                <a:latin typeface="Calibri"/>
                <a:cs typeface="Calibri"/>
              </a:rPr>
              <a:t>А.Р. </a:t>
            </a:r>
            <a:r>
              <a:rPr sz="2000" spc="-5" dirty="0">
                <a:latin typeface="Calibri"/>
                <a:cs typeface="Calibri"/>
              </a:rPr>
              <a:t>Лурия </a:t>
            </a:r>
            <a:r>
              <a:rPr sz="2000" dirty="0">
                <a:latin typeface="Calibri"/>
                <a:cs typeface="Calibri"/>
              </a:rPr>
              <a:t>начал </a:t>
            </a:r>
            <a:r>
              <a:rPr sz="2000" spc="-5" dirty="0">
                <a:latin typeface="Calibri"/>
                <a:cs typeface="Calibri"/>
              </a:rPr>
              <a:t>разрабатывать после 1940-х </a:t>
            </a:r>
            <a:r>
              <a:rPr sz="2000" spc="-25" dirty="0">
                <a:latin typeface="Calibri"/>
                <a:cs typeface="Calibri"/>
              </a:rPr>
              <a:t>годов. </a:t>
            </a:r>
            <a:r>
              <a:rPr sz="2000" spc="5" dirty="0">
                <a:latin typeface="Calibri"/>
                <a:cs typeface="Calibri"/>
              </a:rPr>
              <a:t>Он  </a:t>
            </a:r>
            <a:r>
              <a:rPr sz="2000" dirty="0">
                <a:latin typeface="Calibri"/>
                <a:cs typeface="Calibri"/>
              </a:rPr>
              <a:t>был </a:t>
            </a:r>
            <a:r>
              <a:rPr sz="2000" spc="-5" dirty="0">
                <a:latin typeface="Calibri"/>
                <a:cs typeface="Calibri"/>
              </a:rPr>
              <a:t>направлен,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первую </a:t>
            </a:r>
            <a:r>
              <a:rPr sz="2000" spc="-10" dirty="0">
                <a:latin typeface="Calibri"/>
                <a:cs typeface="Calibri"/>
              </a:rPr>
              <a:t>очередь, </a:t>
            </a:r>
            <a:r>
              <a:rPr sz="2000" spc="-5" dirty="0">
                <a:latin typeface="Calibri"/>
                <a:cs typeface="Calibri"/>
              </a:rPr>
              <a:t>на</a:t>
            </a:r>
            <a:r>
              <a:rPr sz="2000" spc="4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топическую диагностику, </a:t>
            </a:r>
            <a:r>
              <a:rPr sz="2000" spc="-15" dirty="0">
                <a:latin typeface="Calibri"/>
                <a:cs typeface="Calibri"/>
              </a:rPr>
              <a:t>что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3856735"/>
            <a:ext cx="186563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соответствовало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диагностической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43404" y="3856735"/>
            <a:ext cx="93281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задачам</a:t>
            </a:r>
            <a:endParaRPr sz="2000">
              <a:latin typeface="Calibri"/>
              <a:cs typeface="Calibri"/>
            </a:endParaRPr>
          </a:p>
          <a:p>
            <a:pPr marL="10096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базы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0" y="3856735"/>
            <a:ext cx="236283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079">
              <a:lnSpc>
                <a:spcPct val="100000"/>
              </a:lnSpc>
              <a:spcBef>
                <a:spcPts val="100"/>
              </a:spcBef>
              <a:tabLst>
                <a:tab pos="1004569" algn="l"/>
                <a:tab pos="2222500" algn="l"/>
              </a:tabLst>
            </a:pPr>
            <a:r>
              <a:rPr sz="2000" spc="-25" dirty="0">
                <a:latin typeface="Calibri"/>
                <a:cs typeface="Calibri"/>
              </a:rPr>
              <a:t>т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spc="-25" dirty="0">
                <a:latin typeface="Calibri"/>
                <a:cs typeface="Calibri"/>
              </a:rPr>
              <a:t>г</a:t>
            </a:r>
            <a:r>
              <a:rPr sz="2000" dirty="0">
                <a:latin typeface="Calibri"/>
                <a:cs typeface="Calibri"/>
              </a:rPr>
              <a:t>о	пе</a:t>
            </a:r>
            <a:r>
              <a:rPr sz="2000" spc="-10" dirty="0">
                <a:latin typeface="Calibri"/>
                <a:cs typeface="Calibri"/>
              </a:rPr>
              <a:t>р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65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д</a:t>
            </a:r>
            <a:r>
              <a:rPr sz="2000" dirty="0">
                <a:latin typeface="Calibri"/>
                <a:cs typeface="Calibri"/>
              </a:rPr>
              <a:t>а	–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739775" algn="l"/>
              </a:tabLst>
            </a:pPr>
            <a:r>
              <a:rPr sz="2000" dirty="0">
                <a:latin typeface="Calibri"/>
                <a:cs typeface="Calibri"/>
              </a:rPr>
              <a:t>для	</a:t>
            </a:r>
            <a:r>
              <a:rPr sz="2000" spc="-10" dirty="0">
                <a:latin typeface="Calibri"/>
                <a:cs typeface="Calibri"/>
              </a:rPr>
              <a:t>определения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97422" y="3856735"/>
            <a:ext cx="147383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spc="-35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5" dirty="0">
                <a:latin typeface="Calibri"/>
                <a:cs typeface="Calibri"/>
              </a:rPr>
              <a:t>у</a:t>
            </a:r>
            <a:r>
              <a:rPr sz="2000" spc="-25" dirty="0">
                <a:latin typeface="Calibri"/>
                <a:cs typeface="Calibri"/>
              </a:rPr>
              <a:t>т</a:t>
            </a:r>
            <a:r>
              <a:rPr sz="2000" spc="-10" dirty="0">
                <a:latin typeface="Calibri"/>
                <a:cs typeface="Calibri"/>
              </a:rPr>
              <a:t>с</a:t>
            </a:r>
            <a:r>
              <a:rPr sz="2000" spc="-5" dirty="0">
                <a:latin typeface="Calibri"/>
                <a:cs typeface="Calibri"/>
              </a:rPr>
              <a:t>тви</a:t>
            </a:r>
            <a:r>
              <a:rPr sz="2000" spc="-15" dirty="0">
                <a:latin typeface="Calibri"/>
                <a:cs typeface="Calibri"/>
              </a:rPr>
              <a:t>е</a:t>
            </a:r>
            <a:r>
              <a:rPr sz="2000" dirty="0">
                <a:latin typeface="Calibri"/>
                <a:cs typeface="Calibri"/>
              </a:rPr>
              <a:t>м</a:t>
            </a:r>
            <a:endParaRPr sz="2000">
              <a:latin typeface="Calibri"/>
              <a:cs typeface="Calibri"/>
            </a:endParaRPr>
          </a:p>
          <a:p>
            <a:pPr marR="43180" algn="r">
              <a:lnSpc>
                <a:spcPct val="100000"/>
              </a:lnSpc>
            </a:pPr>
            <a:r>
              <a:rPr sz="2000" spc="5" dirty="0">
                <a:latin typeface="Calibri"/>
                <a:cs typeface="Calibri"/>
              </a:rPr>
              <a:t>л</a:t>
            </a:r>
            <a:r>
              <a:rPr sz="2000" spc="-5" dirty="0">
                <a:latin typeface="Calibri"/>
                <a:cs typeface="Calibri"/>
              </a:rPr>
              <a:t>о</a:t>
            </a:r>
            <a:r>
              <a:rPr sz="2000" spc="-35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ал</a:t>
            </a:r>
            <a:r>
              <a:rPr sz="2000" spc="-1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зац</a:t>
            </a:r>
            <a:r>
              <a:rPr sz="2000" spc="-1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41132" y="3856735"/>
            <a:ext cx="113157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-30" dirty="0">
                <a:latin typeface="Calibri"/>
                <a:cs typeface="Calibri"/>
              </a:rPr>
              <a:t>де</a:t>
            </a:r>
            <a:r>
              <a:rPr sz="2000" dirty="0">
                <a:latin typeface="Calibri"/>
                <a:cs typeface="Calibri"/>
              </a:rPr>
              <a:t>жной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м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з</a:t>
            </a:r>
            <a:r>
              <a:rPr sz="2000" spc="-30" dirty="0">
                <a:latin typeface="Calibri"/>
                <a:cs typeface="Calibri"/>
              </a:rPr>
              <a:t>г</a:t>
            </a:r>
            <a:r>
              <a:rPr sz="2000" spc="-5" dirty="0">
                <a:latin typeface="Calibri"/>
                <a:cs typeface="Calibri"/>
              </a:rPr>
              <a:t>ово</a:t>
            </a:r>
            <a:r>
              <a:rPr sz="2000" spc="-40" dirty="0">
                <a:latin typeface="Calibri"/>
                <a:cs typeface="Calibri"/>
              </a:rPr>
              <a:t>г</a:t>
            </a:r>
            <a:r>
              <a:rPr sz="2000" dirty="0">
                <a:latin typeface="Calibri"/>
                <a:cs typeface="Calibri"/>
              </a:rPr>
              <a:t>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67" y="4466590"/>
            <a:ext cx="70040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повреждения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поиском </a:t>
            </a:r>
            <a:r>
              <a:rPr sz="2000" spc="-15" dirty="0">
                <a:latin typeface="Calibri"/>
                <a:cs typeface="Calibri"/>
              </a:rPr>
              <a:t>дополнительных </a:t>
            </a:r>
            <a:r>
              <a:rPr sz="2000" spc="-10" dirty="0">
                <a:latin typeface="Calibri"/>
                <a:cs typeface="Calibri"/>
              </a:rPr>
              <a:t>средств </a:t>
            </a:r>
            <a:r>
              <a:rPr sz="2000" spc="-5" dirty="0">
                <a:latin typeface="Calibri"/>
                <a:cs typeface="Calibri"/>
              </a:rPr>
              <a:t>ее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уточнения.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744" y="483488"/>
            <a:ext cx="8439150" cy="828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0" spc="-30" dirty="0">
                <a:latin typeface="Calibri Light"/>
                <a:cs typeface="Calibri Light"/>
              </a:rPr>
              <a:t>Методы нейропсихологической</a:t>
            </a:r>
            <a:r>
              <a:rPr sz="3200" b="0" spc="-130" dirty="0">
                <a:latin typeface="Calibri Light"/>
                <a:cs typeface="Calibri Light"/>
              </a:rPr>
              <a:t> </a:t>
            </a:r>
            <a:r>
              <a:rPr sz="3200" b="0" spc="-25" dirty="0">
                <a:latin typeface="Calibri Light"/>
                <a:cs typeface="Calibri Light"/>
              </a:rPr>
              <a:t>диагностики</a:t>
            </a:r>
            <a:endParaRPr sz="32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2000" b="0" spc="-20" dirty="0">
                <a:latin typeface="Calibri Light"/>
                <a:cs typeface="Calibri Light"/>
              </a:rPr>
              <a:t>Локализационные </a:t>
            </a:r>
            <a:r>
              <a:rPr sz="2000" b="0" spc="-15" dirty="0">
                <a:latin typeface="Calibri Light"/>
                <a:cs typeface="Calibri Light"/>
              </a:rPr>
              <a:t>методы. </a:t>
            </a:r>
            <a:r>
              <a:rPr sz="2000" b="0" spc="-10" dirty="0">
                <a:latin typeface="Calibri Light"/>
                <a:cs typeface="Calibri Light"/>
              </a:rPr>
              <a:t>Метод </a:t>
            </a:r>
            <a:r>
              <a:rPr sz="2000" b="0" spc="-15" dirty="0">
                <a:latin typeface="Calibri Light"/>
                <a:cs typeface="Calibri Light"/>
              </a:rPr>
              <a:t>синдромного анализа (качественная</a:t>
            </a:r>
            <a:r>
              <a:rPr sz="2000" b="0" spc="-215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оценка)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3110" y="2455291"/>
            <a:ext cx="273748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Симптомокомплексы</a:t>
            </a:r>
            <a:endParaRPr sz="2000">
              <a:latin typeface="Calibri"/>
              <a:cs typeface="Calibri"/>
            </a:endParaRPr>
          </a:p>
          <a:p>
            <a:pPr marL="99060" marR="5080" indent="-2413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(нейр</a:t>
            </a:r>
            <a:r>
              <a:rPr sz="2000" b="1" spc="5" dirty="0">
                <a:latin typeface="Calibri"/>
                <a:cs typeface="Calibri"/>
              </a:rPr>
              <a:t>о</a:t>
            </a:r>
            <a:r>
              <a:rPr sz="2000" b="1" spc="-5" dirty="0">
                <a:latin typeface="Calibri"/>
                <a:cs typeface="Calibri"/>
              </a:rPr>
              <a:t>пси</a:t>
            </a:r>
            <a:r>
              <a:rPr sz="2000" b="1" spc="-35" dirty="0">
                <a:latin typeface="Calibri"/>
                <a:cs typeface="Calibri"/>
              </a:rPr>
              <a:t>хо</a:t>
            </a:r>
            <a:r>
              <a:rPr sz="2000" b="1" dirty="0">
                <a:latin typeface="Calibri"/>
                <a:cs typeface="Calibri"/>
              </a:rPr>
              <a:t>логичес</a:t>
            </a:r>
            <a:r>
              <a:rPr sz="2000" b="1" spc="-15" dirty="0">
                <a:latin typeface="Calibri"/>
                <a:cs typeface="Calibri"/>
              </a:rPr>
              <a:t>к</a:t>
            </a:r>
            <a:r>
              <a:rPr sz="2000" b="1" dirty="0">
                <a:latin typeface="Calibri"/>
                <a:cs typeface="Calibri"/>
              </a:rPr>
              <a:t>ие  </a:t>
            </a:r>
            <a:r>
              <a:rPr sz="2000" b="1" spc="-5" dirty="0">
                <a:latin typeface="Calibri"/>
                <a:cs typeface="Calibri"/>
              </a:rPr>
              <a:t>синдромы)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09892" y="2455291"/>
            <a:ext cx="170878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286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Комплексы  </a:t>
            </a:r>
            <a:r>
              <a:rPr sz="2000" b="1" spc="-5" dirty="0">
                <a:latin typeface="Calibri"/>
                <a:cs typeface="Calibri"/>
              </a:rPr>
              <a:t>синдромов  (мет</a:t>
            </a:r>
            <a:r>
              <a:rPr sz="2000" b="1" spc="-10" dirty="0">
                <a:latin typeface="Calibri"/>
                <a:cs typeface="Calibri"/>
              </a:rPr>
              <a:t>а</a:t>
            </a:r>
            <a:r>
              <a:rPr sz="2000" b="1" spc="-5" dirty="0">
                <a:latin typeface="Calibri"/>
                <a:cs typeface="Calibri"/>
              </a:rPr>
              <a:t>синдро</a:t>
            </a:r>
            <a:r>
              <a:rPr sz="2000" b="1" spc="10" dirty="0">
                <a:latin typeface="Calibri"/>
                <a:cs typeface="Calibri"/>
              </a:rPr>
              <a:t>м</a:t>
            </a:r>
            <a:r>
              <a:rPr sz="2000" b="1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217" y="2150491"/>
            <a:ext cx="141287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Выявление  </a:t>
            </a:r>
            <a:r>
              <a:rPr sz="2000" b="1" spc="-5" dirty="0">
                <a:latin typeface="Calibri"/>
                <a:cs typeface="Calibri"/>
              </a:rPr>
              <a:t>симптомов  нарушения  психи</a:t>
            </a:r>
            <a:r>
              <a:rPr sz="2000" b="1" spc="5" dirty="0">
                <a:latin typeface="Calibri"/>
                <a:cs typeface="Calibri"/>
              </a:rPr>
              <a:t>ч</a:t>
            </a:r>
            <a:r>
              <a:rPr sz="2000" b="1" spc="-5" dirty="0">
                <a:latin typeface="Calibri"/>
                <a:cs typeface="Calibri"/>
              </a:rPr>
              <a:t>ес</a:t>
            </a:r>
            <a:r>
              <a:rPr sz="2000" b="1" dirty="0">
                <a:latin typeface="Calibri"/>
                <a:cs typeface="Calibri"/>
              </a:rPr>
              <a:t>ких  функций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62097" y="4284345"/>
            <a:ext cx="312356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Нейропсихологический</a:t>
            </a:r>
            <a:endParaRPr sz="2000">
              <a:latin typeface="Calibri"/>
              <a:cs typeface="Calibri"/>
            </a:endParaRPr>
          </a:p>
          <a:p>
            <a:pPr marL="8128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фактор</a:t>
            </a:r>
            <a:endParaRPr sz="20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(характеризует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работу</a:t>
            </a:r>
            <a:endParaRPr sz="20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Calibri"/>
                <a:cs typeface="Calibri"/>
              </a:rPr>
              <a:t>конкретного участка</a:t>
            </a:r>
            <a:r>
              <a:rPr sz="2000" b="1" spc="-114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мозга)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58339" y="2708148"/>
            <a:ext cx="1224280" cy="433070"/>
          </a:xfrm>
          <a:custGeom>
            <a:avLst/>
            <a:gdLst/>
            <a:ahLst/>
            <a:cxnLst/>
            <a:rect l="l" t="t" r="r" b="b"/>
            <a:pathLst>
              <a:path w="1224280" h="433069">
                <a:moveTo>
                  <a:pt x="1007364" y="0"/>
                </a:moveTo>
                <a:lnTo>
                  <a:pt x="1007364" y="108203"/>
                </a:lnTo>
                <a:lnTo>
                  <a:pt x="0" y="108203"/>
                </a:lnTo>
                <a:lnTo>
                  <a:pt x="0" y="324612"/>
                </a:lnTo>
                <a:lnTo>
                  <a:pt x="1007364" y="324612"/>
                </a:lnTo>
                <a:lnTo>
                  <a:pt x="1007364" y="432815"/>
                </a:lnTo>
                <a:lnTo>
                  <a:pt x="1223772" y="216407"/>
                </a:lnTo>
                <a:lnTo>
                  <a:pt x="100736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58339" y="2708148"/>
            <a:ext cx="1224280" cy="433070"/>
          </a:xfrm>
          <a:custGeom>
            <a:avLst/>
            <a:gdLst/>
            <a:ahLst/>
            <a:cxnLst/>
            <a:rect l="l" t="t" r="r" b="b"/>
            <a:pathLst>
              <a:path w="1224280" h="433069">
                <a:moveTo>
                  <a:pt x="0" y="108203"/>
                </a:moveTo>
                <a:lnTo>
                  <a:pt x="1007364" y="108203"/>
                </a:lnTo>
                <a:lnTo>
                  <a:pt x="1007364" y="0"/>
                </a:lnTo>
                <a:lnTo>
                  <a:pt x="1223772" y="216407"/>
                </a:lnTo>
                <a:lnTo>
                  <a:pt x="1007364" y="432815"/>
                </a:lnTo>
                <a:lnTo>
                  <a:pt x="1007364" y="324612"/>
                </a:lnTo>
                <a:lnTo>
                  <a:pt x="0" y="324612"/>
                </a:lnTo>
                <a:lnTo>
                  <a:pt x="0" y="108203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12179" y="2564892"/>
            <a:ext cx="935990" cy="360045"/>
          </a:xfrm>
          <a:custGeom>
            <a:avLst/>
            <a:gdLst/>
            <a:ahLst/>
            <a:cxnLst/>
            <a:rect l="l" t="t" r="r" b="b"/>
            <a:pathLst>
              <a:path w="935990" h="360044">
                <a:moveTo>
                  <a:pt x="755903" y="0"/>
                </a:moveTo>
                <a:lnTo>
                  <a:pt x="755903" y="89916"/>
                </a:lnTo>
                <a:lnTo>
                  <a:pt x="0" y="89916"/>
                </a:lnTo>
                <a:lnTo>
                  <a:pt x="0" y="269748"/>
                </a:lnTo>
                <a:lnTo>
                  <a:pt x="755903" y="269748"/>
                </a:lnTo>
                <a:lnTo>
                  <a:pt x="755903" y="359663"/>
                </a:lnTo>
                <a:lnTo>
                  <a:pt x="935736" y="179832"/>
                </a:lnTo>
                <a:lnTo>
                  <a:pt x="75590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12179" y="2564892"/>
            <a:ext cx="935990" cy="360045"/>
          </a:xfrm>
          <a:custGeom>
            <a:avLst/>
            <a:gdLst/>
            <a:ahLst/>
            <a:cxnLst/>
            <a:rect l="l" t="t" r="r" b="b"/>
            <a:pathLst>
              <a:path w="935990" h="360044">
                <a:moveTo>
                  <a:pt x="0" y="89916"/>
                </a:moveTo>
                <a:lnTo>
                  <a:pt x="755903" y="89916"/>
                </a:lnTo>
                <a:lnTo>
                  <a:pt x="755903" y="0"/>
                </a:lnTo>
                <a:lnTo>
                  <a:pt x="935736" y="179832"/>
                </a:lnTo>
                <a:lnTo>
                  <a:pt x="755903" y="359663"/>
                </a:lnTo>
                <a:lnTo>
                  <a:pt x="755903" y="269748"/>
                </a:lnTo>
                <a:lnTo>
                  <a:pt x="0" y="269748"/>
                </a:lnTo>
                <a:lnTo>
                  <a:pt x="0" y="89916"/>
                </a:lnTo>
                <a:close/>
              </a:path>
            </a:pathLst>
          </a:custGeom>
          <a:ln w="12191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27220" y="3429000"/>
            <a:ext cx="361315" cy="721360"/>
          </a:xfrm>
          <a:custGeom>
            <a:avLst/>
            <a:gdLst/>
            <a:ahLst/>
            <a:cxnLst/>
            <a:rect l="l" t="t" r="r" b="b"/>
            <a:pathLst>
              <a:path w="361314" h="721360">
                <a:moveTo>
                  <a:pt x="361188" y="540257"/>
                </a:moveTo>
                <a:lnTo>
                  <a:pt x="0" y="540257"/>
                </a:lnTo>
                <a:lnTo>
                  <a:pt x="180593" y="720851"/>
                </a:lnTo>
                <a:lnTo>
                  <a:pt x="361188" y="540257"/>
                </a:lnTo>
                <a:close/>
              </a:path>
              <a:path w="361314" h="721360">
                <a:moveTo>
                  <a:pt x="270890" y="0"/>
                </a:moveTo>
                <a:lnTo>
                  <a:pt x="90296" y="0"/>
                </a:lnTo>
                <a:lnTo>
                  <a:pt x="90296" y="540257"/>
                </a:lnTo>
                <a:lnTo>
                  <a:pt x="270890" y="540257"/>
                </a:lnTo>
                <a:lnTo>
                  <a:pt x="27089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27220" y="3429000"/>
            <a:ext cx="361315" cy="721360"/>
          </a:xfrm>
          <a:custGeom>
            <a:avLst/>
            <a:gdLst/>
            <a:ahLst/>
            <a:cxnLst/>
            <a:rect l="l" t="t" r="r" b="b"/>
            <a:pathLst>
              <a:path w="361314" h="721360">
                <a:moveTo>
                  <a:pt x="0" y="540257"/>
                </a:moveTo>
                <a:lnTo>
                  <a:pt x="90296" y="540257"/>
                </a:lnTo>
                <a:lnTo>
                  <a:pt x="90296" y="0"/>
                </a:lnTo>
                <a:lnTo>
                  <a:pt x="270890" y="0"/>
                </a:lnTo>
                <a:lnTo>
                  <a:pt x="270890" y="540257"/>
                </a:lnTo>
                <a:lnTo>
                  <a:pt x="361188" y="540257"/>
                </a:lnTo>
                <a:lnTo>
                  <a:pt x="180593" y="720851"/>
                </a:lnTo>
                <a:lnTo>
                  <a:pt x="0" y="540257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4536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3421</Words>
  <Application>Microsoft Office PowerPoint</Application>
  <PresentationFormat>Экран (4:3)</PresentationFormat>
  <Paragraphs>468</Paragraphs>
  <Slides>60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Office Theme</vt:lpstr>
      <vt:lpstr>Методы объективного и  клинического обследования  психических функций</vt:lpstr>
      <vt:lpstr>СТРУКТУРА УЧЕБНОГО СОДЕРЖАНИЯ</vt:lpstr>
      <vt:lpstr>Задачи, решаемые нейропсихологом в  диагностической работе</vt:lpstr>
      <vt:lpstr>Задачи, решаемые нейропсихологом в  диагностической работе</vt:lpstr>
      <vt:lpstr>Задачи, решаемые нейропсихологом в  диагностической работе</vt:lpstr>
      <vt:lpstr>Задачи, решаемые нейропсихологом в  диагностической работе</vt:lpstr>
      <vt:lpstr>Методы нейропсихологической диагностики</vt:lpstr>
      <vt:lpstr>Методы нейропсихологической диагностики</vt:lpstr>
      <vt:lpstr>Методы нейропсихологической диагностики Локализационные методы. Метод синдромного анализа (качественная оценка)</vt:lpstr>
      <vt:lpstr>Схема синдромного анализа</vt:lpstr>
      <vt:lpstr>Методы нейропсихологической диагностики Локализационные методы. Метод синдромного анализа</vt:lpstr>
      <vt:lpstr>Методы нейропсихологической диагностики Локализационные методы. Метод синдромного анализа</vt:lpstr>
      <vt:lpstr>Методы нейропсихологической диагностики</vt:lpstr>
      <vt:lpstr>Методы нейропсихологической диагностики Психометрические методы</vt:lpstr>
      <vt:lpstr>Методы нейропсихологической диагностики Психометрические методы</vt:lpstr>
      <vt:lpstr>Методы нейропсихологической диагностики Психометрические методы</vt:lpstr>
      <vt:lpstr>Методы нейропсихологической диагностики</vt:lpstr>
      <vt:lpstr>Методы нейропсихологической диагностики Экологический метод</vt:lpstr>
      <vt:lpstr>Методы нейропсихологической диагностики</vt:lpstr>
      <vt:lpstr>Методы нейропсихологической диагностики</vt:lpstr>
      <vt:lpstr>Схема последствий патологического процесса</vt:lpstr>
      <vt:lpstr>Соотношение методов нейропсихологической  диагностики</vt:lpstr>
      <vt:lpstr>Соотношение методов нейропсихологической  диагностики</vt:lpstr>
      <vt:lpstr>Сравнительная характеристика методов  нейропсихологической диагностики. позитивные и негативные стороны в связи с разными целями диагностики</vt:lpstr>
      <vt:lpstr>Сравнительная характеристика методов  нейропсихологической диагностики. позитивные и негативные стороны в связи с разными целями диагностики</vt:lpstr>
      <vt:lpstr>Методики нейропсихологической диагностики  нарушений зрительного восприятия при органических  поражениях мозга (качественный подход) {форменные (предметные) характеристики восприятия}</vt:lpstr>
      <vt:lpstr>Методики нейропсихологической диагностики нарушений  зрительного восприятия при органических поражениях  мозга (качественный подход) {форменные (предметные) характеристики восприятия}</vt:lpstr>
      <vt:lpstr>Методики нейропсихологической диагностики  нарушений зрительного восприятия при органических  поражениях мозга (качественный подход) {форменные (предметные) характеристики восприятия}</vt:lpstr>
      <vt:lpstr>Методики нейропсихологической диагностики  нарушений зрительного восприятия при органических  поражениях мозга (качественный подход) {форменные характеристики восприятия}</vt:lpstr>
      <vt:lpstr>Методики нейропсихологической диагностики  нарушений зрительного восприятия при органических  поражениях мозга (качественный подход) {форменные (предметные) характеристики восприятия}</vt:lpstr>
      <vt:lpstr>Методики нейропсихологической диагностики  нарушений зрительного восприятия при органических  поражениях мозга (качественный подход) {форменные (предметные) характеристики восприятия}</vt:lpstr>
      <vt:lpstr>Методики нейропсихологической диагностики  нарушений зрительного восприятия при органических  поражениях мозга (качественный подход) {форменные (символические) характеристики восприятия}</vt:lpstr>
      <vt:lpstr>Методики нейропсихологической диагностики нарушений  зрительного восприятия при органических поражениях  мозга (качественный подход) {цветовые характеристики восприятия}</vt:lpstr>
      <vt:lpstr>Методики нейропсихологической диагностики нарушений  зрительного восприятия при органических поражениях мозга  (качественный подход) {примеры нарушений при симультанной (синдром Балинта) и лицевой (прозопагнозия) агнозии}</vt:lpstr>
      <vt:lpstr>Методики нейропсихологической диагностики нарушений  зрительного восприятия при органических поражениях мозга  (качественный подход) { примеры нарушений зрительного восприятия при левостороннем игнорировании (неглект) }</vt:lpstr>
      <vt:lpstr>Методики нейропсихологической диагностики  нарушений зрительного восприятия при органических  поражениях мозга (качественный подход) {пространственные характеристики восприятия}</vt:lpstr>
      <vt:lpstr>Методики нейропсихологической диагностики нарушений  зрительного восприятия при органических поражениях  мозга (качественный подход) {пространственные характеристики восприятия}</vt:lpstr>
      <vt:lpstr>Методики нейропсихологической диагностики нарушений  зрительного восприятия при органических поражениях  мозга (качественный подход) {пространственные характеристики восприятия}</vt:lpstr>
      <vt:lpstr>фМРТ: активность теменных отделов при  определении времени в тесте «слепые» часы</vt:lpstr>
      <vt:lpstr>Методики нейропсихологической диагностики нарушений  зрительного восприятия при органических поражениях  мозга (качественный подход) {псевдоагнозии при нарушениях управляющих функций}</vt:lpstr>
      <vt:lpstr>Презентация PowerPoint</vt:lpstr>
      <vt:lpstr>СПАСИБО ЗА ВНИМАНИЕ!</vt:lpstr>
      <vt:lpstr>ФЕНОМЕНОЛОГИЯ НАРУШЕНИЙ ПСИХИЧЕСКИХ  ФУНКЦИЙ</vt:lpstr>
      <vt:lpstr>НАРУШЕНИЯ УМСТВЕННОЙ РАБОТОСПОСОБНОСТИ</vt:lpstr>
      <vt:lpstr>ФЕНОМЕН ПРЕСЫЩЕНИЯ</vt:lpstr>
      <vt:lpstr>Презентация PowerPoint</vt:lpstr>
      <vt:lpstr>Презентация PowerPoint</vt:lpstr>
      <vt:lpstr>Презентация PowerPoint</vt:lpstr>
      <vt:lpstr>ПАТОПСИХОЛОГИЯ ПАМЯТИ</vt:lpstr>
      <vt:lpstr>ПАТОПСИХОЛОГИЧЕСКИЕ МЕТОДИКИ  ИССЛЕДОВАНИЯ ПАМЯТИ</vt:lpstr>
      <vt:lpstr>ЗАУЧИВАНИЕ ДЕСЯТИ СЛОВ</vt:lpstr>
      <vt:lpstr>ОПОСРЕДОВАННОЕ ЗАПОМИНАНИЕ</vt:lpstr>
      <vt:lpstr>ПИКТОГРАММА</vt:lpstr>
      <vt:lpstr>ВОСПРОИЗВЕДЕНИЕ РАССКАЗОВ</vt:lpstr>
      <vt:lpstr>НАРУШЕНИЯ НЕПОСРЕДСТВЕННОЙ ПАМЯТИ</vt:lpstr>
      <vt:lpstr>НАРУШЕНИЯ ОПОСРЕДОВАННОЙ ПАМЯТИ</vt:lpstr>
      <vt:lpstr>ПРИМЕР ПИКТОГРАММЫ БОЛЬНОГО С ОРГАНИЧЕСКИМ ПОРАЖЕНИЕМ ГОЛОВНОГО МОЗГА</vt:lpstr>
      <vt:lpstr>ПРИМЕР ПИКТОГРАММЫ БОЛЬНОЙ ШИЗОФРЕНИЕЙ</vt:lpstr>
      <vt:lpstr>НАРУШЕНИЕ ДИНАМИКИ МНЕСТИЧЕСКОЙ  ДЕЯТЕЛЬНОСТИ</vt:lpstr>
      <vt:lpstr>НАРУШЕНИЕ МОТИВАЦИОННОГО КОМПОНЕНТА ПАМЯТИ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User5</dc:creator>
  <cp:lastModifiedBy>Екатерина Быкова</cp:lastModifiedBy>
  <cp:revision>1</cp:revision>
  <dcterms:created xsi:type="dcterms:W3CDTF">2020-11-11T13:46:48Z</dcterms:created>
  <dcterms:modified xsi:type="dcterms:W3CDTF">2020-11-11T17:01:58Z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2019-06-26T00:00:00Z</vt:filetime>
  </property>
  <property fmtid="{D5CDD505-2E9C-101B-9397-08002B2CF9AE}" pid="3" name="Creator">
    <vt:lpwstr>Microsoft® PowerPoint® для Office 365</vt:lpwstr>
  </property>
  <property fmtid="{D5CDD505-2E9C-101B-9397-08002B2CF9AE}" pid="4" name="LastSaved">
    <vt:filetime>2020-11-11T00:00:00Z</vt:filetime>
  </property>
</Properties>
</file>