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49" r:id="rId2"/>
    <p:sldId id="348" r:id="rId3"/>
    <p:sldId id="325" r:id="rId4"/>
    <p:sldId id="340" r:id="rId5"/>
    <p:sldId id="345" r:id="rId6"/>
    <p:sldId id="328" r:id="rId7"/>
    <p:sldId id="341" r:id="rId8"/>
    <p:sldId id="353" r:id="rId9"/>
    <p:sldId id="352" r:id="rId10"/>
    <p:sldId id="290" r:id="rId11"/>
    <p:sldId id="343" r:id="rId12"/>
    <p:sldId id="263" r:id="rId13"/>
    <p:sldId id="289" r:id="rId14"/>
    <p:sldId id="330" r:id="rId15"/>
    <p:sldId id="265" r:id="rId16"/>
    <p:sldId id="329" r:id="rId17"/>
    <p:sldId id="326" r:id="rId18"/>
    <p:sldId id="531" r:id="rId19"/>
    <p:sldId id="532" r:id="rId20"/>
    <p:sldId id="526" r:id="rId21"/>
    <p:sldId id="527" r:id="rId22"/>
    <p:sldId id="346" r:id="rId23"/>
    <p:sldId id="324" r:id="rId24"/>
    <p:sldId id="519" r:id="rId25"/>
    <p:sldId id="350" r:id="rId26"/>
    <p:sldId id="351" r:id="rId27"/>
    <p:sldId id="333" r:id="rId28"/>
    <p:sldId id="334" r:id="rId29"/>
    <p:sldId id="335" r:id="rId30"/>
    <p:sldId id="336" r:id="rId31"/>
    <p:sldId id="300" r:id="rId32"/>
    <p:sldId id="337" r:id="rId33"/>
    <p:sldId id="320" r:id="rId34"/>
    <p:sldId id="338" r:id="rId35"/>
    <p:sldId id="308" r:id="rId36"/>
    <p:sldId id="316" r:id="rId37"/>
    <p:sldId id="311" r:id="rId38"/>
    <p:sldId id="312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3" autoAdjust="0"/>
    <p:restoredTop sz="94660"/>
  </p:normalViewPr>
  <p:slideViewPr>
    <p:cSldViewPr>
      <p:cViewPr varScale="1">
        <p:scale>
          <a:sx n="85" d="100"/>
          <a:sy n="85" d="100"/>
        </p:scale>
        <p:origin x="154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D59309-A582-4CED-BBDA-19DB34BB1D17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236BB56-009D-4A56-B2D8-FA3F45836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682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7D9764-A067-49A3-9820-79849BB3BAD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5B2E4-2A46-49D1-B052-674B78986534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89628-0383-4601-AD96-F1A2F9C3C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9932-93D5-49DC-8E65-6AA2BCEE767C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61986-3B51-46A7-B695-33DC2E2AA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C9551-1761-41D5-AA54-59ECB12F5818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63EE5-1687-48D0-8981-1D0756CEC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B1B3-CF39-41AB-B256-B6AC347A2D5C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B6A9C-D8CA-4DEB-AEB6-C5B35409E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CD45B-7661-4AFB-852F-B64C48302B0D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54813-EC1B-4647-A8E3-50945FFEF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13F87-5023-45F8-A4ED-62F899065268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CC28D-C9F3-42AF-B7A1-A6316E419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53496-BF2F-441A-86C4-04504593F971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EAC57-9139-4DBF-8677-300D10F67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FE8DA-8FA8-43B6-808D-AE3FFF90C559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6C45E-FB78-4D89-8275-A28F8ED82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38A1E-153B-40BC-BBD7-B68F1CD7317C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88644-1335-4851-884A-C559F6627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0C71F-86D9-4652-BFEA-53FCA1D0EDD7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4386A-68AB-4DF0-926A-5FA6D00E0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A4CED-D406-429C-8135-C44D37B02A42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F7BD1-0F16-4589-892A-476EE5D5C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7DC63D-C9A2-4B19-87F9-69A519CA0966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627671-A264-4578-8FD3-BF552E32F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Тема: Шум и вибрация.</a:t>
            </a:r>
            <a:r>
              <a:rPr lang="ru-RU" dirty="0"/>
              <a:t> 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70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Влияние  вибрации на  организм: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Систематическое воздействие общей вибрации с высоким уровнем </a:t>
            </a:r>
            <a:r>
              <a:rPr lang="ru-RU" dirty="0" err="1"/>
              <a:t>виброскорости</a:t>
            </a:r>
            <a:r>
              <a:rPr lang="ru-RU" dirty="0"/>
              <a:t> может стать </a:t>
            </a:r>
            <a:r>
              <a:rPr lang="ru-RU" b="1" i="1" dirty="0"/>
              <a:t>причиной профессионального заболевания </a:t>
            </a:r>
            <a:r>
              <a:rPr lang="ru-RU" dirty="0"/>
              <a:t>– </a:t>
            </a:r>
            <a:r>
              <a:rPr lang="ru-RU" b="1" i="1" dirty="0"/>
              <a:t>вибрационной болезни (виброболезни).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Её проявления – головные боли, головокружение, нарушение сна, плохое самочувствие, пониженная работоспособность. Виброболезнь лечится медленно и лишь на ранних стадиях.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Появление необратимых изменений в организме </a:t>
            </a:r>
            <a:r>
              <a:rPr lang="ru-RU" b="1" i="1" dirty="0"/>
              <a:t>приводит к инвалидности.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036496" cy="792088"/>
          </a:xfrm>
        </p:spPr>
        <p:txBody>
          <a:bodyPr/>
          <a:lstStyle/>
          <a:p>
            <a:r>
              <a:rPr lang="ru-RU" sz="3600" b="1" dirty="0"/>
              <a:t>Различают 3 основные формы вибрационной болезни:</a:t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196975"/>
            <a:ext cx="8362950" cy="4929188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b="1" dirty="0"/>
              <a:t>1)</a:t>
            </a:r>
            <a:r>
              <a:rPr lang="ru-RU" sz="3000" dirty="0"/>
              <a:t>Периферическая или местная вибрация обусловленная преимущественным воздействием локальной вибрации на руки рабочих;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b="1" dirty="0"/>
              <a:t>2)</a:t>
            </a:r>
            <a:r>
              <a:rPr lang="ru-RU" sz="3000" dirty="0"/>
              <a:t>церебральная	форма или общая вибрация, вызванная преимущественным воздействием общей вибрации;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b="1" dirty="0"/>
              <a:t>3) </a:t>
            </a:r>
            <a:r>
              <a:rPr lang="ru-RU" sz="3000" dirty="0"/>
              <a:t>церебрально-периферическая, или промежуточная, форма, которая порождается комбинированным действием общей и локальной вибрации.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30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85010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Основные симптомы вибрационной болезни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0" y="1196975"/>
            <a:ext cx="8820472" cy="54006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800" b="1" dirty="0"/>
              <a:t>1) </a:t>
            </a:r>
            <a:r>
              <a:rPr lang="ru-RU" sz="2800" dirty="0"/>
              <a:t>сосудистые расстройства, которые заключаются в нарушении периферического кровообращения (</a:t>
            </a:r>
            <a:r>
              <a:rPr lang="ru-RU" sz="2800" dirty="0" err="1"/>
              <a:t>побеление</a:t>
            </a:r>
            <a:r>
              <a:rPr lang="ru-RU" sz="2800" dirty="0"/>
              <a:t> пальцев);</a:t>
            </a:r>
          </a:p>
          <a:p>
            <a:pPr marL="0" indent="0">
              <a:buFont typeface="Arial" charset="0"/>
              <a:buNone/>
            </a:pPr>
            <a:r>
              <a:rPr lang="ru-RU" sz="2800" b="1" dirty="0"/>
              <a:t>2) </a:t>
            </a:r>
            <a:r>
              <a:rPr lang="ru-RU" sz="2800" dirty="0" err="1"/>
              <a:t>полиневропатии</a:t>
            </a:r>
            <a:r>
              <a:rPr lang="ru-RU" sz="2800" dirty="0"/>
              <a:t>, которые проявляются болью в верхних конечностях</a:t>
            </a:r>
          </a:p>
          <a:p>
            <a:pPr marL="0" indent="0">
              <a:buFont typeface="Arial" charset="0"/>
              <a:buNone/>
            </a:pPr>
            <a:r>
              <a:rPr lang="ru-RU" sz="2800" b="1" dirty="0"/>
              <a:t>3) </a:t>
            </a:r>
            <a:r>
              <a:rPr lang="ru-RU" sz="2800" dirty="0"/>
              <a:t>нарушение чувствительности (болевой, температурной);</a:t>
            </a:r>
          </a:p>
          <a:p>
            <a:pPr marL="0" indent="0">
              <a:buFont typeface="Arial" charset="0"/>
              <a:buNone/>
            </a:pPr>
            <a:r>
              <a:rPr lang="ru-RU" sz="2800" b="1" dirty="0"/>
              <a:t>4) </a:t>
            </a:r>
            <a:r>
              <a:rPr lang="ru-RU" sz="2800" dirty="0"/>
              <a:t>поражение костно-мышечной системы: миозиты, деформирующие артрозы, артриты,  остеоартроз позвоночника;</a:t>
            </a:r>
          </a:p>
          <a:p>
            <a:pPr marL="0" indent="0">
              <a:buFont typeface="Arial" charset="0"/>
              <a:buNone/>
            </a:pPr>
            <a:r>
              <a:rPr lang="ru-RU" sz="2800" b="1" dirty="0"/>
              <a:t>5) </a:t>
            </a:r>
            <a:r>
              <a:rPr lang="ru-RU" sz="2800" dirty="0"/>
              <a:t>влияние на женскую половую сферу (дисменорея)</a:t>
            </a:r>
          </a:p>
          <a:p>
            <a:pPr marL="0" indent="0">
              <a:buFont typeface="Arial" charset="0"/>
              <a:buNone/>
            </a:pP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29600" cy="88422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Классификация вредного влияния вибрации на человека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 l="25937" t="34203" r="24005" b="15961"/>
          <a:stretch>
            <a:fillRect/>
          </a:stretch>
        </p:blipFill>
        <p:spPr bwMode="auto">
          <a:xfrm>
            <a:off x="179388" y="836613"/>
            <a:ext cx="8964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</a:rPr>
              <a:t>Мероприятия по борьбе с вибрацией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413"/>
            <a:ext cx="8686800" cy="4857750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/>
              <a:t>1. Технические мероприятия:</a:t>
            </a:r>
            <a:endParaRPr lang="ru-RU" sz="24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/>
              <a:t> ограничение контакта работающего с источником вибрации (дистанционное управление, автоматизация и замена технологических процессов)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/>
              <a:t> фундамент для машин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/>
              <a:t>амортизация сидений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 err="1"/>
              <a:t>вибробезопасные</a:t>
            </a:r>
            <a:r>
              <a:rPr lang="ru-RU" sz="2400" dirty="0"/>
              <a:t> инструменты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/>
              <a:t>2. Архитектурно-планировочные мероприятия: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/>
              <a:t>локализация источника вибрации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/>
              <a:t>правильное расположение оборудования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/>
              <a:t> использование “плавающих” фундаментов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sz="3200" b="1">
                <a:solidFill>
                  <a:srgbClr val="FF0000"/>
                </a:solidFill>
              </a:rPr>
              <a:t>Мероприятия по борьбе с вибрацией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7400" b="1" dirty="0"/>
              <a:t>3.Организационные мероприятия: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7400" dirty="0"/>
              <a:t>сокращение рабочего времени (суммарное время контакта с вибрацией не должно превышать 2/3 продолжительности рабочей смены)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7400" dirty="0"/>
              <a:t> установление регламентированного перерыва для активного отдыха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7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7400" b="1" dirty="0"/>
              <a:t>4.Индивидуальные средства защиты:</a:t>
            </a:r>
            <a:endParaRPr lang="ru-RU" sz="74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7400" dirty="0"/>
              <a:t>рукавиц с двойной ладонной прокладкой, противовибрационная обувь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7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</a:rPr>
              <a:t>Мероприятия по борьбе с вибрацией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 rtlCol="0"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5</a:t>
            </a:r>
            <a:r>
              <a:rPr lang="ru-RU" dirty="0"/>
              <a:t>. </a:t>
            </a:r>
            <a:r>
              <a:rPr lang="ru-RU" b="1" dirty="0"/>
              <a:t>Медико-профилактические мероприятия:</a:t>
            </a:r>
            <a:endParaRPr lang="ru-RU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/>
              <a:t> проведение предварительных и периодических медицинских осмотров с участием невропатолога, терапевта, отоларинголога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/>
              <a:t> тепловые процедуры для рук (ванночки), самомассаж рук и плечевого пояса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/>
              <a:t> УФО, </a:t>
            </a:r>
            <a:r>
              <a:rPr lang="ru-RU" dirty="0" err="1"/>
              <a:t>витаминопрофилактика</a:t>
            </a:r>
            <a:r>
              <a:rPr lang="ru-RU" dirty="0"/>
              <a:t>, физиотерапевтические процедуры)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/>
              <a:t>проведение функциональных исследований: холодовая проба, определение вибрационной чувствительности, динамометрические показатели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Мероприятия по борьбе с вибрацией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413"/>
            <a:ext cx="8640959" cy="4814887"/>
          </a:xfrm>
        </p:spPr>
        <p:txBody>
          <a:bodyPr rtlCol="0"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3200" b="1" dirty="0"/>
              <a:t>6. Медико-профилактические мероприятия</a:t>
            </a:r>
            <a:endParaRPr lang="ru-RU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/>
              <a:t>санаторно-курортное лечение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/>
              <a:t>противопоказания к работе: вегетативная дисфункция, болезнь </a:t>
            </a:r>
            <a:r>
              <a:rPr lang="ru-RU" dirty="0" err="1"/>
              <a:t>Рейно</a:t>
            </a:r>
            <a:r>
              <a:rPr lang="ru-RU" dirty="0"/>
              <a:t> (нарушение кровоснабжения дистальных отделов конечностей), облитерирующий эндартериит, заболевания вестибулярного аппарата, заболевания костей и суставов, заболевания женской половой сферы.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6</a:t>
            </a:r>
            <a:r>
              <a:rPr lang="ru-RU" dirty="0"/>
              <a:t>. </a:t>
            </a:r>
            <a:r>
              <a:rPr lang="ru-RU" b="1" dirty="0"/>
              <a:t>Гигиеническое нормирование: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/>
              <a:t>соблюдение на производстве установленных ПДУ вибрации.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64A8D-8A52-475A-A769-D35222FF5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BEE4206-225E-4D36-A605-576A6D1B40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9452" t="11768" r="18180" b="38911"/>
          <a:stretch/>
        </p:blipFill>
        <p:spPr bwMode="auto">
          <a:xfrm>
            <a:off x="251521" y="274638"/>
            <a:ext cx="8568952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04585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715C9-2AA4-40AD-BFED-DADAC938C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3E364B9-30AA-485D-A50C-6C99073AB0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20726" t="11769" r="19453" b="35729"/>
          <a:stretch/>
        </p:blipFill>
        <p:spPr bwMode="auto">
          <a:xfrm>
            <a:off x="107504" y="188640"/>
            <a:ext cx="8579296" cy="593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8398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br>
              <a:rPr lang="ru-RU" b="1" dirty="0"/>
            </a:br>
            <a:r>
              <a:rPr lang="ru-RU" b="1" dirty="0"/>
              <a:t>План лекции:</a:t>
            </a:r>
            <a:br>
              <a:rPr lang="ru-RU" b="1" dirty="0"/>
            </a:br>
            <a:r>
              <a:rPr lang="ru-RU" dirty="0"/>
              <a:t>1.Шум, вибрация. </a:t>
            </a:r>
          </a:p>
          <a:p>
            <a:pPr marL="0" indent="0">
              <a:buNone/>
            </a:pPr>
            <a:r>
              <a:rPr lang="ru-RU" dirty="0"/>
              <a:t>2.Источники. </a:t>
            </a:r>
          </a:p>
          <a:p>
            <a:pPr marL="0" indent="0">
              <a:buNone/>
            </a:pPr>
            <a:r>
              <a:rPr lang="ru-RU" dirty="0"/>
              <a:t>3.Влияние шума и вибрации на здоровье населения. </a:t>
            </a:r>
          </a:p>
          <a:p>
            <a:pPr marL="0" indent="0">
              <a:buNone/>
            </a:pPr>
            <a:r>
              <a:rPr lang="ru-RU" dirty="0"/>
              <a:t>4.Профилактика неблагоприятного действия шума и вибрации.</a:t>
            </a:r>
          </a:p>
        </p:txBody>
      </p:sp>
    </p:spTree>
    <p:extLst>
      <p:ext uri="{BB962C8B-B14F-4D97-AF65-F5344CB8AC3E}">
        <p14:creationId xmlns:p14="http://schemas.microsoft.com/office/powerpoint/2010/main" val="2831303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1460D-BD7D-44EB-8F6E-C40BD4C4D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850106"/>
          </a:xfrm>
        </p:spPr>
        <p:txBody>
          <a:bodyPr/>
          <a:lstStyle/>
          <a:p>
            <a:r>
              <a:rPr lang="ru-RU" sz="3200" b="1" dirty="0"/>
              <a:t>Гигиеническое нормирование производственной вибрации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4F0397-3457-4744-83BB-5F90A610B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/>
              <a:t>• В режимах труда должны указываться допустимое суммарное время контакта с вибрирующими ручными инструментами и продолжительность регламентированных перерывов. </a:t>
            </a:r>
          </a:p>
          <a:p>
            <a:pPr marL="0" indent="0">
              <a:buNone/>
            </a:pPr>
            <a:r>
              <a:rPr lang="ru-RU" sz="2200" dirty="0"/>
              <a:t>• Регламентированные перерывы устанавливается – первый продолжительностью 20 мин (через 1— 2 ч после начала смены) и второй 30 мин (через 2 ч после обеденного перерыва).</a:t>
            </a:r>
          </a:p>
          <a:p>
            <a:pPr marL="0" indent="0">
              <a:buNone/>
            </a:pPr>
            <a:r>
              <a:rPr lang="ru-RU" sz="2200" dirty="0"/>
              <a:t> • Регламентированные перерывы используются для активного отдыха, проведения специального комплекса производственной гимнастики, физиотерапевтических процедур. </a:t>
            </a:r>
          </a:p>
          <a:p>
            <a:pPr marL="0" indent="0">
              <a:buNone/>
            </a:pPr>
            <a:r>
              <a:rPr lang="ru-RU" sz="2200" dirty="0"/>
              <a:t>• Время регламентированных перерывов включается в норму выработки. Обеденный перерыв должен быть продолжительностью не менее 40 мин.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22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CBD3D-7F60-4D04-A829-A861E6916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800" b="1" dirty="0"/>
              <a:t>Гигиеническое нормирование производственной вибрации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B1A08A-8219-4487-96A8-A18A0BA50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579296" cy="5001419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• Время одноразового непрерывного воздействия вибрации, включая </a:t>
            </a:r>
            <a:r>
              <a:rPr lang="ru-RU" sz="2800" dirty="0" err="1"/>
              <a:t>микропаузы</a:t>
            </a:r>
            <a:r>
              <a:rPr lang="ru-RU" sz="2800" dirty="0"/>
              <a:t>, длительностью до 30 с, не должно превышать 10 15 минут. </a:t>
            </a:r>
          </a:p>
          <a:p>
            <a:pPr marL="0" indent="0">
              <a:buNone/>
            </a:pPr>
            <a:r>
              <a:rPr lang="ru-RU" sz="2800" dirty="0"/>
              <a:t>• В режимах труда целесообразно предусматривать соотношение продолжительности одноразового непрерывного воздействия вибрации ко времени последующего перерыва в воздействии вибрации 1: 1; 1: 2; 1: 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147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ъект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611981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Виброметр</a:t>
            </a:r>
            <a:r>
              <a:rPr lang="ru-RU" dirty="0"/>
              <a:t> — измерительный прибор, предназначенный для контроля вибрации. Может измерять общий уровень вибрации (шумомер) или уровень вибрации по виброскорости, </a:t>
            </a:r>
            <a:r>
              <a:rPr lang="ru-RU" dirty="0" err="1"/>
              <a:t>виброускорению</a:t>
            </a:r>
            <a:r>
              <a:rPr lang="ru-RU" dirty="0"/>
              <a:t> или </a:t>
            </a:r>
            <a:r>
              <a:rPr lang="ru-RU" dirty="0" err="1"/>
              <a:t>виброперемещению</a:t>
            </a:r>
            <a:r>
              <a:rPr lang="ru-RU" dirty="0"/>
              <a:t>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573463"/>
            <a:ext cx="338455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789363"/>
            <a:ext cx="3167063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0000"/>
                </a:solidFill>
              </a:rPr>
              <a:t>ШУМ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800" b="1" dirty="0"/>
              <a:t>Шум</a:t>
            </a:r>
            <a:r>
              <a:rPr lang="ru-RU" sz="3800" dirty="0"/>
              <a:t> –это механические колебания частиц упругой среды (газа, жидкости, твердого тела), которые возникают под воздействием какой-либо возбуждающей силы.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38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800" b="1" dirty="0"/>
              <a:t>Физические характеристики шума</a:t>
            </a:r>
            <a:r>
              <a:rPr lang="ru-RU" sz="3800" dirty="0"/>
              <a:t>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800" dirty="0"/>
              <a:t>1. Интенсивность (сила) – количество звуковой энергии в дБ.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800" dirty="0"/>
              <a:t>2. Спектр – распределение звуковой энергии в октановых полосах.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800" dirty="0"/>
              <a:t>3. Громкость – физиологичное восприятие интенсивности звуков разной частоты в сравнении с эталонным звуком (единиц громкости – фоны, </a:t>
            </a:r>
            <a:r>
              <a:rPr lang="ru-RU" sz="3800" dirty="0" err="1"/>
              <a:t>соны</a:t>
            </a:r>
            <a:r>
              <a:rPr lang="ru-RU" sz="3800" dirty="0"/>
              <a:t>).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204" t="19502" r="19185" b="23676"/>
          <a:stretch>
            <a:fillRect/>
          </a:stretch>
        </p:blipFill>
        <p:spPr bwMode="auto">
          <a:xfrm>
            <a:off x="0" y="0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endParaRPr lang="ru-RU" sz="2800" u="sng" dirty="0"/>
          </a:p>
          <a:p>
            <a:endParaRPr lang="ru-RU" sz="2800" u="sng" dirty="0"/>
          </a:p>
          <a:p>
            <a:pPr marL="0" indent="0">
              <a:buNone/>
            </a:pPr>
            <a:r>
              <a:rPr lang="ru-RU" sz="2800" u="sng" dirty="0"/>
              <a:t>Шум </a:t>
            </a:r>
            <a:r>
              <a:rPr lang="ru-RU" sz="2800" dirty="0"/>
              <a:t>(с акустической точки зрения) – это механические  волновые колебания частиц упругой среды с малыми амплитудами, возникающие под действием какой-либо возникающей силы. Колебания частиц среды условно называются </a:t>
            </a:r>
            <a:r>
              <a:rPr lang="ru-RU" sz="2800" u="sng" dirty="0"/>
              <a:t>звуковыми волнами</a:t>
            </a:r>
            <a:r>
              <a:rPr lang="ru-RU" sz="2800" dirty="0"/>
              <a:t>.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66525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692696"/>
            <a:ext cx="9001156" cy="5433467"/>
          </a:xfrm>
        </p:spPr>
        <p:txBody>
          <a:bodyPr/>
          <a:lstStyle/>
          <a:p>
            <a:pPr>
              <a:buNone/>
            </a:pPr>
            <a:r>
              <a:rPr lang="ru-RU" dirty="0"/>
              <a:t>Зона слышимых или собственно звуковых колебаний лежит в пределах 16 Гц – 20кГц.</a:t>
            </a:r>
          </a:p>
          <a:p>
            <a:pPr>
              <a:buNone/>
            </a:pPr>
            <a:r>
              <a:rPr lang="ru-RU" b="1" dirty="0"/>
              <a:t>Акустические колебания с частотой</a:t>
            </a:r>
            <a:r>
              <a:rPr lang="ru-RU" dirty="0"/>
              <a:t>:</a:t>
            </a:r>
          </a:p>
          <a:p>
            <a:r>
              <a:rPr lang="ru-RU" dirty="0"/>
              <a:t> ниже 16 Гц – называются </a:t>
            </a:r>
            <a:r>
              <a:rPr lang="ru-RU" u="sng" dirty="0"/>
              <a:t>инфразвуками</a:t>
            </a:r>
            <a:r>
              <a:rPr lang="ru-RU" dirty="0"/>
              <a:t>,</a:t>
            </a:r>
          </a:p>
          <a:p>
            <a:r>
              <a:rPr lang="ru-RU" dirty="0"/>
              <a:t> от 2 – 10 </a:t>
            </a:r>
            <a:r>
              <a:rPr lang="ru-RU" baseline="30000" dirty="0"/>
              <a:t>4</a:t>
            </a:r>
            <a:r>
              <a:rPr lang="ru-RU" dirty="0"/>
              <a:t> до 10</a:t>
            </a:r>
            <a:r>
              <a:rPr lang="ru-RU" baseline="30000" dirty="0"/>
              <a:t>9</a:t>
            </a:r>
            <a:r>
              <a:rPr lang="ru-RU" dirty="0"/>
              <a:t> Гц – ультразвуками, </a:t>
            </a:r>
          </a:p>
          <a:p>
            <a:r>
              <a:rPr lang="ru-RU" dirty="0"/>
              <a:t>выше 10 </a:t>
            </a:r>
            <a:r>
              <a:rPr lang="ru-RU" baseline="30000" dirty="0"/>
              <a:t>9</a:t>
            </a:r>
            <a:r>
              <a:rPr lang="ru-RU" dirty="0"/>
              <a:t> Гц – </a:t>
            </a:r>
            <a:r>
              <a:rPr lang="ru-RU" u="sng" dirty="0" err="1"/>
              <a:t>гиперзвуками</a:t>
            </a:r>
            <a:r>
              <a:rPr lang="ru-RU" dirty="0"/>
              <a:t>. </a:t>
            </a:r>
          </a:p>
          <a:p>
            <a:pPr>
              <a:buNone/>
            </a:pPr>
            <a:r>
              <a:rPr lang="ru-RU" dirty="0"/>
              <a:t>    Весь слышимый диапазон частот (16Гц – 20кГц) разбит на 11 октав со  среднегеометрическими частотами 31,5; 63; 125; 250; 500; 1000; 2000; 4000; 8000Гц.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016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Классификация шума.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По характеру спектра: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широкополосные, с непрерывным спектром, шириной более октавы;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тональные, в спектре которых имеются слышимые дискретные тона.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Классификация шума.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908050"/>
            <a:ext cx="8497192" cy="5175250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1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/>
              <a:t>По временным характеристикам</a:t>
            </a:r>
            <a:r>
              <a:rPr lang="ru-RU" sz="2400" b="1" dirty="0"/>
              <a:t>: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b="1" i="1" dirty="0"/>
              <a:t>постоянные,– </a:t>
            </a:r>
            <a:r>
              <a:rPr lang="ru-RU" sz="2400" dirty="0"/>
              <a:t>уровни звука которых за рабочий день изменяются не более, чем на 5 ДБ;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b="1" i="1" dirty="0"/>
              <a:t>непостоянные, </a:t>
            </a:r>
            <a:r>
              <a:rPr lang="ru-RU" sz="2400" dirty="0"/>
              <a:t>– уровни звук которых за 8-ми часовой рабочий день изменяются во времени не менее, чем на 5 ДБ;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2400" b="1" i="1" u="sng" dirty="0"/>
              <a:t>Непостоянные шумы подразделяют на</a:t>
            </a:r>
            <a:r>
              <a:rPr lang="ru-RU" sz="2400" b="1" i="1" dirty="0"/>
              <a:t>:</a:t>
            </a:r>
            <a:endParaRPr lang="ru-RU" sz="24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b="1" i="1" dirty="0"/>
              <a:t>Колеблющиеся</a:t>
            </a:r>
            <a:r>
              <a:rPr lang="ru-RU" sz="2400" dirty="0"/>
              <a:t> во  времени, уровень	звука	которых   	непрерывно меняется во времени;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b="1" i="1" dirty="0"/>
              <a:t>прерывистые, </a:t>
            </a:r>
            <a:r>
              <a:rPr lang="ru-RU" sz="2400" dirty="0"/>
              <a:t>уровень  звука  которых ступенчато	изменяется	во времени (на 5 ДБ и более);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b="1" i="1" dirty="0"/>
              <a:t>Импульсные шумы  </a:t>
            </a:r>
            <a:r>
              <a:rPr lang="ru-RU" sz="2400" dirty="0"/>
              <a:t>–  состоят  из  одного  или  нескольких  звуковых сигналов, каждый из которых длительностью менее 1 сек, при этом уровни звука, измеренные на временных характеристиках «импульс» и «медленно» шумомера отличаются не менее, чем на 7 ДБ.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Классификация шума.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u="sng" dirty="0"/>
              <a:t>По происхождению</a:t>
            </a:r>
            <a:r>
              <a:rPr lang="ru-RU" b="1" dirty="0"/>
              <a:t>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механические (ударные и трение);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аэродинамические (вентиляторы);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гидродинамические (форсунки, гидронасосы).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Вибрация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5538"/>
            <a:ext cx="8507288" cy="5000625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Вибрация</a:t>
            </a:r>
            <a:r>
              <a:rPr lang="ru-RU" dirty="0"/>
              <a:t> – это механические  колебания упругих тел соединениями.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О вибрации также говорят в более узком смысле, подразумевая механические колебания, оказывающее ощутимое влияние на человека. 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В этом случае подразумевается частотный диапазон 1,6—1000 Гц.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Физические характеристики вибрации</a:t>
            </a:r>
            <a:r>
              <a:rPr lang="ru-RU" dirty="0"/>
              <a:t>: сила, распределение, виброскорость , </a:t>
            </a:r>
            <a:r>
              <a:rPr lang="ru-RU" dirty="0" err="1"/>
              <a:t>виброускорение</a:t>
            </a:r>
            <a:r>
              <a:rPr lang="ru-RU" dirty="0"/>
              <a:t> , амплитуда колебательных движений.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Источники шума в жилых и общественных помещениях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Источники шума в жилых и общественных помещениях:  любой процесс, вызывающий местное изменение давления или механические колебания в твердых, жидких или газообразных средах; авиатранспорт; автотранспорт; железнодорожные пути; бытовая техника (телевизор, компьютер и </a:t>
            </a:r>
            <a:r>
              <a:rPr lang="ru-RU" dirty="0" err="1"/>
              <a:t>т.д</a:t>
            </a:r>
            <a:r>
              <a:rPr lang="ru-RU" dirty="0"/>
              <a:t>).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936625"/>
          </a:xfrm>
        </p:spPr>
        <p:txBody>
          <a:bodyPr/>
          <a:lstStyle/>
          <a:p>
            <a:r>
              <a:rPr lang="ru-RU" b="1">
                <a:solidFill>
                  <a:srgbClr val="FF0000"/>
                </a:solidFill>
              </a:rPr>
              <a:t>Действие шума на организм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052513"/>
            <a:ext cx="8434388" cy="53609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b="1" dirty="0"/>
              <a:t>Шумовая болезнь </a:t>
            </a:r>
            <a:r>
              <a:rPr lang="ru-RU" sz="2000" dirty="0"/>
              <a:t>– общее заболевание организма с преимущественным поражением органа слуха, ЦНС, ССС.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dirty="0"/>
              <a:t>Шум может способствовать изменению секреции желудка, изменению со стороны эндокринной системы, повышение общей заболеваемости.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dirty="0"/>
              <a:t>Шум воздействует, как стрессовый фактор вызывает изменение реактивности регулирующих функций органов и систем организма.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dirty="0"/>
              <a:t>понижается слуховая чувствительность и одновременно снижается адаптационные способности организма в целом.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dirty="0"/>
              <a:t>Интенсивный шум	 при ежедневном	воздействии влияет на незащищённый орган слуха </a:t>
            </a:r>
            <a:r>
              <a:rPr lang="ru-RU" sz="2000" b="1" dirty="0"/>
              <a:t>и развивается тугоухость. 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dirty="0"/>
              <a:t>Шум повышает артериальное давление, изменятся витаминный, белковый, холестериновый, углеводный и водно-солевой обмен, снижается производительность труда.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Действие шума на организм </a:t>
            </a:r>
          </a:p>
        </p:txBody>
      </p:sp>
      <p:sp>
        <p:nvSpPr>
          <p:cNvPr id="3584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У рабочих со стажем больше 10 лет все изменения стойкие.</a:t>
            </a:r>
          </a:p>
          <a:p>
            <a:r>
              <a:rPr lang="ru-RU"/>
              <a:t>При повышении уровня шума на 85 ДБ и больше, после 20 лет работы отмечается потеря слуха у 100% работающих. </a:t>
            </a:r>
          </a:p>
          <a:p>
            <a:r>
              <a:rPr lang="ru-RU"/>
              <a:t>При 95 ДБ отмечается специфические и неспецифические (вегето-сосудистая дистония) нарушения.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0000"/>
                </a:solidFill>
              </a:rPr>
              <a:t>Опасные уровни шума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/>
              <a:t>1110 д. Б – приводит к звуковому опьянения с последующим разрушением тканей различных органов человека.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/>
              <a:t>35 д. Б запрещается даже кратковременное пребывание в зоне действия без средств индивидуальной защиты.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/>
              <a:t>155 д. Б – вызывает ожоги.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/>
              <a:t>180 д. Б – приводит к смерти.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Профилактические	мероприятия:	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/>
              <a:t>Изменение технологического процесса и снижение шумности оборудования;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/>
              <a:t>предупреждение распространения шума в помещении путем изоляции источников его образования или наиболее шумных узлов в них; поглощение шума;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/>
              <a:t>использование СИЗ работающих в случаях, когда не удается снизить уровни шума на производстве;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/>
              <a:t>разработки гигиенических нормативов;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/>
              <a:t>организации систематического врачебного контроля за здоровьем работающих.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/>
              <a:t>В основу гигиенических норм положены ограничения интенсивностей звукового давления в пределах октав, учет характера шума и особенностей труда.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891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 rotWithShape="1">
          <a:blip r:embed="rId2"/>
          <a:srcRect l="25826" t="27750" r="27639" b="21787"/>
          <a:stretch/>
        </p:blipFill>
        <p:spPr bwMode="auto">
          <a:xfrm>
            <a:off x="323527" y="285728"/>
            <a:ext cx="8496945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73050"/>
            <a:ext cx="3455987" cy="10683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Средства индивидуальной защиты от шума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461000" cy="5853113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СИЗ - предназначены для защиты отдельного работника от воздействия шума.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К индивидуальным средствам относятся </a:t>
            </a:r>
            <a:r>
              <a:rPr lang="ru-RU" dirty="0" err="1"/>
              <a:t>противошумная</a:t>
            </a:r>
            <a:r>
              <a:rPr lang="ru-RU" dirty="0"/>
              <a:t> одежда и каски, внутренние наушники, вставляемые в ухо, и внешние наушники, которые закрывают ухо полностью.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При уровне шума более 120 д. Б наушники не дают необходимого ослабления шума. .</a:t>
            </a:r>
          </a:p>
        </p:txBody>
      </p:sp>
      <p:sp>
        <p:nvSpPr>
          <p:cNvPr id="40963" name="Текст 3"/>
          <p:cNvSpPr>
            <a:spLocks noGrp="1"/>
          </p:cNvSpPr>
          <p:nvPr>
            <p:ph type="body" sz="half" idx="2"/>
          </p:nvPr>
        </p:nvSpPr>
        <p:spPr>
          <a:xfrm>
            <a:off x="363538" y="1557338"/>
            <a:ext cx="3008312" cy="4895850"/>
          </a:xfrm>
        </p:spPr>
        <p:txBody>
          <a:bodyPr/>
          <a:lstStyle/>
          <a:p>
            <a:endParaRPr lang="ru-RU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/>
          <a:srcRect l="48825" t="38512" r="31001" b="40344"/>
          <a:stretch>
            <a:fillRect/>
          </a:stretch>
        </p:blipFill>
        <p:spPr bwMode="auto">
          <a:xfrm>
            <a:off x="179388" y="1412875"/>
            <a:ext cx="32004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3"/>
          <a:srcRect l="59482" t="60226" r="26031" b="21391"/>
          <a:stretch>
            <a:fillRect/>
          </a:stretch>
        </p:blipFill>
        <p:spPr bwMode="auto">
          <a:xfrm>
            <a:off x="107950" y="3419475"/>
            <a:ext cx="3455988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>
                <a:solidFill>
                  <a:srgbClr val="FF0000"/>
                </a:solidFill>
              </a:rPr>
              <a:t>Измерение шума и вибрации на рабочих местах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l="-455" t="33704" r="74098" b="42270"/>
          <a:stretch>
            <a:fillRect/>
          </a:stretch>
        </p:blipFill>
        <p:spPr bwMode="auto">
          <a:xfrm>
            <a:off x="539750" y="4221163"/>
            <a:ext cx="820896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Объект 2"/>
          <p:cNvSpPr>
            <a:spLocks noGrp="1"/>
          </p:cNvSpPr>
          <p:nvPr>
            <p:ph idx="1"/>
          </p:nvPr>
        </p:nvSpPr>
        <p:spPr>
          <a:xfrm>
            <a:off x="539750" y="1412875"/>
            <a:ext cx="8229600" cy="47132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800" dirty="0"/>
              <a:t>Измерение шума на предприятиях, в организациях и учреждениях проводят с целью определения уровня шума на рабочих местах и его соответствия действующим нормам, а также для оценки эффективности различных по снижению шума. </a:t>
            </a:r>
          </a:p>
          <a:p>
            <a:pPr marL="0" indent="0">
              <a:buFont typeface="Arial" charset="0"/>
              <a:buNone/>
            </a:pPr>
            <a:r>
              <a:rPr lang="ru-RU" sz="2800" dirty="0"/>
              <a:t>Контроль уровня шума на предприятиях, должен быть обеспечен не реже одного раза в год.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1152525"/>
          </a:xfrm>
        </p:spPr>
        <p:txBody>
          <a:bodyPr/>
          <a:lstStyle/>
          <a:p>
            <a:r>
              <a:rPr lang="ru-RU" sz="3200">
                <a:solidFill>
                  <a:srgbClr val="FF0000"/>
                </a:solidFill>
              </a:rPr>
              <a:t>Типы шумоизмерительной аппаратуры.</a:t>
            </a:r>
            <a:br>
              <a:rPr lang="ru-RU" sz="3200"/>
            </a:br>
            <a:endParaRPr lang="ru-RU" sz="3200"/>
          </a:p>
        </p:txBody>
      </p:sp>
      <p:sp>
        <p:nvSpPr>
          <p:cNvPr id="43010" name="Текст 3"/>
          <p:cNvSpPr>
            <a:spLocks noGrp="1"/>
          </p:cNvSpPr>
          <p:nvPr>
            <p:ph type="body" sz="half" idx="2"/>
          </p:nvPr>
        </p:nvSpPr>
        <p:spPr>
          <a:xfrm>
            <a:off x="-26988" y="3933825"/>
            <a:ext cx="9063038" cy="2817813"/>
          </a:xfrm>
        </p:spPr>
        <p:txBody>
          <a:bodyPr/>
          <a:lstStyle/>
          <a:p>
            <a:endParaRPr lang="ru-RU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/>
          <a:srcRect l="20593" t="49484" r="47130" b="23660"/>
          <a:stretch>
            <a:fillRect/>
          </a:stretch>
        </p:blipFill>
        <p:spPr bwMode="auto">
          <a:xfrm>
            <a:off x="107950" y="4076700"/>
            <a:ext cx="8928100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692150"/>
            <a:ext cx="8785225" cy="2952750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Для измерения уровней звукового давления на рабочих местах, а также  оценки  уровня шума в помещении применяют различные типы шумоизмерительной аппаратуры.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Наибольшее распространение получили </a:t>
            </a:r>
            <a:r>
              <a:rPr lang="ru-RU" dirty="0" err="1"/>
              <a:t>шумомеры</a:t>
            </a:r>
            <a:r>
              <a:rPr lang="ru-RU" dirty="0"/>
              <a:t> для измерений шума и вибрации. А используют комплекты – измерители шума и вибраций типа ШВ-003, ВШМ-302, ВШМ-20, ШУМ-1М, ШВИЛ-01, ШИН-01.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Вибрация характеризуется: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3822" y="1196752"/>
            <a:ext cx="8436650" cy="5073650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1) амплитудой — максимальным перемещением колеблющейся точки от ее стабильного положения;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2) частотой — количеством полных циклов колебаний в единицу времени (Гц).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Время, за которое совершается один полный цикл колебания, </a:t>
            </a:r>
            <a:r>
              <a:rPr lang="ru-RU" b="1" dirty="0"/>
              <a:t>называется периодом.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Амплитуда выражается в сантиметрах или в его долях (миллиметрах или микронах).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Человек в состоянии ощущать вибрацию в диапазоне от долей герца до 8000Гц.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Вибрация более высокой частоты воспринимается как тепловое ощущение.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Вибрация с частотой колебания более 16 Гц воспринимается как низкочастотный шум.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Источники вибрации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- </a:t>
            </a:r>
            <a:r>
              <a:rPr lang="ru-RU" b="1" i="1" dirty="0"/>
              <a:t>транспортная</a:t>
            </a:r>
            <a:r>
              <a:rPr lang="ru-RU" b="1" dirty="0"/>
              <a:t> </a:t>
            </a:r>
            <a:r>
              <a:rPr lang="ru-RU" dirty="0"/>
              <a:t>(для транспортных рабочих, водителей и т.д.);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- </a:t>
            </a:r>
            <a:r>
              <a:rPr lang="ru-RU" b="1" i="1" dirty="0"/>
              <a:t>транспортно - </a:t>
            </a:r>
            <a:r>
              <a:rPr lang="ru-RU" b="1" i="1" dirty="0" err="1"/>
              <a:t>технологичесая</a:t>
            </a:r>
            <a:r>
              <a:rPr lang="ru-RU" b="1" i="1" dirty="0"/>
              <a:t>                       </a:t>
            </a:r>
            <a:r>
              <a:rPr lang="ru-RU" dirty="0"/>
              <a:t>(для операторов прокатных станков, сборочных конвейеров и т.д.);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dirty="0"/>
              <a:t>- технологическая</a:t>
            </a:r>
            <a:r>
              <a:rPr lang="ru-RU" dirty="0"/>
              <a:t>, которая возникает при работе стационарного технологического оборудования и передается на рабочие места, не имеющие источников вибрации (сюда можно отнести категорию лиц, занимающихся  умственным трудом).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0000"/>
                </a:solidFill>
              </a:rPr>
              <a:t>Классификация вибрации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b="1" u="sng" dirty="0"/>
              <a:t>По часовой характеристике: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/>
              <a:t>Постоянная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/>
              <a:t> непостоянная (колебательная, прерывистая, импульсная)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u="sng" dirty="0"/>
              <a:t>По степени соприкосновения с телом человека</a:t>
            </a:r>
            <a:r>
              <a:rPr lang="ru-RU" b="1" dirty="0"/>
              <a:t>: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/>
              <a:t> местная </a:t>
            </a:r>
            <a:r>
              <a:rPr lang="ru-RU" dirty="0" err="1"/>
              <a:t>т.е</a:t>
            </a:r>
            <a:r>
              <a:rPr lang="ru-RU" dirty="0"/>
              <a:t> локальная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/>
              <a:t>общая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/>
              <a:t>комбинированная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В  зависимости  от  источника  возникновения  различают  следующие  виды вибраций: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7"/>
            <a:ext cx="8568952" cy="478539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1" dirty="0"/>
              <a:t>локальная      вибрация,      </a:t>
            </a:r>
            <a:r>
              <a:rPr lang="ru-RU" dirty="0"/>
              <a:t>передающаяся      человеку      от      ручного механизированного (с двигателями) инструмента;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1" dirty="0"/>
              <a:t>локальная      вибрация,      </a:t>
            </a:r>
            <a:r>
              <a:rPr lang="ru-RU" dirty="0"/>
              <a:t>передающаяся      человеку      от      ручного немеханизированного инструмента;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b="1" dirty="0"/>
              <a:t>Общая вибрация  1  категории</a:t>
            </a:r>
            <a:r>
              <a:rPr lang="ru-RU" sz="2000" dirty="0"/>
              <a:t>—	транспортная	вибрация,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/>
              <a:t>воздействующая на человека на рабочих местах транспортных средств, движущихся по местности, дорогам и пр. Пример: тракторы, грузовые автомобили, скутеры, мотоциклы, мопеды;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b="1" dirty="0"/>
              <a:t>общая    вибрация    2    категории    </a:t>
            </a:r>
            <a:r>
              <a:rPr lang="ru-RU" sz="2000" dirty="0"/>
              <a:t>—    транспортно-технологическая вибрация, воздействующая на человека на рабочих местах машин, перемещающихся    по    специально    подготовленным    поверхностям производственных помещений и т.п. Пример: краны, напольный производственный транспорт;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b="1" dirty="0"/>
              <a:t>общая    вибрация    3    категории    </a:t>
            </a:r>
            <a:r>
              <a:rPr lang="ru-RU" sz="2000" dirty="0"/>
              <a:t>—    технологическая    вибрация, воздействующую на человека на рабочих местах стационарных машин или передающуюся на рабочие места, не имеющие источников вибрации. Пример: станки, литейные машины.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1" dirty="0"/>
              <a:t>общая  вибрация  в  жилых  помещениях  и  общественных  зданиях  </a:t>
            </a:r>
            <a:r>
              <a:rPr lang="ru-RU" dirty="0"/>
              <a:t>от внешних источников. Пример: вибрация от проходящего трамвая.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1" dirty="0"/>
              <a:t>общая  вибрация  в  жилых  помещениях  и  общественных  зданиях  </a:t>
            </a:r>
            <a:r>
              <a:rPr lang="ru-RU" dirty="0"/>
              <a:t>от внутренних источников. Пример: лифты, холодильники.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2129</TotalTime>
  <Words>1924</Words>
  <Application>Microsoft Office PowerPoint</Application>
  <PresentationFormat>Экран (4:3)</PresentationFormat>
  <Paragraphs>166</Paragraphs>
  <Slides>38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Arial</vt:lpstr>
      <vt:lpstr>Calibri</vt:lpstr>
      <vt:lpstr>Wingdings</vt:lpstr>
      <vt:lpstr>Тема Office</vt:lpstr>
      <vt:lpstr>Тема: Шум и вибрация.   </vt:lpstr>
      <vt:lpstr>Презентация PowerPoint</vt:lpstr>
      <vt:lpstr>Вибрация</vt:lpstr>
      <vt:lpstr>Вибрация характеризуется: </vt:lpstr>
      <vt:lpstr>Источники вибрации</vt:lpstr>
      <vt:lpstr>Классификация вибрации</vt:lpstr>
      <vt:lpstr>В  зависимости  от  источника  возникновения  различают  следующие  виды вибраций: </vt:lpstr>
      <vt:lpstr>Презентация PowerPoint</vt:lpstr>
      <vt:lpstr>Презентация PowerPoint</vt:lpstr>
      <vt:lpstr>Влияние  вибрации на  организм:  </vt:lpstr>
      <vt:lpstr>Различают 3 основные формы вибрационной болезни: </vt:lpstr>
      <vt:lpstr>Основные симптомы вибрационной болезни</vt:lpstr>
      <vt:lpstr>Классификация вредного влияния вибрации на человека</vt:lpstr>
      <vt:lpstr>Мероприятия по борьбе с вибрацией</vt:lpstr>
      <vt:lpstr>Мероприятия по борьбе с вибрацией</vt:lpstr>
      <vt:lpstr>Мероприятия по борьбе с вибрацией</vt:lpstr>
      <vt:lpstr>Мероприятия по борьбе с вибрацией</vt:lpstr>
      <vt:lpstr>Презентация PowerPoint</vt:lpstr>
      <vt:lpstr>Презентация PowerPoint</vt:lpstr>
      <vt:lpstr>Гигиеническое нормирование производственной вибрации</vt:lpstr>
      <vt:lpstr>Гигиеническое нормирование производственной вибрации</vt:lpstr>
      <vt:lpstr>Презентация PowerPoint</vt:lpstr>
      <vt:lpstr>ШУМ</vt:lpstr>
      <vt:lpstr>Презентация PowerPoint</vt:lpstr>
      <vt:lpstr>Презентация PowerPoint</vt:lpstr>
      <vt:lpstr>Презентация PowerPoint</vt:lpstr>
      <vt:lpstr>Классификация шума. </vt:lpstr>
      <vt:lpstr>Классификация шума. </vt:lpstr>
      <vt:lpstr>Классификация шума. </vt:lpstr>
      <vt:lpstr>Источники шума в жилых и общественных помещениях </vt:lpstr>
      <vt:lpstr>Действие шума на организм </vt:lpstr>
      <vt:lpstr>Действие шума на организм </vt:lpstr>
      <vt:lpstr>Опасные уровни шума </vt:lpstr>
      <vt:lpstr>Профилактические мероприятия: </vt:lpstr>
      <vt:lpstr>Презентация PowerPoint</vt:lpstr>
      <vt:lpstr> Средства индивидуальной защиты от шума</vt:lpstr>
      <vt:lpstr>Измерение шума и вибрации на рабочих местах</vt:lpstr>
      <vt:lpstr>Типы шумоизмерительной аппаратуры.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Айлана</dc:creator>
  <cp:lastModifiedBy>пользователь пользователь</cp:lastModifiedBy>
  <cp:revision>171</cp:revision>
  <dcterms:created xsi:type="dcterms:W3CDTF">2017-10-01T09:27:33Z</dcterms:created>
  <dcterms:modified xsi:type="dcterms:W3CDTF">2021-04-04T19:33:58Z</dcterms:modified>
</cp:coreProperties>
</file>