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2" r:id="rId17"/>
    <p:sldId id="283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8A19-6FA1-485A-84D6-8B10799DCBD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F17B-99C3-4B91-A160-C48D20BA9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39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8A19-6FA1-485A-84D6-8B10799DCBD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F17B-99C3-4B91-A160-C48D20BA9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36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8A19-6FA1-485A-84D6-8B10799DCBD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F17B-99C3-4B91-A160-C48D20BA9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38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40DED1-DE17-4FCE-9DBE-AB09ED97BB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5148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8A19-6FA1-485A-84D6-8B10799DCBD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F17B-99C3-4B91-A160-C48D20BA9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12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8A19-6FA1-485A-84D6-8B10799DCBD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F17B-99C3-4B91-A160-C48D20BA9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66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8A19-6FA1-485A-84D6-8B10799DCBD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F17B-99C3-4B91-A160-C48D20BA9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31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8A19-6FA1-485A-84D6-8B10799DCBD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F17B-99C3-4B91-A160-C48D20BA9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853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8A19-6FA1-485A-84D6-8B10799DCBD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F17B-99C3-4B91-A160-C48D20BA9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01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8A19-6FA1-485A-84D6-8B10799DCBD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F17B-99C3-4B91-A160-C48D20BA9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79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8A19-6FA1-485A-84D6-8B10799DCBD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F17B-99C3-4B91-A160-C48D20BA9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1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8A19-6FA1-485A-84D6-8B10799DCBD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DF17B-99C3-4B91-A160-C48D20BA9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92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E8A19-6FA1-485A-84D6-8B10799DCBD5}" type="datetimeFigureOut">
              <a:rPr lang="ru-RU" smtClean="0"/>
              <a:t>19.02.2018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DF17B-99C3-4B91-A160-C48D20BA9E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96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36.png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35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41.png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40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9876" y="3284539"/>
            <a:ext cx="5072063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Идеальный газ. </a:t>
            </a:r>
            <a:r>
              <a:rPr lang="ru-RU" dirty="0" err="1" smtClean="0"/>
              <a:t>Изопроцессы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1" y="5268913"/>
            <a:ext cx="3311525" cy="1536700"/>
          </a:xfrm>
        </p:spPr>
        <p:txBody>
          <a:bodyPr>
            <a:normAutofit fontScale="92500" lnSpcReduction="20000"/>
          </a:bodyPr>
          <a:lstStyle/>
          <a:p>
            <a:pPr algn="l"/>
            <a:endParaRPr lang="en-US" altLang="ru-RU" sz="17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ru-RU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Бельтюкова Е.Е.</a:t>
            </a:r>
          </a:p>
          <a:p>
            <a:pPr algn="l"/>
            <a:endParaRPr lang="ru-RU" altLang="ru-RU" sz="17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altLang="ru-RU" sz="17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altLang="ru-RU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2018</a:t>
            </a:r>
          </a:p>
          <a:p>
            <a:pPr algn="l"/>
            <a:endParaRPr lang="ru-RU" altLang="ru-RU" sz="17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altLang="ru-RU" sz="17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66875" y="2000250"/>
            <a:ext cx="9144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245" name="TextBox 7"/>
          <p:cNvSpPr txBox="1">
            <a:spLocks noChangeArrowheads="1"/>
          </p:cNvSpPr>
          <p:nvPr/>
        </p:nvSpPr>
        <p:spPr bwMode="auto">
          <a:xfrm>
            <a:off x="4257676" y="2336800"/>
            <a:ext cx="4714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№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2351089" y="79375"/>
            <a:ext cx="79216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ФЕДЕРАЛЬНОЕ ГОСУДАРСТВЕННОЕ БЮДЖЕТНОЕ  ОБРАЗОВАТЕЛЬНОЕ УЧРЕЖДЕНИЕ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ВЫСШЕГО ОБРАЗОВАНИЯ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«КРАСНОЯРСКИЙ ГОСУДАРСТВЕННЫЙ МЕДИЦИНСКИЙ УНИВЕРСИТЕТ </a:t>
            </a:r>
            <a:b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ИМЕНИ ПРОФЕССОРА В.Ф. ВОЙНО-ЯСЕНЕЦКОГО» 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 ЗДРАВООХРАНЕНИЯ РОССИЙСКОЙ ФЕДЕРАЦИИ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5903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Текст 3"/>
          <p:cNvSpPr>
            <a:spLocks noGrp="1"/>
          </p:cNvSpPr>
          <p:nvPr>
            <p:ph type="body" sz="half" idx="2"/>
          </p:nvPr>
        </p:nvSpPr>
        <p:spPr>
          <a:xfrm>
            <a:off x="2452688" y="428626"/>
            <a:ext cx="7529512" cy="56673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mtClean="0"/>
          </a:p>
        </p:txBody>
      </p:sp>
      <p:pic>
        <p:nvPicPr>
          <p:cNvPr id="11267" name="Рисунок 4" descr="Упругое столкновение молекулы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6" y="500064"/>
            <a:ext cx="7358063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026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88" y="214314"/>
            <a:ext cx="8534400" cy="814387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b="1">
                <a:solidFill>
                  <a:srgbClr val="FF0000"/>
                </a:solidFill>
                <a:cs typeface="Times New Roman" panose="02020603050405020304" pitchFamily="18" charset="0"/>
              </a:rPr>
              <a:t>Вывод основного уравнения МКТ</a:t>
            </a:r>
            <a:r>
              <a:rPr lang="ru-RU" altLang="ru-RU" sz="2800"/>
              <a:t> 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752600" y="5786438"/>
            <a:ext cx="8915400" cy="762000"/>
          </a:xfrm>
        </p:spPr>
        <p:txBody>
          <a:bodyPr/>
          <a:lstStyle/>
          <a:p>
            <a:pPr eaLnBrk="1" hangingPunct="1"/>
            <a:r>
              <a:rPr lang="ru-RU" altLang="ru-RU"/>
              <a:t>              </a:t>
            </a:r>
            <a:r>
              <a:rPr lang="ru-RU" altLang="ru-RU" b="1">
                <a:solidFill>
                  <a:srgbClr val="000099"/>
                </a:solidFill>
              </a:rPr>
              <a:t>—</a:t>
            </a:r>
            <a:r>
              <a:rPr lang="ru-RU" altLang="ru-RU">
                <a:solidFill>
                  <a:srgbClr val="000099"/>
                </a:solidFill>
              </a:rPr>
              <a:t> </a:t>
            </a:r>
            <a:r>
              <a:rPr lang="ru-RU" altLang="ru-RU" b="1">
                <a:solidFill>
                  <a:srgbClr val="000099"/>
                </a:solidFill>
              </a:rPr>
              <a:t>давление, создаваемое ударами молекул</a:t>
            </a:r>
          </a:p>
          <a:p>
            <a:pPr eaLnBrk="1" hangingPunct="1">
              <a:buFontTx/>
              <a:buNone/>
            </a:pPr>
            <a:endParaRPr lang="ru-RU" altLang="ru-RU" b="1"/>
          </a:p>
          <a:p>
            <a:pPr eaLnBrk="1" hangingPunct="1">
              <a:buFontTx/>
              <a:buNone/>
            </a:pPr>
            <a:endParaRPr lang="ru-RU" altLang="ru-RU" b="1"/>
          </a:p>
          <a:p>
            <a:pPr eaLnBrk="1" hangingPunct="1">
              <a:buFontTx/>
              <a:buNone/>
            </a:pPr>
            <a:endParaRPr lang="ru-RU" altLang="ru-RU" b="1"/>
          </a:p>
          <a:p>
            <a:pPr eaLnBrk="1" hangingPunct="1"/>
            <a:endParaRPr lang="ru-RU" altLang="ru-RU" b="1">
              <a:cs typeface="Times New Roman" panose="02020603050405020304" pitchFamily="18" charset="0"/>
            </a:endParaRPr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1809750" y="5143500"/>
          <a:ext cx="1371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380835" imgH="380835" progId="Equation.DSMT4">
                  <p:embed/>
                </p:oleObj>
              </mc:Choice>
              <mc:Fallback>
                <p:oleObj name="Equation" r:id="rId3" imgW="380835" imgH="380835" progId="Equation.DSMT4">
                  <p:embed/>
                  <p:pic>
                    <p:nvPicPr>
                      <p:cNvPr id="1229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5143500"/>
                        <a:ext cx="13716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3" name="Клип 11" descr="Определение числа "/>
          <p:cNvPicPr>
            <a:picLocks noGrp="1"/>
          </p:cNvPicPr>
          <p:nvPr>
            <p:ph type="clipArt" sz="half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24063" y="1357314"/>
            <a:ext cx="4214812" cy="3443287"/>
          </a:xfrm>
        </p:spPr>
      </p:pic>
      <p:pic>
        <p:nvPicPr>
          <p:cNvPr id="12294" name="Рисунок 12" descr="http://www.fizmir.org/bestsoft/01/63198734229011-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4" y="3071814"/>
            <a:ext cx="15716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381751" y="1500189"/>
            <a:ext cx="3929063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400" b="1" kern="0" dirty="0">
                <a:solidFill>
                  <a:srgbClr val="FF0000"/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endParaRPr lang="ru-RU" sz="2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667250" y="4000500"/>
            <a:ext cx="5715000" cy="1500188"/>
          </a:xfrm>
          <a:prstGeom prst="rect">
            <a:avLst/>
          </a:prstGeom>
          <a:solidFill>
            <a:srgbClr val="FFDAD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 sz="1600" b="1" dirty="0">
                <a:solidFill>
                  <a:srgbClr val="000099"/>
                </a:solidFill>
              </a:rPr>
              <a:t>полное изменение импульса всех молекул, столкнувшихся за время </a:t>
            </a:r>
            <a:r>
              <a:rPr lang="ru-RU" sz="1600" b="1" dirty="0" err="1">
                <a:solidFill>
                  <a:srgbClr val="000099"/>
                </a:solidFill>
              </a:rPr>
              <a:t>Δt </a:t>
            </a:r>
            <a:r>
              <a:rPr lang="ru-RU" sz="1600" b="1" dirty="0">
                <a:solidFill>
                  <a:srgbClr val="000099"/>
                </a:solidFill>
              </a:rPr>
              <a:t>с площадкой S, равно </a:t>
            </a:r>
            <a:r>
              <a:rPr lang="en-US" sz="1600" b="1" dirty="0">
                <a:solidFill>
                  <a:srgbClr val="000099"/>
                </a:solidFill>
              </a:rPr>
              <a:t> </a:t>
            </a: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6381751" y="1428751"/>
            <a:ext cx="392906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 sz="4400" b="1" kern="0" dirty="0">
                <a:solidFill>
                  <a:srgbClr val="FF0000"/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r>
              <a:rPr lang="ru-RU" sz="1600" b="1" kern="0" dirty="0">
                <a:solidFill>
                  <a:srgbClr val="FF0000"/>
                </a:solidFill>
                <a:latin typeface="+mj-lt"/>
                <a:ea typeface="+mj-ea"/>
                <a:cs typeface="Times New Roman" pitchFamily="18" charset="0"/>
              </a:rPr>
              <a:t>Пусть </a:t>
            </a:r>
            <a:r>
              <a:rPr lang="en-US" sz="1600" b="1" kern="0" dirty="0">
                <a:solidFill>
                  <a:srgbClr val="FF0000"/>
                </a:solidFill>
                <a:latin typeface="+mj-lt"/>
                <a:ea typeface="+mj-ea"/>
                <a:cs typeface="Times New Roman" pitchFamily="18" charset="0"/>
              </a:rPr>
              <a:t>Z</a:t>
            </a:r>
            <a:r>
              <a:rPr lang="ru-RU" sz="1600" b="1" kern="0" dirty="0">
                <a:solidFill>
                  <a:srgbClr val="FF0000"/>
                </a:solidFill>
                <a:latin typeface="+mj-lt"/>
                <a:ea typeface="+mj-ea"/>
                <a:cs typeface="Times New Roman" pitchFamily="18" charset="0"/>
              </a:rPr>
              <a:t> – число столкновений всех молекул со стенкой за 1 с. Эта величина пропорциональна: концентрации частиц в единице объема, скорости молекул, площади стенки, следовательно </a:t>
            </a:r>
            <a:endParaRPr lang="en-US" sz="1600" b="1" kern="0" dirty="0">
              <a:solidFill>
                <a:srgbClr val="FF0000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r>
              <a:rPr lang="en-US" sz="1600" b="1" kern="0" dirty="0">
                <a:solidFill>
                  <a:srgbClr val="FF0000"/>
                </a:solidFill>
                <a:latin typeface="+mj-lt"/>
                <a:ea typeface="+mj-ea"/>
                <a:cs typeface="Times New Roman" pitchFamily="18" charset="0"/>
              </a:rPr>
              <a:t>                         </a:t>
            </a:r>
            <a:r>
              <a:rPr lang="en-US" sz="2800" b="1" kern="0" dirty="0">
                <a:solidFill>
                  <a:srgbClr val="FF0000"/>
                </a:solidFill>
                <a:latin typeface="+mj-lt"/>
                <a:ea typeface="+mj-ea"/>
                <a:cs typeface="Times New Roman" pitchFamily="18" charset="0"/>
              </a:rPr>
              <a:t>Z=</a:t>
            </a:r>
            <a:r>
              <a:rPr lang="ru-RU" sz="2800" b="1" kern="0" dirty="0">
                <a:solidFill>
                  <a:srgbClr val="FF0000"/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endParaRPr lang="ru-RU" sz="28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298" name="Рисунок 16" descr="http://www.fizmir.org/bestsoft/01/63198734229043-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9" y="4429126"/>
            <a:ext cx="2071687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24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 advAuto="4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1676400"/>
            <a:ext cx="8382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6600" b="1">
                <a:solidFill>
                  <a:srgbClr val="FF3300"/>
                </a:solidFill>
                <a:cs typeface="Times New Roman" panose="02020603050405020304" pitchFamily="18" charset="0"/>
              </a:rPr>
              <a:t>Основное уравнение молекулярно - кинетической теории.</a:t>
            </a:r>
            <a:r>
              <a:rPr lang="ru-RU" altLang="ru-RU" smtClean="0"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597275" y="4343401"/>
          <a:ext cx="4387850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825500" imgH="330200" progId="Equation.DSMT4">
                  <p:embed/>
                </p:oleObj>
              </mc:Choice>
              <mc:Fallback>
                <p:oleObj name="Equation" r:id="rId3" imgW="825500" imgH="330200" progId="Equation.DSMT4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4343401"/>
                        <a:ext cx="4387850" cy="175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692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881188" y="357188"/>
            <a:ext cx="542925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/>
              <a:t> Согласно третьему закону Ньютона</a:t>
            </a:r>
            <a:endParaRPr lang="ru-RU" altLang="ru-RU" sz="2400" b="1">
              <a:cs typeface="Times New Roman" panose="02020603050405020304" pitchFamily="18" charset="0"/>
            </a:endParaRPr>
          </a:p>
        </p:txBody>
      </p:sp>
      <p:pic>
        <p:nvPicPr>
          <p:cNvPr id="17" name="Рисунок 16" descr="http://www.fizmir.org/bestsoft/01/63198734229105-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4063" y="857251"/>
            <a:ext cx="4000500" cy="1285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pic>
        <p:nvPicPr>
          <p:cNvPr id="19" name="Рисунок 18" descr="http://www.fizmir.org/bestsoft/01/63198734229136-4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38814" y="1785939"/>
            <a:ext cx="4429125" cy="20716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20" name="Рисунок 19" descr="http://www.fizmir.org/bestsoft/01/63198734229793-13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5500" y="4214813"/>
            <a:ext cx="4000500" cy="1714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9519252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 advAuto="2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533400"/>
            <a:ext cx="7772400" cy="1219200"/>
          </a:xfrm>
        </p:spPr>
        <p:txBody>
          <a:bodyPr/>
          <a:lstStyle/>
          <a:p>
            <a:pPr eaLnBrk="1" hangingPunct="1"/>
            <a:r>
              <a:rPr lang="ru-RU" altLang="ru-RU" sz="4800" b="1">
                <a:solidFill>
                  <a:srgbClr val="FF3300"/>
                </a:solidFill>
              </a:rPr>
              <a:t>Основное уравнение мкт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>
            <p:ph type="body" sz="half" idx="1"/>
          </p:nvPr>
        </p:nvGraphicFramePr>
        <p:xfrm>
          <a:off x="3657600" y="1676400"/>
          <a:ext cx="5105400" cy="229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875920" imgH="393529" progId="Equation.DSMT4">
                  <p:embed/>
                </p:oleObj>
              </mc:Choice>
              <mc:Fallback>
                <p:oleObj name="Equation" r:id="rId3" imgW="875920" imgH="393529" progId="Equation.DSMT4">
                  <p:embed/>
                  <p:pic>
                    <p:nvPicPr>
                      <p:cNvPr id="143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676400"/>
                        <a:ext cx="5105400" cy="229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2133600" y="4343400"/>
          <a:ext cx="3873500" cy="175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1346200" imgH="609600" progId="Equation.DSMT4">
                  <p:embed/>
                </p:oleObj>
              </mc:Choice>
              <mc:Fallback>
                <p:oleObj name="Equation" r:id="rId5" imgW="1346200" imgH="609600" progId="Equation.DSMT4">
                  <p:embed/>
                  <p:pic>
                    <p:nvPicPr>
                      <p:cNvPr id="143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343400"/>
                        <a:ext cx="3873500" cy="175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6629400" y="4267201"/>
          <a:ext cx="3416300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736280" imgH="393529" progId="Equation.DSMT4">
                  <p:embed/>
                </p:oleObj>
              </mc:Choice>
              <mc:Fallback>
                <p:oleObj name="Equation" r:id="rId7" imgW="736280" imgH="393529" progId="Equation.DSMT4">
                  <p:embed/>
                  <p:pic>
                    <p:nvPicPr>
                      <p:cNvPr id="143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267201"/>
                        <a:ext cx="3416300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397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4" presetID="7" presetClass="entr" presetSubtype="4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6200" y="533400"/>
            <a:ext cx="6248400" cy="106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4800"/>
              <a:t> </a:t>
            </a:r>
            <a:r>
              <a:rPr lang="ru-RU" altLang="ru-RU" sz="5400" b="1">
                <a:solidFill>
                  <a:srgbClr val="000099"/>
                </a:solidFill>
              </a:rPr>
              <a:t>масса атома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209800" y="0"/>
          <a:ext cx="1684338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291973" imgH="330057" progId="Equation.DSMT4">
                  <p:embed/>
                </p:oleObj>
              </mc:Choice>
              <mc:Fallback>
                <p:oleObj name="Equation" r:id="rId3" imgW="291973" imgH="330057" progId="Equation.DSMT4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0"/>
                        <a:ext cx="1684338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998664" y="3962400"/>
          <a:ext cx="14890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203112" imgH="228501" progId="Equation.DSMT4">
                  <p:embed/>
                </p:oleObj>
              </mc:Choice>
              <mc:Fallback>
                <p:oleObj name="Equation" r:id="rId5" imgW="203112" imgH="228501" progId="Equation.DSMT4">
                  <p:embed/>
                  <p:pic>
                    <p:nvPicPr>
                      <p:cNvPr id="4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664" y="3962400"/>
                        <a:ext cx="1489075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133600" y="1981200"/>
          <a:ext cx="13462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203112" imgH="241195" progId="Equation.DSMT4">
                  <p:embed/>
                </p:oleObj>
              </mc:Choice>
              <mc:Fallback>
                <p:oleObj name="Equation" r:id="rId7" imgW="203112" imgH="241195" progId="Equation.DSMT4">
                  <p:embed/>
                  <p:pic>
                    <p:nvPicPr>
                      <p:cNvPr id="41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981200"/>
                        <a:ext cx="13462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886200" y="1905000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altLang="ru-RU" sz="5400" b="1">
                <a:solidFill>
                  <a:srgbClr val="9900CC"/>
                </a:solidFill>
              </a:rPr>
              <a:t>давление газа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429000" y="3581400"/>
            <a:ext cx="7086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altLang="ru-RU" sz="4800"/>
              <a:t>   </a:t>
            </a:r>
            <a:r>
              <a:rPr lang="ru-RU" altLang="ru-RU" sz="4800" b="1">
                <a:solidFill>
                  <a:srgbClr val="FF0000"/>
                </a:solidFill>
              </a:rPr>
              <a:t>средняя квадратичная скорость движения</a:t>
            </a:r>
            <a:r>
              <a:rPr lang="ru-RU" altLang="ru-RU" sz="5400" b="1">
                <a:solidFill>
                  <a:srgbClr val="FF0000"/>
                </a:solidFill>
              </a:rPr>
              <a:t> </a:t>
            </a:r>
            <a:r>
              <a:rPr lang="ru-RU" altLang="ru-RU" sz="4800" b="1">
                <a:solidFill>
                  <a:srgbClr val="FF0000"/>
                </a:solidFill>
              </a:rPr>
              <a:t>молекул</a:t>
            </a:r>
          </a:p>
        </p:txBody>
      </p:sp>
    </p:spTree>
    <p:extLst>
      <p:ext uri="{BB962C8B-B14F-4D97-AF65-F5344CB8AC3E}">
        <p14:creationId xmlns:p14="http://schemas.microsoft.com/office/powerpoint/2010/main" val="219040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 advAuto="2000"/>
      <p:bldP spid="4103" grpId="0" autoUpdateAnimBg="0"/>
      <p:bldP spid="410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636" y="2623415"/>
            <a:ext cx="10515600" cy="1325563"/>
          </a:xfrm>
        </p:spPr>
        <p:txBody>
          <a:bodyPr/>
          <a:lstStyle/>
          <a:p>
            <a:pPr algn="ctr"/>
            <a:r>
              <a:rPr lang="ru-RU" b="1" dirty="0" err="1" smtClean="0"/>
              <a:t>Изопроцессы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69880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7364" y="758825"/>
            <a:ext cx="10647218" cy="862157"/>
          </a:xfrm>
        </p:spPr>
        <p:txBody>
          <a:bodyPr/>
          <a:lstStyle/>
          <a:p>
            <a:pPr marL="0" indent="0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Изопроцессы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процессы протекающие при постоянстве одной из трех величин (давление, объем, температура)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822" y="2011942"/>
            <a:ext cx="619125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98128" y="5075959"/>
            <a:ext cx="4714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ru-RU" altLang="ru-RU" dirty="0"/>
              <a:t>Уравнение состояния идеального газа</a:t>
            </a:r>
          </a:p>
        </p:txBody>
      </p:sp>
    </p:spTree>
    <p:extLst>
      <p:ext uri="{BB962C8B-B14F-4D97-AF65-F5344CB8AC3E}">
        <p14:creationId xmlns:p14="http://schemas.microsoft.com/office/powerpoint/2010/main" val="404972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Изотермический процесс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92314" y="1268413"/>
            <a:ext cx="8135937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Для газа данной массы произведение давления газа на его объем постоянно, если температура газа не меняется.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2135188" y="1989139"/>
          <a:ext cx="200025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Формула" r:id="rId3" imgW="812447" imgH="393529" progId="Equation.3">
                  <p:embed/>
                </p:oleObj>
              </mc:Choice>
              <mc:Fallback>
                <p:oleObj name="Формула" r:id="rId3" imgW="812447" imgH="393529" progId="Equation.3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1989139"/>
                        <a:ext cx="200025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Прямоугольник 6"/>
          <p:cNvSpPr>
            <a:spLocks noChangeArrowheads="1"/>
          </p:cNvSpPr>
          <p:nvPr/>
        </p:nvSpPr>
        <p:spPr bwMode="auto">
          <a:xfrm>
            <a:off x="4224338" y="2276475"/>
            <a:ext cx="43037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ru-RU" altLang="ru-RU">
                <a:latin typeface="Constantia" panose="02030602050306030303" pitchFamily="18" charset="0"/>
              </a:rPr>
              <a:t>- Уравнение состояния идеального газа</a:t>
            </a:r>
          </a:p>
        </p:txBody>
      </p:sp>
      <p:sp>
        <p:nvSpPr>
          <p:cNvPr id="1033" name="Прямоугольник 7"/>
          <p:cNvSpPr>
            <a:spLocks noChangeArrowheads="1"/>
          </p:cNvSpPr>
          <p:nvPr/>
        </p:nvSpPr>
        <p:spPr bwMode="auto">
          <a:xfrm>
            <a:off x="1992313" y="3284539"/>
            <a:ext cx="901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ru-RU" altLang="ru-RU">
                <a:latin typeface="Constantia" panose="02030602050306030303" pitchFamily="18" charset="0"/>
              </a:rPr>
              <a:t>Пусть  </a:t>
            </a:r>
          </a:p>
        </p:txBody>
      </p:sp>
      <p:graphicFrame>
        <p:nvGraphicFramePr>
          <p:cNvPr id="1027" name="Object 12"/>
          <p:cNvGraphicFramePr>
            <a:graphicFrameLocks noChangeAspect="1"/>
          </p:cNvGraphicFramePr>
          <p:nvPr/>
        </p:nvGraphicFramePr>
        <p:xfrm>
          <a:off x="2782889" y="3068639"/>
          <a:ext cx="209708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Формула" r:id="rId5" imgW="1155700" imgH="393700" progId="Equation.3">
                  <p:embed/>
                </p:oleObj>
              </mc:Choice>
              <mc:Fallback>
                <p:oleObj name="Формула" r:id="rId5" imgW="1155700" imgH="393700" progId="Equation.3">
                  <p:embed/>
                  <p:pic>
                    <p:nvPicPr>
                      <p:cNvPr id="102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889" y="3068639"/>
                        <a:ext cx="2097087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Прямоугольник 9"/>
          <p:cNvSpPr>
            <a:spLocks noChangeArrowheads="1"/>
          </p:cNvSpPr>
          <p:nvPr/>
        </p:nvSpPr>
        <p:spPr bwMode="auto">
          <a:xfrm>
            <a:off x="4800600" y="3213100"/>
            <a:ext cx="857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ru-RU" altLang="ru-RU">
                <a:latin typeface="Constantia" panose="02030602050306030303" pitchFamily="18" charset="0"/>
              </a:rPr>
              <a:t>, тогда</a:t>
            </a:r>
          </a:p>
        </p:txBody>
      </p:sp>
      <p:graphicFrame>
        <p:nvGraphicFramePr>
          <p:cNvPr id="1028" name="Object 13"/>
          <p:cNvGraphicFramePr>
            <a:graphicFrameLocks noChangeAspect="1"/>
          </p:cNvGraphicFramePr>
          <p:nvPr/>
        </p:nvGraphicFramePr>
        <p:xfrm>
          <a:off x="5591175" y="2997200"/>
          <a:ext cx="85725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Формула" r:id="rId7" imgW="431613" imgH="393529" progId="Equation.3">
                  <p:embed/>
                </p:oleObj>
              </mc:Choice>
              <mc:Fallback>
                <p:oleObj name="Формула" r:id="rId7" imgW="431613" imgH="393529" progId="Equation.3">
                  <p:embed/>
                  <p:pic>
                    <p:nvPicPr>
                      <p:cNvPr id="102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2997200"/>
                        <a:ext cx="85725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14"/>
          <p:cNvGraphicFramePr>
            <a:graphicFrameLocks noChangeAspect="1"/>
          </p:cNvGraphicFramePr>
          <p:nvPr/>
        </p:nvGraphicFramePr>
        <p:xfrm>
          <a:off x="2063750" y="4005264"/>
          <a:ext cx="3848100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Формула" r:id="rId9" imgW="736280" imgH="177723" progId="Equation.3">
                  <p:embed/>
                </p:oleObj>
              </mc:Choice>
              <mc:Fallback>
                <p:oleObj name="Формула" r:id="rId9" imgW="736280" imgH="177723" progId="Equation.3">
                  <p:embed/>
                  <p:pic>
                    <p:nvPicPr>
                      <p:cNvPr id="102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4005264"/>
                        <a:ext cx="3848100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Прямоугольник 12"/>
          <p:cNvSpPr>
            <a:spLocks noChangeArrowheads="1"/>
          </p:cNvSpPr>
          <p:nvPr/>
        </p:nvSpPr>
        <p:spPr bwMode="auto">
          <a:xfrm>
            <a:off x="5880101" y="4365625"/>
            <a:ext cx="2752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ru-RU" altLang="ru-RU">
                <a:latin typeface="Constantia" panose="02030602050306030303" pitchFamily="18" charset="0"/>
              </a:rPr>
              <a:t>- закон Бойля-Мариотта</a:t>
            </a:r>
          </a:p>
        </p:txBody>
      </p:sp>
      <p:sp>
        <p:nvSpPr>
          <p:cNvPr id="1036" name="Прямоугольник 13"/>
          <p:cNvSpPr>
            <a:spLocks noChangeArrowheads="1"/>
          </p:cNvSpPr>
          <p:nvPr/>
        </p:nvSpPr>
        <p:spPr bwMode="auto">
          <a:xfrm>
            <a:off x="2711450" y="5084763"/>
            <a:ext cx="70564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ru-RU" altLang="ru-RU">
                <a:latin typeface="Constantia" panose="02030602050306030303" pitchFamily="18" charset="0"/>
              </a:rPr>
              <a:t>График уравнения изотермического процесса называется </a:t>
            </a:r>
            <a:r>
              <a:rPr lang="ru-RU" altLang="ru-RU" b="1">
                <a:latin typeface="Constantia" panose="02030602050306030303" pitchFamily="18" charset="0"/>
              </a:rPr>
              <a:t>изотермой.</a:t>
            </a:r>
          </a:p>
        </p:txBody>
      </p:sp>
    </p:spTree>
    <p:extLst>
      <p:ext uri="{BB962C8B-B14F-4D97-AF65-F5344CB8AC3E}">
        <p14:creationId xmlns:p14="http://schemas.microsoft.com/office/powerpoint/2010/main" val="255563189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981200" y="1481139"/>
            <a:ext cx="8229600" cy="4611687"/>
          </a:xfrm>
        </p:spPr>
        <p:txBody>
          <a:bodyPr>
            <a:normAutofit fontScale="92500" lnSpcReduction="20000"/>
          </a:bodyPr>
          <a:lstStyle/>
          <a:p>
            <a:pPr marL="365760" indent="-256032">
              <a:buNone/>
              <a:defRPr/>
            </a:pPr>
            <a:r>
              <a:rPr lang="ru-RU" dirty="0"/>
              <a:t>Закон экспериментально получен в:</a:t>
            </a:r>
          </a:p>
          <a:p>
            <a:pPr marL="365760" indent="-256032">
              <a:buFont typeface="Wingdings 3"/>
              <a:buChar char=""/>
              <a:defRPr/>
            </a:pPr>
            <a:endParaRPr lang="ru-RU" dirty="0" smtClean="0"/>
          </a:p>
          <a:p>
            <a:pPr marL="365760" indent="-256032">
              <a:buFont typeface="Wingdings 3"/>
              <a:buChar char=""/>
              <a:defRPr/>
            </a:pPr>
            <a:r>
              <a:rPr lang="ru-RU" dirty="0"/>
              <a:t>1662 г. Р. Бойлем;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dirty="0"/>
              <a:t>1676 г. Э. Мариоттом</a:t>
            </a:r>
          </a:p>
          <a:p>
            <a:pPr marL="365760" indent="-256032">
              <a:buFont typeface="Wingdings 3"/>
              <a:buChar char=""/>
              <a:defRPr/>
            </a:pPr>
            <a:endParaRPr lang="ru-RU" dirty="0">
              <a:latin typeface="Constantia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u-RU" dirty="0">
              <a:latin typeface="Constantia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u-RU" dirty="0">
              <a:latin typeface="Constantia" pitchFamily="18" charset="0"/>
            </a:endParaRPr>
          </a:p>
          <a:p>
            <a:pPr marL="365760" indent="-256032">
              <a:buFont typeface="Wingdings 3"/>
              <a:buChar char=""/>
              <a:defRPr/>
            </a:pPr>
            <a:endParaRPr lang="ru-RU" dirty="0">
              <a:latin typeface="Constantia" pitchFamily="18" charset="0"/>
            </a:endParaRPr>
          </a:p>
          <a:p>
            <a:pPr marL="365760" indent="-256032">
              <a:buNone/>
              <a:defRPr/>
            </a:pPr>
            <a:r>
              <a:rPr lang="ru-RU" dirty="0">
                <a:latin typeface="Constantia" pitchFamily="18" charset="0"/>
              </a:rPr>
              <a:t>                                                         </a:t>
            </a:r>
          </a:p>
          <a:p>
            <a:pPr marL="365760" indent="-256032">
              <a:buNone/>
              <a:defRPr/>
            </a:pPr>
            <a:r>
              <a:rPr lang="ru-RU" dirty="0">
                <a:latin typeface="Constantia" pitchFamily="18" charset="0"/>
              </a:rPr>
              <a:t>                                                  </a:t>
            </a:r>
          </a:p>
          <a:p>
            <a:pPr marL="365760" indent="-256032">
              <a:buNone/>
              <a:defRPr/>
            </a:pPr>
            <a:r>
              <a:rPr lang="ru-RU" dirty="0">
                <a:latin typeface="Constantia" pitchFamily="18" charset="0"/>
              </a:rPr>
              <a:t>                                                                 Р. Бойль</a:t>
            </a:r>
          </a:p>
          <a:p>
            <a:pPr marL="365760" indent="-256032">
              <a:buNone/>
              <a:defRPr/>
            </a:pPr>
            <a:endParaRPr lang="ru-RU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9600" y="2060576"/>
            <a:ext cx="2643188" cy="33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968579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238375" y="285750"/>
            <a:ext cx="7772400" cy="5334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ru-RU" altLang="ru-RU" sz="1800" b="1"/>
              <a:t>Положения кинетической теории: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81188" y="785813"/>
            <a:ext cx="8501062" cy="5929312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  <a:defRPr/>
            </a:pPr>
            <a:r>
              <a:rPr lang="ru-RU" sz="1600" b="1" dirty="0">
                <a:solidFill>
                  <a:srgbClr val="000099"/>
                </a:solidFill>
                <a:latin typeface="Comic Sans MS" pitchFamily="66" charset="0"/>
                <a:cs typeface="Arial" pitchFamily="34" charset="0"/>
              </a:rPr>
              <a:t>Газы состоят из маленьких твердых частиц, находящихся в постоянном, быстром и беспорядочном движении.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1600" b="1" dirty="0">
                <a:solidFill>
                  <a:srgbClr val="008000"/>
                </a:solidFill>
                <a:latin typeface="Comic Sans MS" pitchFamily="66" charset="0"/>
                <a:cs typeface="Arial" pitchFamily="34" charset="0"/>
              </a:rPr>
              <a:t>Частицы движутся по прямым линиям. На их движения влияют лишь столкновения с другими частицами или со стенками сосуда в котором содержится газ. Силами притяжения между молекулами можно пренебречь.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1600" b="1" dirty="0">
                <a:solidFill>
                  <a:srgbClr val="C00000"/>
                </a:solidFill>
                <a:latin typeface="Comic Sans MS" pitchFamily="66" charset="0"/>
              </a:rPr>
              <a:t>Все столкновения абсолютно упруги.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Время, которое частицы находятся в соприкосновении друг с другом весьма мало и им можно пренебречь.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Собственный объем молекул весьма мал в сравнении с пространством в котором они движутся.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1600" b="1" dirty="0">
                <a:solidFill>
                  <a:srgbClr val="C00000"/>
                </a:solidFill>
                <a:latin typeface="Comic Sans MS" pitchFamily="66" charset="0"/>
              </a:rPr>
              <a:t>Кинетическая энергия молекул много больше потенциальной энергии взаимодействия.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Газы способны неограниченно расширяться и занимать весь предоставленный им объем.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ru-RU" sz="1600" b="1" dirty="0">
                <a:solidFill>
                  <a:srgbClr val="0070C0"/>
                </a:solidFill>
                <a:latin typeface="Comic Sans MS" pitchFamily="66" charset="0"/>
              </a:rPr>
              <a:t>Смесь газов оказывает на стенки сосуда давление равное сумме давлений каждого отдельно взятого газа (закон Дальтона):</a:t>
            </a:r>
          </a:p>
          <a:p>
            <a:pPr marL="514350" indent="-514350" algn="ctr">
              <a:buNone/>
              <a:defRPr/>
            </a:pPr>
            <a:r>
              <a:rPr lang="ru-RU" sz="1600" b="1" dirty="0">
                <a:solidFill>
                  <a:srgbClr val="0070C0"/>
                </a:solidFill>
                <a:latin typeface="Comic Sans MS" pitchFamily="66" charset="0"/>
              </a:rPr>
              <a:t>давление в смеси химически невзаимодействующих газов равно сумме их парциальных давлений</a:t>
            </a:r>
          </a:p>
          <a:p>
            <a:pPr marL="514350" indent="-514350" algn="ctr">
              <a:buNone/>
              <a:defRPr/>
            </a:pPr>
            <a:r>
              <a:rPr lang="ru-RU" sz="1600" b="1" dirty="0" err="1">
                <a:solidFill>
                  <a:srgbClr val="FF0000"/>
                </a:solidFill>
                <a:latin typeface="Comic Sans MS" pitchFamily="66" charset="0"/>
              </a:rPr>
              <a:t>p</a:t>
            </a:r>
            <a:r>
              <a:rPr lang="ru-RU" sz="1600" b="1" dirty="0">
                <a:solidFill>
                  <a:srgbClr val="FF0000"/>
                </a:solidFill>
                <a:latin typeface="Comic Sans MS" pitchFamily="66" charset="0"/>
              </a:rPr>
              <a:t> = p</a:t>
            </a:r>
            <a:r>
              <a:rPr lang="ru-RU" sz="1600" b="1" baseline="-25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ru-RU" sz="1600" b="1" dirty="0">
                <a:solidFill>
                  <a:srgbClr val="FF0000"/>
                </a:solidFill>
                <a:latin typeface="Comic Sans MS" pitchFamily="66" charset="0"/>
              </a:rPr>
              <a:t> + p</a:t>
            </a:r>
            <a:r>
              <a:rPr lang="ru-RU" sz="1600" b="1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ru-RU" sz="1600" b="1" dirty="0">
                <a:solidFill>
                  <a:srgbClr val="FF0000"/>
                </a:solidFill>
                <a:latin typeface="Comic Sans MS" pitchFamily="66" charset="0"/>
              </a:rPr>
              <a:t> + p</a:t>
            </a:r>
            <a:r>
              <a:rPr lang="ru-RU" sz="1600" b="1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ru-RU" sz="1600" b="1" dirty="0">
                <a:solidFill>
                  <a:srgbClr val="FF0000"/>
                </a:solidFill>
                <a:latin typeface="Comic Sans MS" pitchFamily="66" charset="0"/>
              </a:rPr>
              <a:t> + …</a:t>
            </a:r>
          </a:p>
          <a:p>
            <a:pPr marL="514350" indent="-514350">
              <a:buNone/>
              <a:defRPr/>
            </a:pPr>
            <a:r>
              <a:rPr lang="ru-RU" sz="1600" b="1" dirty="0">
                <a:latin typeface="Comic Sans MS" pitchFamily="66" charset="0"/>
              </a:rPr>
              <a:t>9.  </a:t>
            </a:r>
            <a:r>
              <a:rPr lang="ru-RU" sz="1600" b="1" dirty="0">
                <a:solidFill>
                  <a:srgbClr val="C00000"/>
                </a:solidFill>
                <a:latin typeface="Comic Sans MS" pitchFamily="66" charset="0"/>
              </a:rPr>
              <a:t>Справедливы газовые законы (Бойля – Мариотта, Шарля).</a:t>
            </a:r>
          </a:p>
          <a:p>
            <a:pPr marL="514350" indent="-514350" algn="ctr">
              <a:buNone/>
              <a:defRPr/>
            </a:pP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45637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Изотермический процесс</a:t>
            </a:r>
            <a:endParaRPr lang="ru-RU" dirty="0"/>
          </a:p>
        </p:txBody>
      </p:sp>
      <p:pic>
        <p:nvPicPr>
          <p:cNvPr id="15363" name="Picture 2" descr="D:\!BACKUP\Валюшка\!Сайты\Картинки для презентации\izotermicheskii_process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9289" y="1989138"/>
            <a:ext cx="8353425" cy="3384550"/>
          </a:xfrm>
        </p:spPr>
      </p:pic>
    </p:spTree>
    <p:extLst>
      <p:ext uri="{BB962C8B-B14F-4D97-AF65-F5344CB8AC3E}">
        <p14:creationId xmlns:p14="http://schemas.microsoft.com/office/powerpoint/2010/main" val="180220801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39126" y="3141663"/>
            <a:ext cx="2428875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74825" y="1268413"/>
            <a:ext cx="8642350" cy="5473700"/>
          </a:xfrm>
        </p:spPr>
        <p:txBody>
          <a:bodyPr>
            <a:normAutofit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ru-RU" sz="2580" dirty="0"/>
              <a:t>Процесс изменения состояния термодинамической системы при постоянном объеме называют изохорным.</a:t>
            </a:r>
          </a:p>
          <a:p>
            <a:pPr marL="365760" indent="-256032">
              <a:buNone/>
              <a:defRPr/>
            </a:pPr>
            <a:r>
              <a:rPr lang="ru-RU" sz="2580" dirty="0">
                <a:latin typeface="Constantia" pitchFamily="18" charset="0"/>
              </a:rPr>
              <a:t>Пусть </a:t>
            </a:r>
            <a:r>
              <a:rPr lang="en-US" sz="2580" dirty="0">
                <a:latin typeface="Constantia" pitchFamily="18" charset="0"/>
              </a:rPr>
              <a:t>m</a:t>
            </a:r>
            <a:r>
              <a:rPr lang="ru-RU" sz="2580" dirty="0">
                <a:latin typeface="Constantia" pitchFamily="18" charset="0"/>
              </a:rPr>
              <a:t>= </a:t>
            </a:r>
            <a:r>
              <a:rPr lang="en-US" sz="2580" dirty="0">
                <a:latin typeface="Constantia" pitchFamily="18" charset="0"/>
              </a:rPr>
              <a:t>const </a:t>
            </a:r>
            <a:r>
              <a:rPr lang="ru-RU" sz="2580" dirty="0">
                <a:latin typeface="Constantia" pitchFamily="18" charset="0"/>
              </a:rPr>
              <a:t>,</a:t>
            </a:r>
            <a:r>
              <a:rPr lang="en-US" sz="2580" dirty="0">
                <a:latin typeface="Constantia" pitchFamily="18" charset="0"/>
              </a:rPr>
              <a:t>M=const </a:t>
            </a:r>
            <a:r>
              <a:rPr lang="ru-RU" sz="2580" dirty="0">
                <a:latin typeface="Constantia" pitchFamily="18" charset="0"/>
              </a:rPr>
              <a:t>,тогда </a:t>
            </a:r>
            <a:r>
              <a:rPr lang="en-US" sz="2580" dirty="0">
                <a:latin typeface="Constantia" pitchFamily="18" charset="0"/>
              </a:rPr>
              <a:t>                </a:t>
            </a:r>
            <a:r>
              <a:rPr lang="ru-RU" sz="2580" dirty="0">
                <a:latin typeface="Constantia" pitchFamily="18" charset="0"/>
              </a:rPr>
              <a:t>или         </a:t>
            </a:r>
          </a:p>
          <a:p>
            <a:pPr marL="365760" indent="-256032">
              <a:buNone/>
              <a:defRPr/>
            </a:pPr>
            <a:r>
              <a:rPr lang="ru-RU" sz="2580" dirty="0">
                <a:latin typeface="Constantia" pitchFamily="18" charset="0"/>
              </a:rPr>
              <a:t>               - Закон Шарля </a:t>
            </a:r>
            <a:r>
              <a:rPr lang="ru-RU" sz="2580" dirty="0">
                <a:latin typeface="Times New Roman" pitchFamily="18" charset="0"/>
                <a:cs typeface="Times New Roman" pitchFamily="18" charset="0"/>
              </a:rPr>
              <a:t>1787 </a:t>
            </a:r>
            <a:r>
              <a:rPr lang="ru-RU" sz="2580" dirty="0">
                <a:latin typeface="Constantia" pitchFamily="18" charset="0"/>
              </a:rPr>
              <a:t>г.</a:t>
            </a:r>
          </a:p>
          <a:p>
            <a:pPr marL="365760" indent="-256032">
              <a:buNone/>
              <a:defRPr/>
            </a:pPr>
            <a:r>
              <a:rPr lang="ru-RU" sz="2580" dirty="0">
                <a:latin typeface="Constantia" pitchFamily="18" charset="0"/>
              </a:rPr>
              <a:t>Р</a:t>
            </a:r>
            <a:r>
              <a:rPr lang="ru-RU" sz="2580" baseline="-25000" dirty="0">
                <a:latin typeface="Constantia" pitchFamily="18" charset="0"/>
              </a:rPr>
              <a:t>0</a:t>
            </a:r>
            <a:r>
              <a:rPr lang="ru-RU" sz="2580" dirty="0">
                <a:latin typeface="Constantia" pitchFamily="18" charset="0"/>
              </a:rPr>
              <a:t>- давление газа при температуре </a:t>
            </a:r>
            <a:r>
              <a:rPr lang="ru-RU" sz="258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580" dirty="0">
                <a:latin typeface="Constantia" pitchFamily="18" charset="0"/>
              </a:rPr>
              <a:t> °С;   </a:t>
            </a:r>
          </a:p>
          <a:p>
            <a:pPr marL="365760" indent="-256032">
              <a:buNone/>
              <a:defRPr/>
            </a:pPr>
            <a:r>
              <a:rPr lang="ru-RU" sz="2580" dirty="0" err="1">
                <a:latin typeface="Constantia" pitchFamily="18" charset="0"/>
              </a:rPr>
              <a:t>α </a:t>
            </a:r>
            <a:r>
              <a:rPr lang="ru-RU" sz="2580" dirty="0">
                <a:latin typeface="Constantia" pitchFamily="18" charset="0"/>
              </a:rPr>
              <a:t>– температурный коэффициент </a:t>
            </a:r>
          </a:p>
          <a:p>
            <a:pPr marL="365760" indent="-256032">
              <a:buNone/>
              <a:defRPr/>
            </a:pPr>
            <a:r>
              <a:rPr lang="ru-RU" sz="2580" dirty="0">
                <a:latin typeface="Constantia" pitchFamily="18" charset="0"/>
              </a:rPr>
              <a:t>давления ,</a:t>
            </a:r>
          </a:p>
          <a:p>
            <a:pPr marL="365760" indent="-256032">
              <a:buNone/>
              <a:defRPr/>
            </a:pPr>
            <a:r>
              <a:rPr lang="ru-RU" dirty="0" smtClean="0">
                <a:latin typeface="Constantia" pitchFamily="18" charset="0"/>
              </a:rPr>
              <a:t> </a:t>
            </a:r>
          </a:p>
          <a:p>
            <a:pPr marL="365760" indent="-256032">
              <a:buNone/>
              <a:defRPr/>
            </a:pPr>
            <a:r>
              <a:rPr lang="ru-RU" dirty="0" smtClean="0">
                <a:latin typeface="Constantia" pitchFamily="18" charset="0"/>
              </a:rPr>
              <a:t>График уравнения изохорного процесса      </a:t>
            </a:r>
          </a:p>
          <a:p>
            <a:pPr marL="365760" indent="-256032">
              <a:buNone/>
              <a:defRPr/>
            </a:pPr>
            <a:r>
              <a:rPr lang="ru-RU" dirty="0" smtClean="0">
                <a:latin typeface="Constantia" pitchFamily="18" charset="0"/>
              </a:rPr>
              <a:t>называется </a:t>
            </a:r>
            <a:r>
              <a:rPr lang="ru-RU" b="1" dirty="0" smtClean="0">
                <a:latin typeface="Constantia" pitchFamily="18" charset="0"/>
              </a:rPr>
              <a:t>изохорой.  </a:t>
            </a:r>
          </a:p>
          <a:p>
            <a:pPr marL="365760" indent="-256032">
              <a:buNone/>
              <a:defRPr/>
            </a:pPr>
            <a:endParaRPr lang="ru-RU" dirty="0" smtClean="0">
              <a:latin typeface="Constantia" pitchFamily="18" charset="0"/>
            </a:endParaRPr>
          </a:p>
          <a:p>
            <a:pPr marL="365760" indent="-256032">
              <a:buNone/>
              <a:defRPr/>
            </a:pPr>
            <a:endParaRPr lang="ru-RU" dirty="0" smtClean="0">
              <a:latin typeface="Constantia" pitchFamily="18" charset="0"/>
            </a:endParaRPr>
          </a:p>
          <a:p>
            <a:pPr marL="365760" indent="-256032">
              <a:buNone/>
              <a:defRPr/>
            </a:pPr>
            <a:endParaRPr lang="ru-RU" dirty="0" smtClean="0">
              <a:latin typeface="Constantia" pitchFamily="18" charset="0"/>
            </a:endParaRPr>
          </a:p>
          <a:p>
            <a:pPr marL="365760" indent="-256032">
              <a:buNone/>
              <a:defRPr/>
            </a:pPr>
            <a:endParaRPr lang="ru-RU" dirty="0" smtClean="0">
              <a:latin typeface="Constantia" pitchFamily="18" charset="0"/>
            </a:endParaRPr>
          </a:p>
          <a:p>
            <a:pPr marL="365760" indent="-256032">
              <a:buNone/>
              <a:defRPr/>
            </a:pPr>
            <a:endParaRPr lang="ru-RU" dirty="0" smtClean="0">
              <a:latin typeface="Constanti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Изохорный процесс</a:t>
            </a:r>
            <a:endParaRPr lang="ru-RU" dirty="0"/>
          </a:p>
        </p:txBody>
      </p:sp>
      <p:graphicFrame>
        <p:nvGraphicFramePr>
          <p:cNvPr id="2050" name="Object 13"/>
          <p:cNvGraphicFramePr>
            <a:graphicFrameLocks noChangeAspect="1"/>
          </p:cNvGraphicFramePr>
          <p:nvPr/>
        </p:nvGraphicFramePr>
        <p:xfrm>
          <a:off x="6600825" y="2349501"/>
          <a:ext cx="1295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Формула" r:id="rId4" imgW="660113" imgH="393529" progId="Equation.3">
                  <p:embed/>
                </p:oleObj>
              </mc:Choice>
              <mc:Fallback>
                <p:oleObj name="Формула" r:id="rId4" imgW="660113" imgH="393529" progId="Equation.3">
                  <p:embed/>
                  <p:pic>
                    <p:nvPicPr>
                      <p:cNvPr id="205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0825" y="2349501"/>
                        <a:ext cx="1295400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4"/>
          <p:cNvGraphicFramePr>
            <a:graphicFrameLocks noChangeAspect="1"/>
          </p:cNvGraphicFramePr>
          <p:nvPr/>
        </p:nvGraphicFramePr>
        <p:xfrm>
          <a:off x="1847850" y="2924176"/>
          <a:ext cx="13716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Формула" r:id="rId6" imgW="622030" imgH="228501" progId="Equation.3">
                  <p:embed/>
                </p:oleObj>
              </mc:Choice>
              <mc:Fallback>
                <p:oleObj name="Формула" r:id="rId6" imgW="622030" imgH="228501" progId="Equation.3">
                  <p:embed/>
                  <p:pic>
                    <p:nvPicPr>
                      <p:cNvPr id="205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2924176"/>
                        <a:ext cx="13716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5"/>
          <p:cNvGraphicFramePr>
            <a:graphicFrameLocks noChangeAspect="1"/>
          </p:cNvGraphicFramePr>
          <p:nvPr/>
        </p:nvGraphicFramePr>
        <p:xfrm>
          <a:off x="3648076" y="4292601"/>
          <a:ext cx="201612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Формула" r:id="rId8" imgW="952087" imgH="418918" progId="Equation.3">
                  <p:embed/>
                </p:oleObj>
              </mc:Choice>
              <mc:Fallback>
                <p:oleObj name="Формула" r:id="rId8" imgW="952087" imgH="418918" progId="Equation.3">
                  <p:embed/>
                  <p:pic>
                    <p:nvPicPr>
                      <p:cNvPr id="205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076" y="4292601"/>
                        <a:ext cx="201612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312586"/>
      </p:ext>
    </p:extLst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Изохорный процесс</a:t>
            </a:r>
            <a:endParaRPr lang="ru-RU" dirty="0"/>
          </a:p>
        </p:txBody>
      </p:sp>
      <p:pic>
        <p:nvPicPr>
          <p:cNvPr id="16387" name="Picture 2" descr="D:\!BACKUP\Валюшка\!Сайты\Картинки для презентации\Изохорный процесс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2314" y="2133601"/>
            <a:ext cx="8207375" cy="3382963"/>
          </a:xfrm>
        </p:spPr>
      </p:pic>
    </p:spTree>
    <p:extLst>
      <p:ext uri="{BB962C8B-B14F-4D97-AF65-F5344CB8AC3E}">
        <p14:creationId xmlns:p14="http://schemas.microsoft.com/office/powerpoint/2010/main" val="1247171648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ru-RU" sz="2400"/>
              <a:t>Для газа данной массы отношение объема к температуре постоянно, если давление газа не меняется.</a:t>
            </a:r>
          </a:p>
          <a:p>
            <a:pPr>
              <a:buFont typeface="Wingdings 3" panose="05040102010807070707" pitchFamily="18" charset="2"/>
              <a:buNone/>
            </a:pPr>
            <a:r>
              <a:rPr lang="ru-RU" altLang="ru-RU" sz="2400">
                <a:latin typeface="Constantia" panose="02030602050306030303" pitchFamily="18" charset="0"/>
              </a:rPr>
              <a:t>Пусть </a:t>
            </a:r>
            <a:r>
              <a:rPr lang="en-US" altLang="ru-RU" sz="2400">
                <a:latin typeface="Constantia" panose="02030602050306030303" pitchFamily="18" charset="0"/>
              </a:rPr>
              <a:t>m</a:t>
            </a:r>
            <a:r>
              <a:rPr lang="ru-RU" altLang="ru-RU" sz="2400">
                <a:latin typeface="Constantia" panose="02030602050306030303" pitchFamily="18" charset="0"/>
              </a:rPr>
              <a:t>= </a:t>
            </a:r>
            <a:r>
              <a:rPr lang="en-US" altLang="ru-RU" sz="2400">
                <a:latin typeface="Constantia" panose="02030602050306030303" pitchFamily="18" charset="0"/>
              </a:rPr>
              <a:t>const </a:t>
            </a:r>
            <a:r>
              <a:rPr lang="ru-RU" altLang="ru-RU" sz="2400">
                <a:latin typeface="Constantia" panose="02030602050306030303" pitchFamily="18" charset="0"/>
              </a:rPr>
              <a:t>,</a:t>
            </a:r>
            <a:r>
              <a:rPr lang="en-US" altLang="ru-RU" sz="2400">
                <a:latin typeface="Constantia" panose="02030602050306030303" pitchFamily="18" charset="0"/>
              </a:rPr>
              <a:t>M=const </a:t>
            </a:r>
            <a:r>
              <a:rPr lang="ru-RU" altLang="ru-RU" sz="2400">
                <a:latin typeface="Constantia" panose="02030602050306030303" pitchFamily="18" charset="0"/>
              </a:rPr>
              <a:t>,тогда             или</a:t>
            </a:r>
          </a:p>
          <a:p>
            <a:pPr>
              <a:buFont typeface="Wingdings 3" panose="05040102010807070707" pitchFamily="18" charset="2"/>
              <a:buNone/>
            </a:pPr>
            <a:r>
              <a:rPr lang="ru-RU" altLang="ru-RU" sz="2400"/>
              <a:t>            </a:t>
            </a:r>
            <a:r>
              <a:rPr lang="ru-RU" altLang="ru-RU" sz="2400">
                <a:latin typeface="Constantia" panose="02030602050306030303" pitchFamily="18" charset="0"/>
              </a:rPr>
              <a:t>- Закон Гей-Люссака 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1802 </a:t>
            </a:r>
            <a:r>
              <a:rPr lang="ru-RU" altLang="ru-RU" sz="2400">
                <a:latin typeface="Constantia" panose="02030602050306030303" pitchFamily="18" charset="0"/>
              </a:rPr>
              <a:t>г.</a:t>
            </a:r>
          </a:p>
          <a:p>
            <a:pPr>
              <a:buFont typeface="Wingdings 3" panose="05040102010807070707" pitchFamily="18" charset="2"/>
              <a:buNone/>
            </a:pPr>
            <a:r>
              <a:rPr lang="en-US" altLang="ru-RU" sz="2400">
                <a:latin typeface="Constantia" panose="02030602050306030303" pitchFamily="18" charset="0"/>
              </a:rPr>
              <a:t>V</a:t>
            </a:r>
            <a:r>
              <a:rPr lang="ru-RU" altLang="ru-RU" sz="2400" baseline="-25000">
                <a:latin typeface="Constantia" panose="02030602050306030303" pitchFamily="18" charset="0"/>
              </a:rPr>
              <a:t>0</a:t>
            </a:r>
            <a:r>
              <a:rPr lang="ru-RU" altLang="ru-RU" sz="2400">
                <a:latin typeface="Constantia" panose="02030602050306030303" pitchFamily="18" charset="0"/>
              </a:rPr>
              <a:t>- объем, занимаемый газом</a:t>
            </a:r>
          </a:p>
          <a:p>
            <a:pPr>
              <a:buFont typeface="Wingdings 3" panose="05040102010807070707" pitchFamily="18" charset="2"/>
              <a:buNone/>
            </a:pPr>
            <a:r>
              <a:rPr lang="ru-RU" altLang="ru-RU" sz="2400">
                <a:latin typeface="Constantia" panose="02030602050306030303" pitchFamily="18" charset="0"/>
              </a:rPr>
              <a:t>при температуре </a:t>
            </a: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altLang="ru-RU" sz="2400">
                <a:latin typeface="Constantia" panose="02030602050306030303" pitchFamily="18" charset="0"/>
              </a:rPr>
              <a:t> °С;</a:t>
            </a:r>
          </a:p>
          <a:p>
            <a:pPr>
              <a:buFont typeface="Wingdings 3" panose="05040102010807070707" pitchFamily="18" charset="2"/>
              <a:buNone/>
            </a:pPr>
            <a:endParaRPr lang="ru-RU" altLang="ru-RU" sz="2400">
              <a:latin typeface="Constantia" panose="02030602050306030303" pitchFamily="18" charset="0"/>
            </a:endParaRPr>
          </a:p>
          <a:p>
            <a:pPr>
              <a:buFont typeface="Wingdings 3" panose="05040102010807070707" pitchFamily="18" charset="2"/>
              <a:buNone/>
            </a:pPr>
            <a:endParaRPr lang="ru-RU" altLang="ru-RU" sz="2400">
              <a:latin typeface="Constantia" panose="02030602050306030303" pitchFamily="18" charset="0"/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ru-RU" altLang="ru-RU" sz="2400">
                <a:latin typeface="Constantia" panose="02030602050306030303" pitchFamily="18" charset="0"/>
              </a:rPr>
              <a:t>График уравнения изобарного процесса</a:t>
            </a:r>
          </a:p>
          <a:p>
            <a:pPr>
              <a:buFont typeface="Wingdings 3" panose="05040102010807070707" pitchFamily="18" charset="2"/>
              <a:buNone/>
            </a:pPr>
            <a:r>
              <a:rPr lang="ru-RU" altLang="ru-RU" sz="2400">
                <a:latin typeface="Constantia" panose="02030602050306030303" pitchFamily="18" charset="0"/>
              </a:rPr>
              <a:t>называется </a:t>
            </a:r>
            <a:r>
              <a:rPr lang="ru-RU" altLang="ru-RU" sz="2400" b="1">
                <a:latin typeface="Constantia" panose="02030602050306030303" pitchFamily="18" charset="0"/>
              </a:rPr>
              <a:t>изобарой.</a:t>
            </a:r>
          </a:p>
          <a:p>
            <a:pPr>
              <a:buFont typeface="Wingdings 3" panose="05040102010807070707" pitchFamily="18" charset="2"/>
              <a:buNone/>
            </a:pPr>
            <a:endParaRPr lang="ru-RU" altLang="ru-RU" sz="2400">
              <a:latin typeface="Constantia" panose="02030602050306030303" pitchFamily="18" charset="0"/>
            </a:endParaRPr>
          </a:p>
          <a:p>
            <a:pPr>
              <a:buFont typeface="Wingdings 3" panose="05040102010807070707" pitchFamily="18" charset="2"/>
              <a:buNone/>
            </a:pPr>
            <a:endParaRPr lang="ru-RU" altLang="ru-RU" sz="2400">
              <a:latin typeface="Constantia" panose="02030602050306030303" pitchFamily="18" charset="0"/>
            </a:endParaRPr>
          </a:p>
          <a:p>
            <a:endParaRPr lang="ru-RU" altLang="ru-RU" sz="2400"/>
          </a:p>
          <a:p>
            <a:endParaRPr lang="ru-RU" alt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Изобарный процесс</a:t>
            </a:r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12125" y="2852738"/>
            <a:ext cx="2357438" cy="281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6456363" y="2565401"/>
          <a:ext cx="9652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Формула" r:id="rId4" imgW="660113" imgH="393529" progId="Equation.3">
                  <p:embed/>
                </p:oleObj>
              </mc:Choice>
              <mc:Fallback>
                <p:oleObj name="Формула" r:id="rId4" imgW="660113" imgH="393529" progId="Equation.3">
                  <p:embed/>
                  <p:pic>
                    <p:nvPicPr>
                      <p:cNvPr id="307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363" y="2565401"/>
                        <a:ext cx="9652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0"/>
          <p:cNvGraphicFramePr>
            <a:graphicFrameLocks noChangeAspect="1"/>
          </p:cNvGraphicFramePr>
          <p:nvPr/>
        </p:nvGraphicFramePr>
        <p:xfrm>
          <a:off x="2135189" y="3068638"/>
          <a:ext cx="10810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Формула" r:id="rId6" imgW="622030" imgH="228501" progId="Equation.3">
                  <p:embed/>
                </p:oleObj>
              </mc:Choice>
              <mc:Fallback>
                <p:oleObj name="Формула" r:id="rId6" imgW="622030" imgH="228501" progId="Equation.3">
                  <p:embed/>
                  <p:pic>
                    <p:nvPicPr>
                      <p:cNvPr id="307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9" y="3068638"/>
                        <a:ext cx="10810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1"/>
          <p:cNvGraphicFramePr>
            <a:graphicFrameLocks noChangeAspect="1"/>
          </p:cNvGraphicFramePr>
          <p:nvPr/>
        </p:nvGraphicFramePr>
        <p:xfrm>
          <a:off x="2135188" y="4365626"/>
          <a:ext cx="165735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Формула" r:id="rId8" imgW="952087" imgH="418918" progId="Equation.3">
                  <p:embed/>
                </p:oleObj>
              </mc:Choice>
              <mc:Fallback>
                <p:oleObj name="Формула" r:id="rId8" imgW="952087" imgH="418918" progId="Equation.3">
                  <p:embed/>
                  <p:pic>
                    <p:nvPicPr>
                      <p:cNvPr id="307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4365626"/>
                        <a:ext cx="1657350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76834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Изобарный процесс</a:t>
            </a:r>
            <a:endParaRPr lang="ru-RU" dirty="0"/>
          </a:p>
        </p:txBody>
      </p:sp>
      <p:pic>
        <p:nvPicPr>
          <p:cNvPr id="17411" name="Picture 2" descr="D:\!BACKUP\Валюшка\!Сайты\Картинки для презентации\izobarnyi_process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2314" y="1844676"/>
            <a:ext cx="8207375" cy="3529013"/>
          </a:xfrm>
        </p:spPr>
      </p:pic>
    </p:spTree>
    <p:extLst>
      <p:ext uri="{BB962C8B-B14F-4D97-AF65-F5344CB8AC3E}">
        <p14:creationId xmlns:p14="http://schemas.microsoft.com/office/powerpoint/2010/main" val="55351995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Цикл 1 - прямоугольный</a:t>
            </a:r>
            <a:endParaRPr lang="ru-RU" dirty="0"/>
          </a:p>
        </p:txBody>
      </p:sp>
      <p:pic>
        <p:nvPicPr>
          <p:cNvPr id="18435" name="Picture 2" descr="D:\!BACKUP\Валюшка\!Сайты\Картинки для презентации\cikl_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63750" y="1989138"/>
            <a:ext cx="8064500" cy="2952750"/>
          </a:xfrm>
        </p:spPr>
      </p:pic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2095501" y="5286375"/>
            <a:ext cx="2214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ru-RU" altLang="ru-RU"/>
              <a:t>изотермический</a:t>
            </a: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4738689" y="5286375"/>
            <a:ext cx="2071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ru-RU" altLang="ru-RU"/>
              <a:t>изохорный</a:t>
            </a:r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7667626" y="5286375"/>
            <a:ext cx="157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r>
              <a:rPr lang="ru-RU" altLang="ru-RU"/>
              <a:t>изобарный</a:t>
            </a:r>
          </a:p>
        </p:txBody>
      </p:sp>
    </p:spTree>
    <p:extLst>
      <p:ext uri="{BB962C8B-B14F-4D97-AF65-F5344CB8AC3E}">
        <p14:creationId xmlns:p14="http://schemas.microsoft.com/office/powerpoint/2010/main" val="2228933394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Цикл 2</a:t>
            </a:r>
            <a:endParaRPr lang="ru-RU" dirty="0"/>
          </a:p>
        </p:txBody>
      </p:sp>
      <p:pic>
        <p:nvPicPr>
          <p:cNvPr id="19459" name="Picture 2" descr="D:\!BACKUP\Валюшка\!Сайты\Картинки для презентации\cikl_2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8214" y="1989138"/>
            <a:ext cx="7793037" cy="3168650"/>
          </a:xfrm>
        </p:spPr>
      </p:pic>
    </p:spTree>
    <p:extLst>
      <p:ext uri="{BB962C8B-B14F-4D97-AF65-F5344CB8AC3E}">
        <p14:creationId xmlns:p14="http://schemas.microsoft.com/office/powerpoint/2010/main" val="2843917159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8" y="214314"/>
            <a:ext cx="8501062" cy="1285875"/>
          </a:xfrm>
          <a:solidFill>
            <a:srgbClr val="FFDAD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b="1" smtClean="0"/>
              <a:t> </a:t>
            </a:r>
            <a:r>
              <a:rPr lang="ru-RU" altLang="ru-RU" b="1" smtClean="0">
                <a:cs typeface="Times New Roman" panose="02020603050405020304" pitchFamily="18" charset="0"/>
              </a:rPr>
              <a:t> </a:t>
            </a:r>
            <a:r>
              <a:rPr lang="ru-RU" altLang="ru-RU" sz="2000" b="1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Идеальный газ – теоретическая модель газа, в которой пренебрегают размерами и взаимодействием частиц газа, а учитывают лишь их упругие столкновения.</a:t>
            </a:r>
            <a:endParaRPr lang="ru-RU" altLang="ru-RU" sz="2000" b="1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38313" y="1500188"/>
            <a:ext cx="868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b="1">
                <a:cs typeface="Times New Roman" panose="02020603050405020304" pitchFamily="18" charset="0"/>
              </a:rPr>
              <a:t>Размеры молекул малы по сравнению с расстояниями между ними.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809750" y="4929188"/>
            <a:ext cx="868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b="1">
                <a:cs typeface="Times New Roman" panose="02020603050405020304" pitchFamily="18" charset="0"/>
              </a:rPr>
              <a:t>Силы взаимодействия проявляются только в момент соударений</a:t>
            </a:r>
            <a:r>
              <a:rPr lang="ru-RU" altLang="ru-RU" sz="2000" b="1"/>
              <a:t>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809750" y="2714625"/>
            <a:ext cx="838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b="1">
                <a:cs typeface="Times New Roman" panose="02020603050405020304" pitchFamily="18" charset="0"/>
              </a:rPr>
              <a:t>Молекулы распределены по всему объему равномерно.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809750" y="3357564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b="1">
                <a:cs typeface="Times New Roman" panose="02020603050405020304" pitchFamily="18" charset="0"/>
              </a:rPr>
              <a:t>Молекулы газа движутся хаотично, то есть в любом направлении движется одинаковое число молекул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809750" y="4214813"/>
            <a:ext cx="815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b="1">
                <a:cs typeface="Times New Roman" panose="02020603050405020304" pitchFamily="18" charset="0"/>
              </a:rPr>
              <a:t>Скорости молекул могут принимать любые значения.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809750" y="5429250"/>
            <a:ext cx="7696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b="1">
                <a:cs typeface="Times New Roman" panose="02020603050405020304" pitchFamily="18" charset="0"/>
              </a:rPr>
              <a:t>Соударения абсолютно упругие.</a:t>
            </a:r>
            <a:r>
              <a:rPr lang="ru-RU" altLang="ru-RU" sz="2000"/>
              <a:t> 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809750" y="2071688"/>
            <a:ext cx="777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b="1"/>
              <a:t>Ч</a:t>
            </a:r>
            <a:r>
              <a:rPr lang="ru-RU" altLang="ru-RU" sz="2000" b="1">
                <a:cs typeface="Times New Roman" panose="02020603050405020304" pitchFamily="18" charset="0"/>
              </a:rPr>
              <a:t>исло молекул очень велико.</a:t>
            </a:r>
            <a:r>
              <a:rPr lang="ru-RU" altLang="ru-RU" sz="2000"/>
              <a:t> 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809750" y="6000750"/>
            <a:ext cx="868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altLang="ru-RU" sz="2000" b="1">
                <a:cs typeface="Times New Roman" panose="02020603050405020304" pitchFamily="18" charset="0"/>
              </a:rPr>
              <a:t>Для отдельно взятой молекулы справедливы законы Ньютона.</a:t>
            </a:r>
            <a:r>
              <a:rPr lang="ru-RU" altLang="ru-RU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559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90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4500"/>
                            </p:stCondLst>
                            <p:childTnLst>
                              <p:par>
                                <p:cTn id="25" presetID="3" presetClass="entr" presetSubtype="5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29" presetID="3" presetClass="entr" presetSubtype="5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10500"/>
                            </p:stCondLst>
                            <p:childTnLst>
                              <p:par>
                                <p:cTn id="33" presetID="3" presetClass="entr" presetSubtype="5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utoUpdateAnimBg="0"/>
      <p:bldP spid="5126" grpId="0" autoUpdateAnimBg="0"/>
      <p:bldP spid="5127" grpId="0" autoUpdateAnimBg="0"/>
      <p:bldP spid="5129" grpId="0" autoUpdateAnimBg="0"/>
      <p:bldP spid="5131" grpId="0" autoUpdateAnimBg="0"/>
      <p:bldP spid="5132" grpId="0" autoUpdateAnimBg="0"/>
      <p:bldP spid="513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9812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5400" b="1">
                <a:solidFill>
                  <a:srgbClr val="333399"/>
                </a:solidFill>
              </a:rPr>
              <a:t>Реальный газ можно считать идеальным, если он сильно разрежен и хорошо нагрет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438400" y="4953001"/>
            <a:ext cx="3352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6000" b="1">
                <a:solidFill>
                  <a:srgbClr val="FF0000"/>
                </a:solidFill>
              </a:rPr>
              <a:t>водород</a:t>
            </a:r>
            <a:r>
              <a:rPr lang="ru-RU" altLang="ru-RU" sz="6000" b="1"/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58000" y="4953001"/>
            <a:ext cx="2286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6000" b="1">
                <a:solidFill>
                  <a:srgbClr val="FF0000"/>
                </a:solidFill>
              </a:rPr>
              <a:t>гелий</a:t>
            </a:r>
          </a:p>
        </p:txBody>
      </p:sp>
    </p:spTree>
    <p:extLst>
      <p:ext uri="{BB962C8B-B14F-4D97-AF65-F5344CB8AC3E}">
        <p14:creationId xmlns:p14="http://schemas.microsoft.com/office/powerpoint/2010/main" val="217276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4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  <p:bldP spid="614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09813" y="214313"/>
            <a:ext cx="7772400" cy="571500"/>
          </a:xfrm>
        </p:spPr>
        <p:txBody>
          <a:bodyPr/>
          <a:lstStyle/>
          <a:p>
            <a:pPr eaLnBrk="1" hangingPunct="1"/>
            <a:r>
              <a:rPr lang="ru-RU" altLang="ru-RU" sz="1600" b="1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1600" b="1">
                <a:solidFill>
                  <a:srgbClr val="000099"/>
                </a:solidFill>
              </a:rPr>
              <a:t>Среднее значение квадрата скорости молекул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type="subTitle" idx="1"/>
          </p:nvPr>
        </p:nvGraphicFramePr>
        <p:xfrm>
          <a:off x="2238376" y="2786064"/>
          <a:ext cx="545782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511300" imgH="419100" progId="Equation.DSMT4">
                  <p:embed/>
                </p:oleObj>
              </mc:Choice>
              <mc:Fallback>
                <p:oleObj name="Equation" r:id="rId3" imgW="1511300" imgH="419100" progId="Equation.DSMT4">
                  <p:embed/>
                  <p:pic>
                    <p:nvPicPr>
                      <p:cNvPr id="9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76" y="2786064"/>
                        <a:ext cx="5457825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738314" y="714376"/>
            <a:ext cx="8643937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 sz="4000" b="1" kern="0" dirty="0">
                <a:solidFill>
                  <a:srgbClr val="000099"/>
                </a:solidFill>
                <a:latin typeface="+mj-lt"/>
                <a:ea typeface="+mj-ea"/>
                <a:cs typeface="Times New Roman" pitchFamily="18" charset="0"/>
              </a:rPr>
              <a:t> </a:t>
            </a:r>
            <a:r>
              <a:rPr lang="ru-RU" sz="1600" b="1" kern="0" dirty="0">
                <a:solidFill>
                  <a:srgbClr val="000099"/>
                </a:solidFill>
                <a:latin typeface="+mj-lt"/>
                <a:ea typeface="+mj-ea"/>
                <a:cs typeface="Times New Roman" pitchFamily="18" charset="0"/>
              </a:rPr>
              <a:t>В различных газах молекулы имеют разные скалярные скорости, но средняя кинетическая энергия остается величиной постоянной. Ек молекул зависит от квадрата скорости, поэтому….</a:t>
            </a:r>
          </a:p>
          <a:p>
            <a:pPr>
              <a:defRPr/>
            </a:pPr>
            <a:r>
              <a:rPr lang="ru-RU" sz="1600" b="1" kern="0" dirty="0">
                <a:solidFill>
                  <a:srgbClr val="FF0000"/>
                </a:solidFill>
                <a:latin typeface="+mj-lt"/>
                <a:ea typeface="+mj-ea"/>
                <a:cs typeface="Times New Roman" pitchFamily="18" charset="0"/>
              </a:rPr>
              <a:t>Пусть  </a:t>
            </a:r>
            <a:r>
              <a:rPr lang="ru-RU" sz="1600" b="1" dirty="0"/>
              <a:t>V</a:t>
            </a:r>
            <a:r>
              <a:rPr lang="ru-RU" sz="1600" b="1" baseline="-25000" dirty="0"/>
              <a:t>1, </a:t>
            </a:r>
            <a:r>
              <a:rPr lang="ru-RU" sz="1600" b="1" dirty="0"/>
              <a:t>V </a:t>
            </a:r>
            <a:r>
              <a:rPr lang="ru-RU" sz="1600" b="1" baseline="-25000" dirty="0"/>
              <a:t>2, </a:t>
            </a:r>
            <a:r>
              <a:rPr lang="ru-RU" sz="1600" b="1" dirty="0"/>
              <a:t>V</a:t>
            </a:r>
            <a:r>
              <a:rPr lang="ru-RU" sz="1600" b="1" baseline="-25000" dirty="0"/>
              <a:t>3…….</a:t>
            </a:r>
            <a:r>
              <a:rPr lang="ru-RU" sz="1600" b="1" dirty="0"/>
              <a:t> V</a:t>
            </a:r>
            <a:r>
              <a:rPr lang="en-US" sz="1600" b="1" baseline="-25000" dirty="0">
                <a:latin typeface="Script MT Bold" pitchFamily="66" charset="0"/>
              </a:rPr>
              <a:t>N -</a:t>
            </a:r>
            <a:r>
              <a:rPr lang="ru-RU" sz="1600" b="1" baseline="-25000" dirty="0">
                <a:latin typeface="Script MT Bold" pitchFamily="66" charset="0"/>
              </a:rPr>
              <a:t>, </a:t>
            </a:r>
            <a:r>
              <a:rPr lang="ru-RU" sz="1600" b="1" baseline="-25000" dirty="0">
                <a:latin typeface="+mj-lt"/>
              </a:rPr>
              <a:t> </a:t>
            </a:r>
            <a:endParaRPr lang="ru-RU" sz="1600" dirty="0"/>
          </a:p>
          <a:p>
            <a:pPr>
              <a:defRPr/>
            </a:pPr>
            <a:r>
              <a:rPr lang="ru-RU" sz="1600" b="1" kern="0" dirty="0">
                <a:solidFill>
                  <a:srgbClr val="000099"/>
                </a:solidFill>
                <a:latin typeface="+mj-lt"/>
                <a:ea typeface="+mj-ea"/>
                <a:cs typeface="Times New Roman" pitchFamily="18" charset="0"/>
              </a:rPr>
              <a:t>модули скоростей молекул</a:t>
            </a: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000099"/>
              </a:solidFill>
              <a:latin typeface="+mj-lt"/>
              <a:ea typeface="+mj-ea"/>
              <a:cs typeface="Times New Roman" pitchFamily="18" charset="0"/>
            </a:endParaRPr>
          </a:p>
          <a:p>
            <a:pPr>
              <a:defRPr/>
            </a:pPr>
            <a:endParaRPr lang="ru-RU" sz="1600" b="1" kern="0" dirty="0">
              <a:solidFill>
                <a:srgbClr val="FF0000"/>
              </a:solidFill>
              <a:latin typeface="+mj-lt"/>
              <a:ea typeface="+mj-ea"/>
              <a:cs typeface="Times New Roman" pitchFamily="18" charset="0"/>
            </a:endParaRPr>
          </a:p>
        </p:txBody>
      </p:sp>
      <p:pic>
        <p:nvPicPr>
          <p:cNvPr id="6149" name="Рисунок 8" descr="http://www.fizmir.org/bestsoft/01/63198734229840-15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3" y="3714750"/>
            <a:ext cx="2786062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Рисунок 9" descr="http://www.fizmir.org/bestsoft/01/63198734229808-14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6" y="4929188"/>
            <a:ext cx="3071813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44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90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4800" b="1">
                <a:solidFill>
                  <a:srgbClr val="FF0000"/>
                </a:solidFill>
                <a:cs typeface="Times New Roman" panose="02020603050405020304" pitchFamily="18" charset="0"/>
              </a:rPr>
              <a:t>Средняя квадратичная скорость движения молекул</a:t>
            </a:r>
            <a:r>
              <a:rPr lang="ru-RU" altLang="ru-RU" smtClean="0"/>
              <a:t> </a:t>
            </a:r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362200" y="3276600"/>
          <a:ext cx="7277100" cy="212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562100" imgH="457200" progId="Equation.DSMT4">
                  <p:embed/>
                </p:oleObj>
              </mc:Choice>
              <mc:Fallback>
                <p:oleObj name="Equation" r:id="rId3" imgW="1562100" imgH="457200" progId="Equation.DSMT4">
                  <p:embed/>
                  <p:pic>
                    <p:nvPicPr>
                      <p:cNvPr id="717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276600"/>
                        <a:ext cx="7277100" cy="212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033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b="1">
                <a:solidFill>
                  <a:srgbClr val="FF0000"/>
                </a:solidFill>
                <a:cs typeface="Times New Roman" panose="02020603050405020304" pitchFamily="18" charset="0"/>
              </a:rPr>
              <a:t>Средняя квадратичная скорость движения молекул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0" y="2133600"/>
            <a:ext cx="2971800" cy="14478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 </a:t>
            </a:r>
            <a:r>
              <a:rPr lang="ru-RU" altLang="ru-RU" sz="2400"/>
              <a:t>    </a:t>
            </a:r>
            <a:r>
              <a:rPr lang="ru-RU" altLang="ru-RU" sz="2400">
                <a:cs typeface="Times New Roman" panose="02020603050405020304" pitchFamily="18" charset="0"/>
              </a:rPr>
              <a:t>— </a:t>
            </a:r>
            <a:r>
              <a:rPr lang="ru-RU" altLang="ru-RU" b="1">
                <a:solidFill>
                  <a:srgbClr val="000099"/>
                </a:solidFill>
                <a:cs typeface="Times New Roman" panose="02020603050405020304" pitchFamily="18" charset="0"/>
              </a:rPr>
              <a:t>молекул </a:t>
            </a:r>
            <a:r>
              <a:rPr lang="ru-RU" altLang="ru-RU" b="1">
                <a:solidFill>
                  <a:srgbClr val="000099"/>
                </a:solidFill>
              </a:rPr>
              <a:t>    </a:t>
            </a:r>
            <a:r>
              <a:rPr lang="ru-RU" altLang="ru-RU" b="1">
                <a:solidFill>
                  <a:srgbClr val="000099"/>
                </a:solidFill>
                <a:cs typeface="Times New Roman" panose="02020603050405020304" pitchFamily="18" charset="0"/>
              </a:rPr>
              <a:t>движется по каждой оси.</a:t>
            </a:r>
            <a:endParaRPr lang="ru-RU" altLang="ru-RU" b="1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cs typeface="Times New Roman" panose="02020603050405020304" pitchFamily="18" charset="0"/>
              </a:rPr>
              <a:t> </a:t>
            </a:r>
            <a:r>
              <a:rPr lang="ru-RU" altLang="ru-RU" sz="2400"/>
              <a:t>            </a:t>
            </a:r>
          </a:p>
        </p:txBody>
      </p:sp>
      <p:pic>
        <p:nvPicPr>
          <p:cNvPr id="8197" name="Picture 5" descr="xyz-3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2438400"/>
            <a:ext cx="3581400" cy="2876550"/>
          </a:xfrm>
          <a:noFill/>
        </p:spPr>
      </p:pic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6096000" y="2209800"/>
          <a:ext cx="584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291973" imgH="609336" progId="Equation.DSMT4">
                  <p:embed/>
                </p:oleObj>
              </mc:Choice>
              <mc:Fallback>
                <p:oleObj name="Equation" r:id="rId4" imgW="291973" imgH="609336" progId="Equation.DSMT4">
                  <p:embed/>
                  <p:pic>
                    <p:nvPicPr>
                      <p:cNvPr id="81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209800"/>
                        <a:ext cx="5842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6096000" y="4038600"/>
          <a:ext cx="5842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291973" imgH="609336" progId="Equation.DSMT4">
                  <p:embed/>
                </p:oleObj>
              </mc:Choice>
              <mc:Fallback>
                <p:oleObj name="Equation" r:id="rId6" imgW="291973" imgH="609336" progId="Equation.DSMT4">
                  <p:embed/>
                  <p:pic>
                    <p:nvPicPr>
                      <p:cNvPr id="81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038600"/>
                        <a:ext cx="5842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934201" y="3810001"/>
            <a:ext cx="34956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ru-RU" altLang="ru-RU"/>
              <a:t> </a:t>
            </a:r>
            <a:r>
              <a:rPr lang="ru-RU" altLang="ru-RU">
                <a:cs typeface="Times New Roman" panose="02020603050405020304" pitchFamily="18" charset="0"/>
              </a:rPr>
              <a:t>— </a:t>
            </a:r>
            <a:r>
              <a:rPr lang="ru-RU" altLang="ru-RU" sz="2800" b="1">
                <a:solidFill>
                  <a:srgbClr val="008000"/>
                </a:solidFill>
                <a:cs typeface="Times New Roman" panose="02020603050405020304" pitchFamily="18" charset="0"/>
              </a:rPr>
              <a:t>молекул</a:t>
            </a:r>
            <a:r>
              <a:rPr lang="ru-RU" altLang="ru-RU" sz="2800" b="1">
                <a:solidFill>
                  <a:srgbClr val="008000"/>
                </a:solidFill>
              </a:rPr>
              <a:t> </a:t>
            </a:r>
            <a:r>
              <a:rPr lang="ru-RU" altLang="ru-RU" sz="2800" b="1">
                <a:solidFill>
                  <a:srgbClr val="008000"/>
                </a:solidFill>
                <a:cs typeface="Times New Roman" panose="02020603050405020304" pitchFamily="18" charset="0"/>
              </a:rPr>
              <a:t>движутся в одном </a:t>
            </a:r>
            <a:r>
              <a:rPr lang="ru-RU" altLang="ru-RU" sz="2800" b="1">
                <a:solidFill>
                  <a:srgbClr val="008000"/>
                </a:solidFill>
              </a:rPr>
              <a:t>  </a:t>
            </a:r>
            <a:r>
              <a:rPr lang="ru-RU" altLang="ru-RU" sz="2800" b="1">
                <a:solidFill>
                  <a:srgbClr val="008000"/>
                </a:solidFill>
                <a:cs typeface="Times New Roman" panose="02020603050405020304" pitchFamily="18" charset="0"/>
              </a:rPr>
              <a:t>направлении вдоль каждой оси</a:t>
            </a:r>
          </a:p>
        </p:txBody>
      </p:sp>
    </p:spTree>
    <p:extLst>
      <p:ext uri="{BB962C8B-B14F-4D97-AF65-F5344CB8AC3E}">
        <p14:creationId xmlns:p14="http://schemas.microsoft.com/office/powerpoint/2010/main" val="143100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3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8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3" presetClass="entr" presetSubtype="5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26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 advAuto="2000"/>
      <p:bldP spid="82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1"/>
            <a:ext cx="7772400" cy="6762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5400" b="1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b="1">
                <a:solidFill>
                  <a:srgbClr val="FF3300"/>
                </a:solidFill>
                <a:cs typeface="Times New Roman" panose="02020603050405020304" pitchFamily="18" charset="0"/>
              </a:rPr>
              <a:t>Давление газа</a:t>
            </a:r>
            <a:r>
              <a:rPr lang="ru-RU" altLang="ru-RU" sz="2400"/>
              <a:t> </a:t>
            </a:r>
            <a:br>
              <a:rPr lang="ru-RU" altLang="ru-RU" sz="2400"/>
            </a:br>
            <a:r>
              <a:rPr lang="ru-RU" altLang="ru-RU" sz="3200" b="1">
                <a:solidFill>
                  <a:srgbClr val="008000"/>
                </a:solidFill>
                <a:cs typeface="Times New Roman" panose="02020603050405020304" pitchFamily="18" charset="0"/>
              </a:rPr>
              <a:t>создается ударами молекул</a:t>
            </a:r>
            <a:r>
              <a:rPr lang="ru-RU" altLang="ru-RU" smtClean="0"/>
              <a:t> 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0" y="4419600"/>
            <a:ext cx="7772400" cy="838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b="1" smtClean="0">
                <a:solidFill>
                  <a:srgbClr val="000099"/>
                </a:solidFill>
                <a:cs typeface="Times New Roman" panose="02020603050405020304" pitchFamily="18" charset="0"/>
              </a:rPr>
              <a:t>малые силы отдельных ударов складываются в постоянную силу давления</a:t>
            </a:r>
            <a:r>
              <a:rPr lang="ru-RU" altLang="ru-RU" sz="2400"/>
              <a:t> </a:t>
            </a:r>
          </a:p>
        </p:txBody>
      </p:sp>
      <p:pic>
        <p:nvPicPr>
          <p:cNvPr id="10247" name="Picture 7" descr="F(t)-график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2286001"/>
            <a:ext cx="8382000" cy="1584325"/>
          </a:xfrm>
          <a:noFill/>
        </p:spPr>
      </p:pic>
    </p:spTree>
    <p:extLst>
      <p:ext uri="{BB962C8B-B14F-4D97-AF65-F5344CB8AC3E}">
        <p14:creationId xmlns:p14="http://schemas.microsoft.com/office/powerpoint/2010/main" val="226462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 advAuto="4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b="1">
                <a:solidFill>
                  <a:srgbClr val="FF0000"/>
                </a:solidFill>
                <a:cs typeface="Times New Roman" panose="02020603050405020304" pitchFamily="18" charset="0"/>
              </a:rPr>
              <a:t>Изменение импульса молекул</a:t>
            </a:r>
            <a:r>
              <a:rPr lang="ru-RU" altLang="ru-RU" sz="2400"/>
              <a:t> </a:t>
            </a:r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5391150" y="2952751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1271" name="Picture 7" descr="изм имп-2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1676400"/>
            <a:ext cx="6400800" cy="4324350"/>
          </a:xfrm>
          <a:noFill/>
        </p:spPr>
      </p:pic>
    </p:spTree>
    <p:extLst>
      <p:ext uri="{BB962C8B-B14F-4D97-AF65-F5344CB8AC3E}">
        <p14:creationId xmlns:p14="http://schemas.microsoft.com/office/powerpoint/2010/main" val="84640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652</Words>
  <Application>Microsoft Office PowerPoint</Application>
  <PresentationFormat>Широкоэкранный</PresentationFormat>
  <Paragraphs>137</Paragraphs>
  <Slides>26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9" baseType="lpstr">
      <vt:lpstr>Arial</vt:lpstr>
      <vt:lpstr>Calibri</vt:lpstr>
      <vt:lpstr>Calibri Light</vt:lpstr>
      <vt:lpstr>Comic Sans MS</vt:lpstr>
      <vt:lpstr>Constantia</vt:lpstr>
      <vt:lpstr>Lucida Sans Unicode</vt:lpstr>
      <vt:lpstr>Script MT Bold</vt:lpstr>
      <vt:lpstr>Times New Roman</vt:lpstr>
      <vt:lpstr>Wingdings 2</vt:lpstr>
      <vt:lpstr>Wingdings 3</vt:lpstr>
      <vt:lpstr>Тема Office</vt:lpstr>
      <vt:lpstr>MathType 5.0 Equation</vt:lpstr>
      <vt:lpstr>Формула</vt:lpstr>
      <vt:lpstr>Идеальный газ. Изопроцессы</vt:lpstr>
      <vt:lpstr>Положения кинетической теории:</vt:lpstr>
      <vt:lpstr>  Идеальный газ – теоретическая модель газа, в которой пренебрегают размерами и взаимодействием частиц газа, а учитывают лишь их упругие столкновения.</vt:lpstr>
      <vt:lpstr>Реальный газ можно считать идеальным, если он сильно разрежен и хорошо нагрет</vt:lpstr>
      <vt:lpstr> Среднее значение квадрата скорости молекул</vt:lpstr>
      <vt:lpstr>Средняя квадратичная скорость движения молекул </vt:lpstr>
      <vt:lpstr>Средняя квадратичная скорость движения молекул</vt:lpstr>
      <vt:lpstr> Давление газа  создается ударами молекул </vt:lpstr>
      <vt:lpstr> Изменение импульса молекул </vt:lpstr>
      <vt:lpstr>Презентация PowerPoint</vt:lpstr>
      <vt:lpstr> Вывод основного уравнения МКТ </vt:lpstr>
      <vt:lpstr>Основное уравнение молекулярно - кинетической теории. </vt:lpstr>
      <vt:lpstr>Презентация PowerPoint</vt:lpstr>
      <vt:lpstr>Основное уравнение мкт</vt:lpstr>
      <vt:lpstr>Презентация PowerPoint</vt:lpstr>
      <vt:lpstr>Изопроцессы</vt:lpstr>
      <vt:lpstr>Презентация PowerPoint</vt:lpstr>
      <vt:lpstr>Изотермический процесс</vt:lpstr>
      <vt:lpstr>Презентация PowerPoint</vt:lpstr>
      <vt:lpstr>Изотермический процесс</vt:lpstr>
      <vt:lpstr>Изохорный процесс</vt:lpstr>
      <vt:lpstr>Изохорный процесс</vt:lpstr>
      <vt:lpstr>Изобарный процесс</vt:lpstr>
      <vt:lpstr>Изобарный процесс</vt:lpstr>
      <vt:lpstr>Цикл 1 - прямоугольный</vt:lpstr>
      <vt:lpstr>Цикл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Идеальный газ. Изопроцессы</dc:title>
  <dc:creator>Бельтюкова Екатрина Евгеньевна</dc:creator>
  <cp:lastModifiedBy>Бельтюкова Екатрина Евгеньевна</cp:lastModifiedBy>
  <cp:revision>1</cp:revision>
  <dcterms:created xsi:type="dcterms:W3CDTF">2018-02-19T07:53:33Z</dcterms:created>
  <dcterms:modified xsi:type="dcterms:W3CDTF">2018-02-19T07:57:05Z</dcterms:modified>
</cp:coreProperties>
</file>