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72" r:id="rId4"/>
    <p:sldId id="291" r:id="rId5"/>
    <p:sldId id="258" r:id="rId6"/>
    <p:sldId id="259" r:id="rId7"/>
    <p:sldId id="278" r:id="rId8"/>
    <p:sldId id="275" r:id="rId9"/>
    <p:sldId id="26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1" r:id="rId18"/>
    <p:sldId id="273" r:id="rId19"/>
    <p:sldId id="274" r:id="rId20"/>
    <p:sldId id="277" r:id="rId21"/>
    <p:sldId id="263" r:id="rId22"/>
    <p:sldId id="264" r:id="rId23"/>
    <p:sldId id="265" r:id="rId24"/>
    <p:sldId id="266" r:id="rId25"/>
    <p:sldId id="267" r:id="rId26"/>
    <p:sldId id="268" r:id="rId27"/>
    <p:sldId id="270" r:id="rId28"/>
    <p:sldId id="271" r:id="rId29"/>
    <p:sldId id="289" r:id="rId30"/>
    <p:sldId id="262" r:id="rId31"/>
    <p:sldId id="269" r:id="rId32"/>
    <p:sldId id="286" r:id="rId33"/>
    <p:sldId id="287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DE8C7-E5AD-43C8-8087-411817E238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4623EC-E20A-4B43-818D-FCB6A075FA46}">
      <dgm:prSet phldrT="[Текст]" custT="1"/>
      <dgm:spPr/>
      <dgm:t>
        <a:bodyPr/>
        <a:lstStyle/>
        <a:p>
          <a:r>
            <a:rPr lang="ru-RU" sz="2000" b="1" dirty="0"/>
            <a:t>К моменту рождения 2 млн </a:t>
          </a:r>
        </a:p>
      </dgm:t>
    </dgm:pt>
    <dgm:pt modelId="{26952322-8FD4-422C-9448-DA93BC8A215F}" type="parTrans" cxnId="{50554F43-0DEF-4DBA-859F-6C8F7B847FD3}">
      <dgm:prSet/>
      <dgm:spPr/>
      <dgm:t>
        <a:bodyPr/>
        <a:lstStyle/>
        <a:p>
          <a:endParaRPr lang="ru-RU"/>
        </a:p>
      </dgm:t>
    </dgm:pt>
    <dgm:pt modelId="{AEC9389F-D039-4637-830B-6ADF08AF75A7}" type="sibTrans" cxnId="{50554F43-0DEF-4DBA-859F-6C8F7B847FD3}">
      <dgm:prSet/>
      <dgm:spPr/>
      <dgm:t>
        <a:bodyPr/>
        <a:lstStyle/>
        <a:p>
          <a:endParaRPr lang="ru-RU"/>
        </a:p>
      </dgm:t>
    </dgm:pt>
    <dgm:pt modelId="{68563D7F-B6D6-4B64-849C-5FD785D93C10}">
      <dgm:prSet phldrT="[Текст]" custT="1"/>
      <dgm:spPr/>
      <dgm:t>
        <a:bodyPr/>
        <a:lstStyle/>
        <a:p>
          <a:r>
            <a:rPr lang="ru-RU" sz="2000" dirty="0"/>
            <a:t>К менархе до 300 тыс. </a:t>
          </a:r>
        </a:p>
      </dgm:t>
    </dgm:pt>
    <dgm:pt modelId="{9BAEF7EE-A3AC-446F-B668-D9F4033DB975}" type="parTrans" cxnId="{0215DEAE-83D4-46F1-933B-95B4447122DB}">
      <dgm:prSet/>
      <dgm:spPr/>
      <dgm:t>
        <a:bodyPr/>
        <a:lstStyle/>
        <a:p>
          <a:endParaRPr lang="ru-RU"/>
        </a:p>
      </dgm:t>
    </dgm:pt>
    <dgm:pt modelId="{3126E9CB-3561-4156-9000-56544FC64145}" type="sibTrans" cxnId="{0215DEAE-83D4-46F1-933B-95B4447122DB}">
      <dgm:prSet/>
      <dgm:spPr/>
      <dgm:t>
        <a:bodyPr/>
        <a:lstStyle/>
        <a:p>
          <a:endParaRPr lang="ru-RU"/>
        </a:p>
      </dgm:t>
    </dgm:pt>
    <dgm:pt modelId="{4522D96A-23BA-4AAE-97C8-524D28DD9976}">
      <dgm:prSet phldrT="[Текст]" custT="1"/>
      <dgm:spPr/>
      <dgm:t>
        <a:bodyPr/>
        <a:lstStyle/>
        <a:p>
          <a:r>
            <a:rPr lang="ru-RU" sz="2000" dirty="0"/>
            <a:t>За репродуктивный период достигает зрелости и овулирует до 500 фолликулов </a:t>
          </a:r>
        </a:p>
      </dgm:t>
    </dgm:pt>
    <dgm:pt modelId="{05198C97-32C7-4E7D-8A91-2166D732EE47}" type="parTrans" cxnId="{2D15E44E-F1CD-4618-874E-FFA2494EAC1E}">
      <dgm:prSet/>
      <dgm:spPr/>
      <dgm:t>
        <a:bodyPr/>
        <a:lstStyle/>
        <a:p>
          <a:endParaRPr lang="ru-RU"/>
        </a:p>
      </dgm:t>
    </dgm:pt>
    <dgm:pt modelId="{B2F3AF7C-5CF0-4DA5-BAAE-67F5CD4A502F}" type="sibTrans" cxnId="{2D15E44E-F1CD-4618-874E-FFA2494EAC1E}">
      <dgm:prSet/>
      <dgm:spPr/>
      <dgm:t>
        <a:bodyPr/>
        <a:lstStyle/>
        <a:p>
          <a:endParaRPr lang="ru-RU"/>
        </a:p>
      </dgm:t>
    </dgm:pt>
    <dgm:pt modelId="{8828B2E3-CEC2-4182-B8B7-19B2B79C9F1C}">
      <dgm:prSet phldrT="[Текст]" custT="1"/>
      <dgm:spPr/>
      <dgm:t>
        <a:bodyPr/>
        <a:lstStyle/>
        <a:p>
          <a:r>
            <a:rPr lang="ru-RU" sz="2000" dirty="0"/>
            <a:t>В яичниках эмбриона до 16-20 недель – 6-7 млн ооцитов </a:t>
          </a:r>
        </a:p>
      </dgm:t>
    </dgm:pt>
    <dgm:pt modelId="{4FA7EFBB-FC0B-4E13-93DD-974787D71601}" type="parTrans" cxnId="{9F874A3C-3516-4B9C-9D5E-615EBB8273FB}">
      <dgm:prSet/>
      <dgm:spPr/>
      <dgm:t>
        <a:bodyPr/>
        <a:lstStyle/>
        <a:p>
          <a:endParaRPr lang="ru-RU"/>
        </a:p>
      </dgm:t>
    </dgm:pt>
    <dgm:pt modelId="{B7FAC0C5-7611-4541-AF50-0C034BA91934}" type="sibTrans" cxnId="{9F874A3C-3516-4B9C-9D5E-615EBB8273FB}">
      <dgm:prSet/>
      <dgm:spPr/>
      <dgm:t>
        <a:bodyPr/>
        <a:lstStyle/>
        <a:p>
          <a:endParaRPr lang="ru-RU"/>
        </a:p>
      </dgm:t>
    </dgm:pt>
    <dgm:pt modelId="{D5DF92FA-55E1-4147-A601-08B0B80336B7}">
      <dgm:prSet phldrT="[Текст]" custT="1"/>
      <dgm:spPr/>
      <dgm:t>
        <a:bodyPr/>
        <a:lstStyle/>
        <a:p>
          <a:r>
            <a:rPr lang="ru-RU" sz="2000" dirty="0"/>
            <a:t>После 20 недели внутриутробного развития девочки начинается процесс атрезии, далее он бесконечен</a:t>
          </a:r>
        </a:p>
      </dgm:t>
    </dgm:pt>
    <dgm:pt modelId="{2EF1B4D0-7688-4BBF-BCD6-B69A4EAE6A14}" type="parTrans" cxnId="{993F7C00-2C41-4DDA-BF70-E92BF9705AFD}">
      <dgm:prSet/>
      <dgm:spPr/>
      <dgm:t>
        <a:bodyPr/>
        <a:lstStyle/>
        <a:p>
          <a:endParaRPr lang="ru-RU"/>
        </a:p>
      </dgm:t>
    </dgm:pt>
    <dgm:pt modelId="{C2E97046-A6C8-4760-8E89-D86F3C1D19F2}" type="sibTrans" cxnId="{993F7C00-2C41-4DDA-BF70-E92BF9705AFD}">
      <dgm:prSet/>
      <dgm:spPr/>
      <dgm:t>
        <a:bodyPr/>
        <a:lstStyle/>
        <a:p>
          <a:endParaRPr lang="ru-RU"/>
        </a:p>
      </dgm:t>
    </dgm:pt>
    <dgm:pt modelId="{DA1BF9C2-69D0-4F8B-968F-D90D8D9B5F26}" type="pres">
      <dgm:prSet presAssocID="{900DE8C7-E5AD-43C8-8087-411817E23878}" presName="cycle" presStyleCnt="0">
        <dgm:presLayoutVars>
          <dgm:dir/>
          <dgm:resizeHandles val="exact"/>
        </dgm:presLayoutVars>
      </dgm:prSet>
      <dgm:spPr/>
    </dgm:pt>
    <dgm:pt modelId="{D48B4F4B-A89C-48B2-B337-6C074AF6B199}" type="pres">
      <dgm:prSet presAssocID="{344623EC-E20A-4B43-818D-FCB6A075FA46}" presName="node" presStyleLbl="node1" presStyleIdx="0" presStyleCnt="5" custScaleX="107896" custScaleY="121722">
        <dgm:presLayoutVars>
          <dgm:bulletEnabled val="1"/>
        </dgm:presLayoutVars>
      </dgm:prSet>
      <dgm:spPr/>
    </dgm:pt>
    <dgm:pt modelId="{868120E8-B400-446B-83A3-65D910B9D3D8}" type="pres">
      <dgm:prSet presAssocID="{344623EC-E20A-4B43-818D-FCB6A075FA46}" presName="spNode" presStyleCnt="0"/>
      <dgm:spPr/>
    </dgm:pt>
    <dgm:pt modelId="{C509C50B-A28A-4B12-8AFD-D04DC7F4E5AF}" type="pres">
      <dgm:prSet presAssocID="{AEC9389F-D039-4637-830B-6ADF08AF75A7}" presName="sibTrans" presStyleLbl="sibTrans1D1" presStyleIdx="0" presStyleCnt="5"/>
      <dgm:spPr/>
    </dgm:pt>
    <dgm:pt modelId="{6F896A00-4178-4BAE-9912-3CA090413CEC}" type="pres">
      <dgm:prSet presAssocID="{68563D7F-B6D6-4B64-849C-5FD785D93C10}" presName="node" presStyleLbl="node1" presStyleIdx="1" presStyleCnt="5" custScaleX="119702" custScaleY="142677">
        <dgm:presLayoutVars>
          <dgm:bulletEnabled val="1"/>
        </dgm:presLayoutVars>
      </dgm:prSet>
      <dgm:spPr/>
    </dgm:pt>
    <dgm:pt modelId="{6D51A021-D0FA-4FFF-93E4-7585B7A0EF7A}" type="pres">
      <dgm:prSet presAssocID="{68563D7F-B6D6-4B64-849C-5FD785D93C10}" presName="spNode" presStyleCnt="0"/>
      <dgm:spPr/>
    </dgm:pt>
    <dgm:pt modelId="{8207ADDC-742F-4584-BEBF-E9E335B5C74C}" type="pres">
      <dgm:prSet presAssocID="{3126E9CB-3561-4156-9000-56544FC64145}" presName="sibTrans" presStyleLbl="sibTrans1D1" presStyleIdx="1" presStyleCnt="5"/>
      <dgm:spPr/>
    </dgm:pt>
    <dgm:pt modelId="{B7A17968-47FA-438C-BFCF-AD5464D17F28}" type="pres">
      <dgm:prSet presAssocID="{4522D96A-23BA-4AAE-97C8-524D28DD9976}" presName="node" presStyleLbl="node1" presStyleIdx="2" presStyleCnt="5" custScaleX="129000" custScaleY="124861">
        <dgm:presLayoutVars>
          <dgm:bulletEnabled val="1"/>
        </dgm:presLayoutVars>
      </dgm:prSet>
      <dgm:spPr/>
    </dgm:pt>
    <dgm:pt modelId="{FA1577ED-C4A1-4848-BA66-895816B081F8}" type="pres">
      <dgm:prSet presAssocID="{4522D96A-23BA-4AAE-97C8-524D28DD9976}" presName="spNode" presStyleCnt="0"/>
      <dgm:spPr/>
    </dgm:pt>
    <dgm:pt modelId="{3573B7B8-31A3-4475-B6DA-91D56670A6FC}" type="pres">
      <dgm:prSet presAssocID="{B2F3AF7C-5CF0-4DA5-BAAE-67F5CD4A502F}" presName="sibTrans" presStyleLbl="sibTrans1D1" presStyleIdx="2" presStyleCnt="5"/>
      <dgm:spPr/>
    </dgm:pt>
    <dgm:pt modelId="{B16DB8ED-AB1B-46EB-AB6D-FF7D2D4A5F12}" type="pres">
      <dgm:prSet presAssocID="{8828B2E3-CEC2-4182-B8B7-19B2B79C9F1C}" presName="node" presStyleLbl="node1" presStyleIdx="3" presStyleCnt="5" custScaleX="124576" custScaleY="126529">
        <dgm:presLayoutVars>
          <dgm:bulletEnabled val="1"/>
        </dgm:presLayoutVars>
      </dgm:prSet>
      <dgm:spPr/>
    </dgm:pt>
    <dgm:pt modelId="{B4FDBB83-5100-4889-A586-B5970DC94ADE}" type="pres">
      <dgm:prSet presAssocID="{8828B2E3-CEC2-4182-B8B7-19B2B79C9F1C}" presName="spNode" presStyleCnt="0"/>
      <dgm:spPr/>
    </dgm:pt>
    <dgm:pt modelId="{6AF20DC5-B5DD-41AE-97EB-DEF3C07999A3}" type="pres">
      <dgm:prSet presAssocID="{B7FAC0C5-7611-4541-AF50-0C034BA91934}" presName="sibTrans" presStyleLbl="sibTrans1D1" presStyleIdx="3" presStyleCnt="5"/>
      <dgm:spPr/>
    </dgm:pt>
    <dgm:pt modelId="{24D594DB-A5CA-44FA-BCC0-2E5C1437D278}" type="pres">
      <dgm:prSet presAssocID="{D5DF92FA-55E1-4147-A601-08B0B80336B7}" presName="node" presStyleLbl="node1" presStyleIdx="4" presStyleCnt="5" custScaleX="119771" custScaleY="158844">
        <dgm:presLayoutVars>
          <dgm:bulletEnabled val="1"/>
        </dgm:presLayoutVars>
      </dgm:prSet>
      <dgm:spPr/>
    </dgm:pt>
    <dgm:pt modelId="{C3362202-1882-4EA0-B158-F08E81405E75}" type="pres">
      <dgm:prSet presAssocID="{D5DF92FA-55E1-4147-A601-08B0B80336B7}" presName="spNode" presStyleCnt="0"/>
      <dgm:spPr/>
    </dgm:pt>
    <dgm:pt modelId="{4BAEA507-B78B-48C7-B63F-F08D4475D974}" type="pres">
      <dgm:prSet presAssocID="{C2E97046-A6C8-4760-8E89-D86F3C1D19F2}" presName="sibTrans" presStyleLbl="sibTrans1D1" presStyleIdx="4" presStyleCnt="5"/>
      <dgm:spPr/>
    </dgm:pt>
  </dgm:ptLst>
  <dgm:cxnLst>
    <dgm:cxn modelId="{993F7C00-2C41-4DDA-BF70-E92BF9705AFD}" srcId="{900DE8C7-E5AD-43C8-8087-411817E23878}" destId="{D5DF92FA-55E1-4147-A601-08B0B80336B7}" srcOrd="4" destOrd="0" parTransId="{2EF1B4D0-7688-4BBF-BCD6-B69A4EAE6A14}" sibTransId="{C2E97046-A6C8-4760-8E89-D86F3C1D19F2}"/>
    <dgm:cxn modelId="{B7070503-3B21-4302-BBE6-2259529C7985}" type="presOf" srcId="{AEC9389F-D039-4637-830B-6ADF08AF75A7}" destId="{C509C50B-A28A-4B12-8AFD-D04DC7F4E5AF}" srcOrd="0" destOrd="0" presId="urn:microsoft.com/office/officeart/2005/8/layout/cycle5"/>
    <dgm:cxn modelId="{488A8C29-1B41-433F-A4EC-857763E06BF1}" type="presOf" srcId="{C2E97046-A6C8-4760-8E89-D86F3C1D19F2}" destId="{4BAEA507-B78B-48C7-B63F-F08D4475D974}" srcOrd="0" destOrd="0" presId="urn:microsoft.com/office/officeart/2005/8/layout/cycle5"/>
    <dgm:cxn modelId="{9F874A3C-3516-4B9C-9D5E-615EBB8273FB}" srcId="{900DE8C7-E5AD-43C8-8087-411817E23878}" destId="{8828B2E3-CEC2-4182-B8B7-19B2B79C9F1C}" srcOrd="3" destOrd="0" parTransId="{4FA7EFBB-FC0B-4E13-93DD-974787D71601}" sibTransId="{B7FAC0C5-7611-4541-AF50-0C034BA91934}"/>
    <dgm:cxn modelId="{50554F43-0DEF-4DBA-859F-6C8F7B847FD3}" srcId="{900DE8C7-E5AD-43C8-8087-411817E23878}" destId="{344623EC-E20A-4B43-818D-FCB6A075FA46}" srcOrd="0" destOrd="0" parTransId="{26952322-8FD4-422C-9448-DA93BC8A215F}" sibTransId="{AEC9389F-D039-4637-830B-6ADF08AF75A7}"/>
    <dgm:cxn modelId="{89944A4C-8E2C-43EE-AA5B-659A75F38DF1}" type="presOf" srcId="{3126E9CB-3561-4156-9000-56544FC64145}" destId="{8207ADDC-742F-4584-BEBF-E9E335B5C74C}" srcOrd="0" destOrd="0" presId="urn:microsoft.com/office/officeart/2005/8/layout/cycle5"/>
    <dgm:cxn modelId="{DE6B176D-F771-4B77-AC27-33D3AC9EB701}" type="presOf" srcId="{D5DF92FA-55E1-4147-A601-08B0B80336B7}" destId="{24D594DB-A5CA-44FA-BCC0-2E5C1437D278}" srcOrd="0" destOrd="0" presId="urn:microsoft.com/office/officeart/2005/8/layout/cycle5"/>
    <dgm:cxn modelId="{2D15E44E-F1CD-4618-874E-FFA2494EAC1E}" srcId="{900DE8C7-E5AD-43C8-8087-411817E23878}" destId="{4522D96A-23BA-4AAE-97C8-524D28DD9976}" srcOrd="2" destOrd="0" parTransId="{05198C97-32C7-4E7D-8A91-2166D732EE47}" sibTransId="{B2F3AF7C-5CF0-4DA5-BAAE-67F5CD4A502F}"/>
    <dgm:cxn modelId="{4C13277C-B89E-49BD-A277-AE1047F1745B}" type="presOf" srcId="{8828B2E3-CEC2-4182-B8B7-19B2B79C9F1C}" destId="{B16DB8ED-AB1B-46EB-AB6D-FF7D2D4A5F12}" srcOrd="0" destOrd="0" presId="urn:microsoft.com/office/officeart/2005/8/layout/cycle5"/>
    <dgm:cxn modelId="{5A7D8C7F-4054-47AC-B41B-B13F6BB325A8}" type="presOf" srcId="{68563D7F-B6D6-4B64-849C-5FD785D93C10}" destId="{6F896A00-4178-4BAE-9912-3CA090413CEC}" srcOrd="0" destOrd="0" presId="urn:microsoft.com/office/officeart/2005/8/layout/cycle5"/>
    <dgm:cxn modelId="{5BCFD98B-BF08-487A-ADAD-D2C911632008}" type="presOf" srcId="{B7FAC0C5-7611-4541-AF50-0C034BA91934}" destId="{6AF20DC5-B5DD-41AE-97EB-DEF3C07999A3}" srcOrd="0" destOrd="0" presId="urn:microsoft.com/office/officeart/2005/8/layout/cycle5"/>
    <dgm:cxn modelId="{0215DEAE-83D4-46F1-933B-95B4447122DB}" srcId="{900DE8C7-E5AD-43C8-8087-411817E23878}" destId="{68563D7F-B6D6-4B64-849C-5FD785D93C10}" srcOrd="1" destOrd="0" parTransId="{9BAEF7EE-A3AC-446F-B668-D9F4033DB975}" sibTransId="{3126E9CB-3561-4156-9000-56544FC64145}"/>
    <dgm:cxn modelId="{30E10AB2-4044-40C4-B42B-CEE134B58ED1}" type="presOf" srcId="{4522D96A-23BA-4AAE-97C8-524D28DD9976}" destId="{B7A17968-47FA-438C-BFCF-AD5464D17F28}" srcOrd="0" destOrd="0" presId="urn:microsoft.com/office/officeart/2005/8/layout/cycle5"/>
    <dgm:cxn modelId="{554663B2-B1C2-43B5-A6E2-FE1489B15CD1}" type="presOf" srcId="{B2F3AF7C-5CF0-4DA5-BAAE-67F5CD4A502F}" destId="{3573B7B8-31A3-4475-B6DA-91D56670A6FC}" srcOrd="0" destOrd="0" presId="urn:microsoft.com/office/officeart/2005/8/layout/cycle5"/>
    <dgm:cxn modelId="{0ECDD5C1-60B0-407E-A926-E49D90ADEBC2}" type="presOf" srcId="{900DE8C7-E5AD-43C8-8087-411817E23878}" destId="{DA1BF9C2-69D0-4F8B-968F-D90D8D9B5F26}" srcOrd="0" destOrd="0" presId="urn:microsoft.com/office/officeart/2005/8/layout/cycle5"/>
    <dgm:cxn modelId="{2679A8DD-7EF8-4BB7-AE2A-D811882AC4FA}" type="presOf" srcId="{344623EC-E20A-4B43-818D-FCB6A075FA46}" destId="{D48B4F4B-A89C-48B2-B337-6C074AF6B199}" srcOrd="0" destOrd="0" presId="urn:microsoft.com/office/officeart/2005/8/layout/cycle5"/>
    <dgm:cxn modelId="{67D11830-29EC-4344-B030-819C9DCA387D}" type="presParOf" srcId="{DA1BF9C2-69D0-4F8B-968F-D90D8D9B5F26}" destId="{D48B4F4B-A89C-48B2-B337-6C074AF6B199}" srcOrd="0" destOrd="0" presId="urn:microsoft.com/office/officeart/2005/8/layout/cycle5"/>
    <dgm:cxn modelId="{C6A7F10D-6A37-4A13-98F8-FCCD2E3F3E31}" type="presParOf" srcId="{DA1BF9C2-69D0-4F8B-968F-D90D8D9B5F26}" destId="{868120E8-B400-446B-83A3-65D910B9D3D8}" srcOrd="1" destOrd="0" presId="urn:microsoft.com/office/officeart/2005/8/layout/cycle5"/>
    <dgm:cxn modelId="{B0DB48B8-B265-49C2-9C3D-633A0E983EAB}" type="presParOf" srcId="{DA1BF9C2-69D0-4F8B-968F-D90D8D9B5F26}" destId="{C509C50B-A28A-4B12-8AFD-D04DC7F4E5AF}" srcOrd="2" destOrd="0" presId="urn:microsoft.com/office/officeart/2005/8/layout/cycle5"/>
    <dgm:cxn modelId="{061B1AE9-F234-4F8C-B5E3-6C083A22F162}" type="presParOf" srcId="{DA1BF9C2-69D0-4F8B-968F-D90D8D9B5F26}" destId="{6F896A00-4178-4BAE-9912-3CA090413CEC}" srcOrd="3" destOrd="0" presId="urn:microsoft.com/office/officeart/2005/8/layout/cycle5"/>
    <dgm:cxn modelId="{F137C3E2-903F-4E3F-BD54-BE8B9684D798}" type="presParOf" srcId="{DA1BF9C2-69D0-4F8B-968F-D90D8D9B5F26}" destId="{6D51A021-D0FA-4FFF-93E4-7585B7A0EF7A}" srcOrd="4" destOrd="0" presId="urn:microsoft.com/office/officeart/2005/8/layout/cycle5"/>
    <dgm:cxn modelId="{CBF331DC-C0AE-4918-A440-906C08225EF3}" type="presParOf" srcId="{DA1BF9C2-69D0-4F8B-968F-D90D8D9B5F26}" destId="{8207ADDC-742F-4584-BEBF-E9E335B5C74C}" srcOrd="5" destOrd="0" presId="urn:microsoft.com/office/officeart/2005/8/layout/cycle5"/>
    <dgm:cxn modelId="{9C4E5121-F729-4E42-AE49-276D83B16FD4}" type="presParOf" srcId="{DA1BF9C2-69D0-4F8B-968F-D90D8D9B5F26}" destId="{B7A17968-47FA-438C-BFCF-AD5464D17F28}" srcOrd="6" destOrd="0" presId="urn:microsoft.com/office/officeart/2005/8/layout/cycle5"/>
    <dgm:cxn modelId="{22871F0D-602B-41FE-8AD3-85E821BEDC09}" type="presParOf" srcId="{DA1BF9C2-69D0-4F8B-968F-D90D8D9B5F26}" destId="{FA1577ED-C4A1-4848-BA66-895816B081F8}" srcOrd="7" destOrd="0" presId="urn:microsoft.com/office/officeart/2005/8/layout/cycle5"/>
    <dgm:cxn modelId="{D1F5B58E-68C2-4240-B2A3-E911CE6CB001}" type="presParOf" srcId="{DA1BF9C2-69D0-4F8B-968F-D90D8D9B5F26}" destId="{3573B7B8-31A3-4475-B6DA-91D56670A6FC}" srcOrd="8" destOrd="0" presId="urn:microsoft.com/office/officeart/2005/8/layout/cycle5"/>
    <dgm:cxn modelId="{4AAF208A-520C-4872-92DB-FBEDA8E6A8F4}" type="presParOf" srcId="{DA1BF9C2-69D0-4F8B-968F-D90D8D9B5F26}" destId="{B16DB8ED-AB1B-46EB-AB6D-FF7D2D4A5F12}" srcOrd="9" destOrd="0" presId="urn:microsoft.com/office/officeart/2005/8/layout/cycle5"/>
    <dgm:cxn modelId="{C6CB4F1A-38CF-4D07-BA49-211F2749E8AD}" type="presParOf" srcId="{DA1BF9C2-69D0-4F8B-968F-D90D8D9B5F26}" destId="{B4FDBB83-5100-4889-A586-B5970DC94ADE}" srcOrd="10" destOrd="0" presId="urn:microsoft.com/office/officeart/2005/8/layout/cycle5"/>
    <dgm:cxn modelId="{7EB42DCA-C688-42F7-8AF0-091FB62C564F}" type="presParOf" srcId="{DA1BF9C2-69D0-4F8B-968F-D90D8D9B5F26}" destId="{6AF20DC5-B5DD-41AE-97EB-DEF3C07999A3}" srcOrd="11" destOrd="0" presId="urn:microsoft.com/office/officeart/2005/8/layout/cycle5"/>
    <dgm:cxn modelId="{4A20D77E-C52F-4AAA-9875-499903B3B615}" type="presParOf" srcId="{DA1BF9C2-69D0-4F8B-968F-D90D8D9B5F26}" destId="{24D594DB-A5CA-44FA-BCC0-2E5C1437D278}" srcOrd="12" destOrd="0" presId="urn:microsoft.com/office/officeart/2005/8/layout/cycle5"/>
    <dgm:cxn modelId="{BDF1E7A5-A1EC-4A0E-916E-06E8369297A3}" type="presParOf" srcId="{DA1BF9C2-69D0-4F8B-968F-D90D8D9B5F26}" destId="{C3362202-1882-4EA0-B158-F08E81405E75}" srcOrd="13" destOrd="0" presId="urn:microsoft.com/office/officeart/2005/8/layout/cycle5"/>
    <dgm:cxn modelId="{4CB07A2D-DF85-4874-B4CE-A556F6E7E264}" type="presParOf" srcId="{DA1BF9C2-69D0-4F8B-968F-D90D8D9B5F26}" destId="{4BAEA507-B78B-48C7-B63F-F08D4475D97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8F6A3-691C-4F45-97A1-E035B5C49B5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DBA4C2-2AD1-49D3-8F37-833049AD8141}">
      <dgm:prSet phldrT="[Текст]"/>
      <dgm:spPr/>
      <dgm:t>
        <a:bodyPr/>
        <a:lstStyle/>
        <a:p>
          <a:r>
            <a:rPr lang="ru-RU" dirty="0"/>
            <a:t>Примордиальный</a:t>
          </a:r>
        </a:p>
      </dgm:t>
    </dgm:pt>
    <dgm:pt modelId="{15BCE27F-305C-4C2F-B694-83C54F775580}" type="parTrans" cxnId="{B4B64091-B4CA-4A65-B0C5-437C4AEB3FA0}">
      <dgm:prSet/>
      <dgm:spPr/>
      <dgm:t>
        <a:bodyPr/>
        <a:lstStyle/>
        <a:p>
          <a:endParaRPr lang="ru-RU"/>
        </a:p>
      </dgm:t>
    </dgm:pt>
    <dgm:pt modelId="{A7DE146B-012B-4BD8-89CE-D42E4CA0DB19}" type="sibTrans" cxnId="{B4B64091-B4CA-4A65-B0C5-437C4AEB3FA0}">
      <dgm:prSet/>
      <dgm:spPr/>
      <dgm:t>
        <a:bodyPr/>
        <a:lstStyle/>
        <a:p>
          <a:endParaRPr lang="ru-RU"/>
        </a:p>
      </dgm:t>
    </dgm:pt>
    <dgm:pt modelId="{4A5821D9-322A-4B65-A65C-FAFC9AA865A8}">
      <dgm:prSet phldrT="[Текст]"/>
      <dgm:spPr/>
      <dgm:t>
        <a:bodyPr/>
        <a:lstStyle/>
        <a:p>
          <a:r>
            <a:rPr lang="ru-RU" dirty="0"/>
            <a:t>Первичный</a:t>
          </a:r>
        </a:p>
      </dgm:t>
    </dgm:pt>
    <dgm:pt modelId="{8E29DDF7-99D9-4C13-9F4C-101BD4A87DBD}" type="parTrans" cxnId="{638049B2-86C1-41F6-919C-2735EFDDE11A}">
      <dgm:prSet/>
      <dgm:spPr/>
      <dgm:t>
        <a:bodyPr/>
        <a:lstStyle/>
        <a:p>
          <a:endParaRPr lang="ru-RU"/>
        </a:p>
      </dgm:t>
    </dgm:pt>
    <dgm:pt modelId="{6DC5C89B-F4E4-4B19-B159-BF3BA4015DE7}" type="sibTrans" cxnId="{638049B2-86C1-41F6-919C-2735EFDDE11A}">
      <dgm:prSet/>
      <dgm:spPr/>
      <dgm:t>
        <a:bodyPr/>
        <a:lstStyle/>
        <a:p>
          <a:endParaRPr lang="ru-RU"/>
        </a:p>
      </dgm:t>
    </dgm:pt>
    <dgm:pt modelId="{50B51AC1-B5D6-484E-8D36-D331F14995BB}">
      <dgm:prSet phldrT="[Текст]"/>
      <dgm:spPr/>
      <dgm:t>
        <a:bodyPr/>
        <a:lstStyle/>
        <a:p>
          <a:r>
            <a:rPr lang="ru-RU" dirty="0"/>
            <a:t>Вторичный (антральный)  </a:t>
          </a:r>
        </a:p>
        <a:p>
          <a:endParaRPr lang="ru-RU" dirty="0"/>
        </a:p>
      </dgm:t>
    </dgm:pt>
    <dgm:pt modelId="{5BA8A3C5-8037-40D6-B724-0668E63FECAE}" type="parTrans" cxnId="{79D53991-6402-499C-A7D5-DB2996F1B01F}">
      <dgm:prSet/>
      <dgm:spPr/>
      <dgm:t>
        <a:bodyPr/>
        <a:lstStyle/>
        <a:p>
          <a:endParaRPr lang="ru-RU"/>
        </a:p>
      </dgm:t>
    </dgm:pt>
    <dgm:pt modelId="{5D92C7FC-F64F-4384-A9DA-AAF82458BB90}" type="sibTrans" cxnId="{79D53991-6402-499C-A7D5-DB2996F1B01F}">
      <dgm:prSet/>
      <dgm:spPr/>
      <dgm:t>
        <a:bodyPr/>
        <a:lstStyle/>
        <a:p>
          <a:endParaRPr lang="ru-RU"/>
        </a:p>
      </dgm:t>
    </dgm:pt>
    <dgm:pt modelId="{7D5FBDC6-B4FA-43F0-9A87-FED3B4A229AF}">
      <dgm:prSet phldrT="[Текст]"/>
      <dgm:spPr/>
      <dgm:t>
        <a:bodyPr/>
        <a:lstStyle/>
        <a:p>
          <a:r>
            <a:rPr lang="ru-RU" dirty="0"/>
            <a:t>Примордиальный</a:t>
          </a:r>
        </a:p>
      </dgm:t>
    </dgm:pt>
    <dgm:pt modelId="{555305A2-D0CE-4AEF-AED1-676D52304EA8}" type="parTrans" cxnId="{CEDDE32E-FB55-4B3A-BE69-B12D7677ECE9}">
      <dgm:prSet/>
      <dgm:spPr/>
      <dgm:t>
        <a:bodyPr/>
        <a:lstStyle/>
        <a:p>
          <a:endParaRPr lang="ru-RU"/>
        </a:p>
      </dgm:t>
    </dgm:pt>
    <dgm:pt modelId="{A4BBFB26-5C55-4516-930E-B11150C59C8D}" type="sibTrans" cxnId="{CEDDE32E-FB55-4B3A-BE69-B12D7677ECE9}">
      <dgm:prSet/>
      <dgm:spPr/>
      <dgm:t>
        <a:bodyPr/>
        <a:lstStyle/>
        <a:p>
          <a:endParaRPr lang="ru-RU"/>
        </a:p>
      </dgm:t>
    </dgm:pt>
    <dgm:pt modelId="{0671F752-7995-47AF-8CF7-9256F20F6723}">
      <dgm:prSet phldrT="[Текст]"/>
      <dgm:spPr/>
      <dgm:t>
        <a:bodyPr/>
        <a:lstStyle/>
        <a:p>
          <a:r>
            <a:rPr lang="ru-RU" dirty="0"/>
            <a:t>Преантральный</a:t>
          </a:r>
        </a:p>
      </dgm:t>
    </dgm:pt>
    <dgm:pt modelId="{A1BD2CB0-0D3C-42EE-B9CB-7785052B0A6D}" type="parTrans" cxnId="{907063B8-77E7-4C44-8911-F6C7741693B8}">
      <dgm:prSet/>
      <dgm:spPr/>
      <dgm:t>
        <a:bodyPr/>
        <a:lstStyle/>
        <a:p>
          <a:endParaRPr lang="ru-RU"/>
        </a:p>
      </dgm:t>
    </dgm:pt>
    <dgm:pt modelId="{D9CE86AF-C571-4E9E-83D2-46AE9F9C8784}" type="sibTrans" cxnId="{907063B8-77E7-4C44-8911-F6C7741693B8}">
      <dgm:prSet/>
      <dgm:spPr/>
      <dgm:t>
        <a:bodyPr/>
        <a:lstStyle/>
        <a:p>
          <a:endParaRPr lang="ru-RU"/>
        </a:p>
      </dgm:t>
    </dgm:pt>
    <dgm:pt modelId="{D6C9C24E-4C82-4468-9C85-81214D0761A7}">
      <dgm:prSet phldrT="[Текст]"/>
      <dgm:spPr/>
      <dgm:t>
        <a:bodyPr/>
        <a:lstStyle/>
        <a:p>
          <a:r>
            <a:rPr lang="ru-RU" dirty="0"/>
            <a:t>Антральный</a:t>
          </a:r>
        </a:p>
      </dgm:t>
    </dgm:pt>
    <dgm:pt modelId="{C825CAAE-1E4E-4A30-9843-C77FA231182F}" type="parTrans" cxnId="{67484804-26E7-427E-ACBB-E623F0100308}">
      <dgm:prSet/>
      <dgm:spPr/>
      <dgm:t>
        <a:bodyPr/>
        <a:lstStyle/>
        <a:p>
          <a:endParaRPr lang="ru-RU"/>
        </a:p>
      </dgm:t>
    </dgm:pt>
    <dgm:pt modelId="{C8B6C1E3-56A8-4CB6-9AFB-9BFB264C8BDF}" type="sibTrans" cxnId="{67484804-26E7-427E-ACBB-E623F0100308}">
      <dgm:prSet/>
      <dgm:spPr/>
      <dgm:t>
        <a:bodyPr/>
        <a:lstStyle/>
        <a:p>
          <a:endParaRPr lang="ru-RU"/>
        </a:p>
      </dgm:t>
    </dgm:pt>
    <dgm:pt modelId="{79BA307E-A80B-459B-847F-B83F7496CA66}">
      <dgm:prSet/>
      <dgm:spPr/>
      <dgm:t>
        <a:bodyPr/>
        <a:lstStyle/>
        <a:p>
          <a:r>
            <a:rPr lang="ru-RU" dirty="0"/>
            <a:t>Третичный (Граафов пузырек) </a:t>
          </a:r>
        </a:p>
      </dgm:t>
    </dgm:pt>
    <dgm:pt modelId="{16869F93-5331-4A3F-97C2-F39AD28F755B}" type="parTrans" cxnId="{F436022E-1FCB-4756-B364-03263D16CF0C}">
      <dgm:prSet/>
      <dgm:spPr/>
      <dgm:t>
        <a:bodyPr/>
        <a:lstStyle/>
        <a:p>
          <a:endParaRPr lang="ru-RU"/>
        </a:p>
      </dgm:t>
    </dgm:pt>
    <dgm:pt modelId="{A8852999-687A-47E3-9581-819B3B239ED7}" type="sibTrans" cxnId="{F436022E-1FCB-4756-B364-03263D16CF0C}">
      <dgm:prSet/>
      <dgm:spPr/>
      <dgm:t>
        <a:bodyPr/>
        <a:lstStyle/>
        <a:p>
          <a:endParaRPr lang="ru-RU"/>
        </a:p>
      </dgm:t>
    </dgm:pt>
    <dgm:pt modelId="{7D5F8959-696D-46A3-8215-C5D0D5624955}">
      <dgm:prSet/>
      <dgm:spPr/>
      <dgm:t>
        <a:bodyPr/>
        <a:lstStyle/>
        <a:p>
          <a:r>
            <a:rPr lang="ru-RU" dirty="0"/>
            <a:t>Желтое тело</a:t>
          </a:r>
        </a:p>
      </dgm:t>
    </dgm:pt>
    <dgm:pt modelId="{42FF3E6D-F6A2-497E-8EAD-ADFADFA1A8F9}" type="parTrans" cxnId="{0954434B-D3DA-47CF-A62C-CAACD13C3775}">
      <dgm:prSet/>
      <dgm:spPr/>
      <dgm:t>
        <a:bodyPr/>
        <a:lstStyle/>
        <a:p>
          <a:endParaRPr lang="ru-RU"/>
        </a:p>
      </dgm:t>
    </dgm:pt>
    <dgm:pt modelId="{3064A071-F47A-4356-A268-10521ADCE76C}" type="sibTrans" cxnId="{0954434B-D3DA-47CF-A62C-CAACD13C3775}">
      <dgm:prSet/>
      <dgm:spPr/>
      <dgm:t>
        <a:bodyPr/>
        <a:lstStyle/>
        <a:p>
          <a:endParaRPr lang="ru-RU"/>
        </a:p>
      </dgm:t>
    </dgm:pt>
    <dgm:pt modelId="{483ED15F-9EDD-4DB9-BAFF-16A39976EF85}">
      <dgm:prSet/>
      <dgm:spPr/>
      <dgm:t>
        <a:bodyPr/>
        <a:lstStyle/>
        <a:p>
          <a:r>
            <a:rPr lang="ru-RU" dirty="0"/>
            <a:t>Белое тело </a:t>
          </a:r>
        </a:p>
      </dgm:t>
    </dgm:pt>
    <dgm:pt modelId="{95913D2E-E5A5-47AF-8D0E-79D9D172985F}" type="parTrans" cxnId="{D8703E5C-8CD1-4EBF-85B2-A74433488F65}">
      <dgm:prSet/>
      <dgm:spPr/>
      <dgm:t>
        <a:bodyPr/>
        <a:lstStyle/>
        <a:p>
          <a:endParaRPr lang="ru-RU"/>
        </a:p>
      </dgm:t>
    </dgm:pt>
    <dgm:pt modelId="{AF2F8F9A-4ECE-4E1B-BEAF-B57E114D9D44}" type="sibTrans" cxnId="{D8703E5C-8CD1-4EBF-85B2-A74433488F65}">
      <dgm:prSet/>
      <dgm:spPr/>
      <dgm:t>
        <a:bodyPr/>
        <a:lstStyle/>
        <a:p>
          <a:endParaRPr lang="ru-RU"/>
        </a:p>
      </dgm:t>
    </dgm:pt>
    <dgm:pt modelId="{5CB4DDE9-C584-4EE7-8EB1-EF8D5D09B593}">
      <dgm:prSet/>
      <dgm:spPr/>
      <dgm:t>
        <a:bodyPr/>
        <a:lstStyle/>
        <a:p>
          <a:r>
            <a:rPr lang="ru-RU" dirty="0"/>
            <a:t>Преовуляторный</a:t>
          </a:r>
        </a:p>
      </dgm:t>
    </dgm:pt>
    <dgm:pt modelId="{96B9FDFF-AD47-44D6-8FD8-17595360F8C5}" type="parTrans" cxnId="{B2E0D2C4-D33A-4466-8EB4-90599369A492}">
      <dgm:prSet/>
      <dgm:spPr/>
      <dgm:t>
        <a:bodyPr/>
        <a:lstStyle/>
        <a:p>
          <a:endParaRPr lang="ru-RU"/>
        </a:p>
      </dgm:t>
    </dgm:pt>
    <dgm:pt modelId="{AA43C24B-3985-40F2-BE19-D170F3D41429}" type="sibTrans" cxnId="{B2E0D2C4-D33A-4466-8EB4-90599369A492}">
      <dgm:prSet/>
      <dgm:spPr/>
      <dgm:t>
        <a:bodyPr/>
        <a:lstStyle/>
        <a:p>
          <a:endParaRPr lang="ru-RU"/>
        </a:p>
      </dgm:t>
    </dgm:pt>
    <dgm:pt modelId="{D0DFCAB5-6661-407E-B442-551D195CE42B}" type="pres">
      <dgm:prSet presAssocID="{1178F6A3-691C-4F45-97A1-E035B5C49B5A}" presName="Name0" presStyleCnt="0">
        <dgm:presLayoutVars>
          <dgm:dir/>
          <dgm:animLvl val="lvl"/>
          <dgm:resizeHandles val="exact"/>
        </dgm:presLayoutVars>
      </dgm:prSet>
      <dgm:spPr/>
    </dgm:pt>
    <dgm:pt modelId="{1D0C7EA4-F6B6-41E4-9917-A0F33B433CC0}" type="pres">
      <dgm:prSet presAssocID="{A0DBA4C2-2AD1-49D3-8F37-833049AD8141}" presName="vertFlow" presStyleCnt="0"/>
      <dgm:spPr/>
    </dgm:pt>
    <dgm:pt modelId="{54E37A4A-30D2-455A-BAF1-172AA6D438C0}" type="pres">
      <dgm:prSet presAssocID="{A0DBA4C2-2AD1-49D3-8F37-833049AD8141}" presName="header" presStyleLbl="node1" presStyleIdx="0" presStyleCnt="2"/>
      <dgm:spPr/>
    </dgm:pt>
    <dgm:pt modelId="{D9837B7B-213B-49E2-84F1-30CE00363228}" type="pres">
      <dgm:prSet presAssocID="{8E29DDF7-99D9-4C13-9F4C-101BD4A87DBD}" presName="parTrans" presStyleLbl="sibTrans2D1" presStyleIdx="0" presStyleCnt="8"/>
      <dgm:spPr/>
    </dgm:pt>
    <dgm:pt modelId="{07538DEF-6D8D-4F86-A447-B37DD92F6AA7}" type="pres">
      <dgm:prSet presAssocID="{4A5821D9-322A-4B65-A65C-FAFC9AA865A8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29D492BB-7B9D-41D1-951D-74DDDACF182F}" type="pres">
      <dgm:prSet presAssocID="{6DC5C89B-F4E4-4B19-B159-BF3BA4015DE7}" presName="sibTrans" presStyleLbl="sibTrans2D1" presStyleIdx="1" presStyleCnt="8"/>
      <dgm:spPr/>
    </dgm:pt>
    <dgm:pt modelId="{306CEE6E-3AC3-46EF-B7F1-B45D87ABC9EF}" type="pres">
      <dgm:prSet presAssocID="{50B51AC1-B5D6-484E-8D36-D331F14995BB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3F648DC0-7CB6-4A8E-82A6-9320E47B78D9}" type="pres">
      <dgm:prSet presAssocID="{5D92C7FC-F64F-4384-A9DA-AAF82458BB90}" presName="sibTrans" presStyleLbl="sibTrans2D1" presStyleIdx="2" presStyleCnt="8"/>
      <dgm:spPr/>
    </dgm:pt>
    <dgm:pt modelId="{8A6DFA0E-5344-49EE-9E28-567521A498E0}" type="pres">
      <dgm:prSet presAssocID="{79BA307E-A80B-459B-847F-B83F7496CA66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01B729F0-8E38-41CE-BA0B-80B21B26B3F2}" type="pres">
      <dgm:prSet presAssocID="{A8852999-687A-47E3-9581-819B3B239ED7}" presName="sibTrans" presStyleLbl="sibTrans2D1" presStyleIdx="3" presStyleCnt="8"/>
      <dgm:spPr/>
    </dgm:pt>
    <dgm:pt modelId="{86FA032F-6378-44B7-B6AC-60327E885024}" type="pres">
      <dgm:prSet presAssocID="{7D5F8959-696D-46A3-8215-C5D0D5624955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E562F11E-00C6-4C85-BA6C-413A20AD40A7}" type="pres">
      <dgm:prSet presAssocID="{3064A071-F47A-4356-A268-10521ADCE76C}" presName="sibTrans" presStyleLbl="sibTrans2D1" presStyleIdx="4" presStyleCnt="8"/>
      <dgm:spPr/>
    </dgm:pt>
    <dgm:pt modelId="{776EC7D9-B31B-4F03-A061-09ECE47C075A}" type="pres">
      <dgm:prSet presAssocID="{483ED15F-9EDD-4DB9-BAFF-16A39976EF85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617765A9-3947-400A-A523-73DD38DE4E96}" type="pres">
      <dgm:prSet presAssocID="{A0DBA4C2-2AD1-49D3-8F37-833049AD8141}" presName="hSp" presStyleCnt="0"/>
      <dgm:spPr/>
    </dgm:pt>
    <dgm:pt modelId="{A3F15DEC-99DC-4DDB-9E7B-349BF06CD0A3}" type="pres">
      <dgm:prSet presAssocID="{7D5FBDC6-B4FA-43F0-9A87-FED3B4A229AF}" presName="vertFlow" presStyleCnt="0"/>
      <dgm:spPr/>
    </dgm:pt>
    <dgm:pt modelId="{DEDA4B02-ECEB-4C78-85B4-0786B91E940F}" type="pres">
      <dgm:prSet presAssocID="{7D5FBDC6-B4FA-43F0-9A87-FED3B4A229AF}" presName="header" presStyleLbl="node1" presStyleIdx="1" presStyleCnt="2"/>
      <dgm:spPr/>
    </dgm:pt>
    <dgm:pt modelId="{B7E3B856-4B61-4F47-89A6-5DFE666ACE75}" type="pres">
      <dgm:prSet presAssocID="{A1BD2CB0-0D3C-42EE-B9CB-7785052B0A6D}" presName="parTrans" presStyleLbl="sibTrans2D1" presStyleIdx="5" presStyleCnt="8"/>
      <dgm:spPr/>
    </dgm:pt>
    <dgm:pt modelId="{664703C4-BDDE-4C09-8791-20A846F9036F}" type="pres">
      <dgm:prSet presAssocID="{0671F752-7995-47AF-8CF7-9256F20F6723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ACFA4018-27FA-495A-A610-3E0110C4614F}" type="pres">
      <dgm:prSet presAssocID="{D9CE86AF-C571-4E9E-83D2-46AE9F9C8784}" presName="sibTrans" presStyleLbl="sibTrans2D1" presStyleIdx="6" presStyleCnt="8"/>
      <dgm:spPr/>
    </dgm:pt>
    <dgm:pt modelId="{7B8DE8D2-7215-4420-A12E-925A81798225}" type="pres">
      <dgm:prSet presAssocID="{D6C9C24E-4C82-4468-9C85-81214D0761A7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14824AA9-0A16-4348-A5E3-B7B1437DE393}" type="pres">
      <dgm:prSet presAssocID="{C8B6C1E3-56A8-4CB6-9AFB-9BFB264C8BDF}" presName="sibTrans" presStyleLbl="sibTrans2D1" presStyleIdx="7" presStyleCnt="8"/>
      <dgm:spPr/>
    </dgm:pt>
    <dgm:pt modelId="{AAA209CF-7495-474B-91CB-A4073E27A994}" type="pres">
      <dgm:prSet presAssocID="{5CB4DDE9-C584-4EE7-8EB1-EF8D5D09B593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67484804-26E7-427E-ACBB-E623F0100308}" srcId="{7D5FBDC6-B4FA-43F0-9A87-FED3B4A229AF}" destId="{D6C9C24E-4C82-4468-9C85-81214D0761A7}" srcOrd="1" destOrd="0" parTransId="{C825CAAE-1E4E-4A30-9843-C77FA231182F}" sibTransId="{C8B6C1E3-56A8-4CB6-9AFB-9BFB264C8BDF}"/>
    <dgm:cxn modelId="{2003C708-DEC0-41A0-9D07-9F74EE824D54}" type="presOf" srcId="{483ED15F-9EDD-4DB9-BAFF-16A39976EF85}" destId="{776EC7D9-B31B-4F03-A061-09ECE47C075A}" srcOrd="0" destOrd="0" presId="urn:microsoft.com/office/officeart/2005/8/layout/lProcess1"/>
    <dgm:cxn modelId="{405F8112-7239-4E7B-94A2-B57BF52CCAF6}" type="presOf" srcId="{D6C9C24E-4C82-4468-9C85-81214D0761A7}" destId="{7B8DE8D2-7215-4420-A12E-925A81798225}" srcOrd="0" destOrd="0" presId="urn:microsoft.com/office/officeart/2005/8/layout/lProcess1"/>
    <dgm:cxn modelId="{09748912-4636-4E59-BCCE-1D1A75D6E736}" type="presOf" srcId="{50B51AC1-B5D6-484E-8D36-D331F14995BB}" destId="{306CEE6E-3AC3-46EF-B7F1-B45D87ABC9EF}" srcOrd="0" destOrd="0" presId="urn:microsoft.com/office/officeart/2005/8/layout/lProcess1"/>
    <dgm:cxn modelId="{4E603E2D-470C-42AE-A696-B88D6B99A2C9}" type="presOf" srcId="{D9CE86AF-C571-4E9E-83D2-46AE9F9C8784}" destId="{ACFA4018-27FA-495A-A610-3E0110C4614F}" srcOrd="0" destOrd="0" presId="urn:microsoft.com/office/officeart/2005/8/layout/lProcess1"/>
    <dgm:cxn modelId="{F436022E-1FCB-4756-B364-03263D16CF0C}" srcId="{A0DBA4C2-2AD1-49D3-8F37-833049AD8141}" destId="{79BA307E-A80B-459B-847F-B83F7496CA66}" srcOrd="2" destOrd="0" parTransId="{16869F93-5331-4A3F-97C2-F39AD28F755B}" sibTransId="{A8852999-687A-47E3-9581-819B3B239ED7}"/>
    <dgm:cxn modelId="{CEDDE32E-FB55-4B3A-BE69-B12D7677ECE9}" srcId="{1178F6A3-691C-4F45-97A1-E035B5C49B5A}" destId="{7D5FBDC6-B4FA-43F0-9A87-FED3B4A229AF}" srcOrd="1" destOrd="0" parTransId="{555305A2-D0CE-4AEF-AED1-676D52304EA8}" sibTransId="{A4BBFB26-5C55-4516-930E-B11150C59C8D}"/>
    <dgm:cxn modelId="{33984B3E-0C12-439B-81D3-9E566BFDDB76}" type="presOf" srcId="{5D92C7FC-F64F-4384-A9DA-AAF82458BB90}" destId="{3F648DC0-7CB6-4A8E-82A6-9320E47B78D9}" srcOrd="0" destOrd="0" presId="urn:microsoft.com/office/officeart/2005/8/layout/lProcess1"/>
    <dgm:cxn modelId="{D8703E5C-8CD1-4EBF-85B2-A74433488F65}" srcId="{A0DBA4C2-2AD1-49D3-8F37-833049AD8141}" destId="{483ED15F-9EDD-4DB9-BAFF-16A39976EF85}" srcOrd="4" destOrd="0" parTransId="{95913D2E-E5A5-47AF-8D0E-79D9D172985F}" sibTransId="{AF2F8F9A-4ECE-4E1B-BEAF-B57E114D9D44}"/>
    <dgm:cxn modelId="{0C75EB5D-D1A8-486D-A27E-226A8695AAB4}" type="presOf" srcId="{A1BD2CB0-0D3C-42EE-B9CB-7785052B0A6D}" destId="{B7E3B856-4B61-4F47-89A6-5DFE666ACE75}" srcOrd="0" destOrd="0" presId="urn:microsoft.com/office/officeart/2005/8/layout/lProcess1"/>
    <dgm:cxn modelId="{B1F8B660-40AA-43E1-BAC5-073F21DCBDDD}" type="presOf" srcId="{3064A071-F47A-4356-A268-10521ADCE76C}" destId="{E562F11E-00C6-4C85-BA6C-413A20AD40A7}" srcOrd="0" destOrd="0" presId="urn:microsoft.com/office/officeart/2005/8/layout/lProcess1"/>
    <dgm:cxn modelId="{964E1346-E426-4690-AD50-28744F8DC665}" type="presOf" srcId="{5CB4DDE9-C584-4EE7-8EB1-EF8D5D09B593}" destId="{AAA209CF-7495-474B-91CB-A4073E27A994}" srcOrd="0" destOrd="0" presId="urn:microsoft.com/office/officeart/2005/8/layout/lProcess1"/>
    <dgm:cxn modelId="{0954434B-D3DA-47CF-A62C-CAACD13C3775}" srcId="{A0DBA4C2-2AD1-49D3-8F37-833049AD8141}" destId="{7D5F8959-696D-46A3-8215-C5D0D5624955}" srcOrd="3" destOrd="0" parTransId="{42FF3E6D-F6A2-497E-8EAD-ADFADFA1A8F9}" sibTransId="{3064A071-F47A-4356-A268-10521ADCE76C}"/>
    <dgm:cxn modelId="{327F356C-89C9-47B5-A43E-A8E226D7DF52}" type="presOf" srcId="{0671F752-7995-47AF-8CF7-9256F20F6723}" destId="{664703C4-BDDE-4C09-8791-20A846F9036F}" srcOrd="0" destOrd="0" presId="urn:microsoft.com/office/officeart/2005/8/layout/lProcess1"/>
    <dgm:cxn modelId="{929D3654-BFFB-4D81-9854-A1877E4FEDAD}" type="presOf" srcId="{6DC5C89B-F4E4-4B19-B159-BF3BA4015DE7}" destId="{29D492BB-7B9D-41D1-951D-74DDDACF182F}" srcOrd="0" destOrd="0" presId="urn:microsoft.com/office/officeart/2005/8/layout/lProcess1"/>
    <dgm:cxn modelId="{70B5E859-7C50-4C4A-9088-C4CD341DD8DB}" type="presOf" srcId="{7D5FBDC6-B4FA-43F0-9A87-FED3B4A229AF}" destId="{DEDA4B02-ECEB-4C78-85B4-0786B91E940F}" srcOrd="0" destOrd="0" presId="urn:microsoft.com/office/officeart/2005/8/layout/lProcess1"/>
    <dgm:cxn modelId="{76F68D7A-84FB-464E-BDA6-1154FE7E6EBA}" type="presOf" srcId="{A0DBA4C2-2AD1-49D3-8F37-833049AD8141}" destId="{54E37A4A-30D2-455A-BAF1-172AA6D438C0}" srcOrd="0" destOrd="0" presId="urn:microsoft.com/office/officeart/2005/8/layout/lProcess1"/>
    <dgm:cxn modelId="{C962327B-8BC9-41D7-BE65-0355A3018CD9}" type="presOf" srcId="{79BA307E-A80B-459B-847F-B83F7496CA66}" destId="{8A6DFA0E-5344-49EE-9E28-567521A498E0}" srcOrd="0" destOrd="0" presId="urn:microsoft.com/office/officeart/2005/8/layout/lProcess1"/>
    <dgm:cxn modelId="{5850E390-CF2D-4407-8462-C895D780E248}" type="presOf" srcId="{4A5821D9-322A-4B65-A65C-FAFC9AA865A8}" destId="{07538DEF-6D8D-4F86-A447-B37DD92F6AA7}" srcOrd="0" destOrd="0" presId="urn:microsoft.com/office/officeart/2005/8/layout/lProcess1"/>
    <dgm:cxn modelId="{79D53991-6402-499C-A7D5-DB2996F1B01F}" srcId="{A0DBA4C2-2AD1-49D3-8F37-833049AD8141}" destId="{50B51AC1-B5D6-484E-8D36-D331F14995BB}" srcOrd="1" destOrd="0" parTransId="{5BA8A3C5-8037-40D6-B724-0668E63FECAE}" sibTransId="{5D92C7FC-F64F-4384-A9DA-AAF82458BB90}"/>
    <dgm:cxn modelId="{B4B64091-B4CA-4A65-B0C5-437C4AEB3FA0}" srcId="{1178F6A3-691C-4F45-97A1-E035B5C49B5A}" destId="{A0DBA4C2-2AD1-49D3-8F37-833049AD8141}" srcOrd="0" destOrd="0" parTransId="{15BCE27F-305C-4C2F-B694-83C54F775580}" sibTransId="{A7DE146B-012B-4BD8-89CE-D42E4CA0DB19}"/>
    <dgm:cxn modelId="{FB09CF91-DB8D-4FF0-B5F9-3F75C0BB078F}" type="presOf" srcId="{A8852999-687A-47E3-9581-819B3B239ED7}" destId="{01B729F0-8E38-41CE-BA0B-80B21B26B3F2}" srcOrd="0" destOrd="0" presId="urn:microsoft.com/office/officeart/2005/8/layout/lProcess1"/>
    <dgm:cxn modelId="{638049B2-86C1-41F6-919C-2735EFDDE11A}" srcId="{A0DBA4C2-2AD1-49D3-8F37-833049AD8141}" destId="{4A5821D9-322A-4B65-A65C-FAFC9AA865A8}" srcOrd="0" destOrd="0" parTransId="{8E29DDF7-99D9-4C13-9F4C-101BD4A87DBD}" sibTransId="{6DC5C89B-F4E4-4B19-B159-BF3BA4015DE7}"/>
    <dgm:cxn modelId="{907063B8-77E7-4C44-8911-F6C7741693B8}" srcId="{7D5FBDC6-B4FA-43F0-9A87-FED3B4A229AF}" destId="{0671F752-7995-47AF-8CF7-9256F20F6723}" srcOrd="0" destOrd="0" parTransId="{A1BD2CB0-0D3C-42EE-B9CB-7785052B0A6D}" sibTransId="{D9CE86AF-C571-4E9E-83D2-46AE9F9C8784}"/>
    <dgm:cxn modelId="{27AF6FBB-B537-4627-822A-5DFD7E10328A}" type="presOf" srcId="{C8B6C1E3-56A8-4CB6-9AFB-9BFB264C8BDF}" destId="{14824AA9-0A16-4348-A5E3-B7B1437DE393}" srcOrd="0" destOrd="0" presId="urn:microsoft.com/office/officeart/2005/8/layout/lProcess1"/>
    <dgm:cxn modelId="{219DBCC3-BC77-4463-BBFF-A7FE171F811D}" type="presOf" srcId="{1178F6A3-691C-4F45-97A1-E035B5C49B5A}" destId="{D0DFCAB5-6661-407E-B442-551D195CE42B}" srcOrd="0" destOrd="0" presId="urn:microsoft.com/office/officeart/2005/8/layout/lProcess1"/>
    <dgm:cxn modelId="{B2E0D2C4-D33A-4466-8EB4-90599369A492}" srcId="{7D5FBDC6-B4FA-43F0-9A87-FED3B4A229AF}" destId="{5CB4DDE9-C584-4EE7-8EB1-EF8D5D09B593}" srcOrd="2" destOrd="0" parTransId="{96B9FDFF-AD47-44D6-8FD8-17595360F8C5}" sibTransId="{AA43C24B-3985-40F2-BE19-D170F3D41429}"/>
    <dgm:cxn modelId="{9EC2BFC7-6503-45FE-820D-DE20AB60C6C6}" type="presOf" srcId="{8E29DDF7-99D9-4C13-9F4C-101BD4A87DBD}" destId="{D9837B7B-213B-49E2-84F1-30CE00363228}" srcOrd="0" destOrd="0" presId="urn:microsoft.com/office/officeart/2005/8/layout/lProcess1"/>
    <dgm:cxn modelId="{E6A552DE-53BA-440D-AA7B-0B7E19438EE9}" type="presOf" srcId="{7D5F8959-696D-46A3-8215-C5D0D5624955}" destId="{86FA032F-6378-44B7-B6AC-60327E885024}" srcOrd="0" destOrd="0" presId="urn:microsoft.com/office/officeart/2005/8/layout/lProcess1"/>
    <dgm:cxn modelId="{42618100-0DC1-4631-B1E3-C5707EDC6103}" type="presParOf" srcId="{D0DFCAB5-6661-407E-B442-551D195CE42B}" destId="{1D0C7EA4-F6B6-41E4-9917-A0F33B433CC0}" srcOrd="0" destOrd="0" presId="urn:microsoft.com/office/officeart/2005/8/layout/lProcess1"/>
    <dgm:cxn modelId="{A52605E2-BB66-454C-A6ED-DFEA3D135710}" type="presParOf" srcId="{1D0C7EA4-F6B6-41E4-9917-A0F33B433CC0}" destId="{54E37A4A-30D2-455A-BAF1-172AA6D438C0}" srcOrd="0" destOrd="0" presId="urn:microsoft.com/office/officeart/2005/8/layout/lProcess1"/>
    <dgm:cxn modelId="{FB0A8107-85DE-4B2C-8686-81DCFC195C01}" type="presParOf" srcId="{1D0C7EA4-F6B6-41E4-9917-A0F33B433CC0}" destId="{D9837B7B-213B-49E2-84F1-30CE00363228}" srcOrd="1" destOrd="0" presId="urn:microsoft.com/office/officeart/2005/8/layout/lProcess1"/>
    <dgm:cxn modelId="{0DB398AC-FF4C-4780-9B32-E58F0C33BAA0}" type="presParOf" srcId="{1D0C7EA4-F6B6-41E4-9917-A0F33B433CC0}" destId="{07538DEF-6D8D-4F86-A447-B37DD92F6AA7}" srcOrd="2" destOrd="0" presId="urn:microsoft.com/office/officeart/2005/8/layout/lProcess1"/>
    <dgm:cxn modelId="{047584EC-071D-4508-8579-6A238BD4EF71}" type="presParOf" srcId="{1D0C7EA4-F6B6-41E4-9917-A0F33B433CC0}" destId="{29D492BB-7B9D-41D1-951D-74DDDACF182F}" srcOrd="3" destOrd="0" presId="urn:microsoft.com/office/officeart/2005/8/layout/lProcess1"/>
    <dgm:cxn modelId="{1DA4CF2D-E7AB-47FE-9E2A-0DDC8B86BE47}" type="presParOf" srcId="{1D0C7EA4-F6B6-41E4-9917-A0F33B433CC0}" destId="{306CEE6E-3AC3-46EF-B7F1-B45D87ABC9EF}" srcOrd="4" destOrd="0" presId="urn:microsoft.com/office/officeart/2005/8/layout/lProcess1"/>
    <dgm:cxn modelId="{1613C03A-BCE2-4116-8E46-7E6D44911369}" type="presParOf" srcId="{1D0C7EA4-F6B6-41E4-9917-A0F33B433CC0}" destId="{3F648DC0-7CB6-4A8E-82A6-9320E47B78D9}" srcOrd="5" destOrd="0" presId="urn:microsoft.com/office/officeart/2005/8/layout/lProcess1"/>
    <dgm:cxn modelId="{434F558C-5B28-47EC-9077-947CB1ECB99A}" type="presParOf" srcId="{1D0C7EA4-F6B6-41E4-9917-A0F33B433CC0}" destId="{8A6DFA0E-5344-49EE-9E28-567521A498E0}" srcOrd="6" destOrd="0" presId="urn:microsoft.com/office/officeart/2005/8/layout/lProcess1"/>
    <dgm:cxn modelId="{F9B9645C-5A5E-473B-8F6C-2D29B0BA9FA6}" type="presParOf" srcId="{1D0C7EA4-F6B6-41E4-9917-A0F33B433CC0}" destId="{01B729F0-8E38-41CE-BA0B-80B21B26B3F2}" srcOrd="7" destOrd="0" presId="urn:microsoft.com/office/officeart/2005/8/layout/lProcess1"/>
    <dgm:cxn modelId="{52B01956-5A36-411A-8CAB-E80D590D54D4}" type="presParOf" srcId="{1D0C7EA4-F6B6-41E4-9917-A0F33B433CC0}" destId="{86FA032F-6378-44B7-B6AC-60327E885024}" srcOrd="8" destOrd="0" presId="urn:microsoft.com/office/officeart/2005/8/layout/lProcess1"/>
    <dgm:cxn modelId="{7FD8B878-24A1-42F9-8C5C-A3D8690F7794}" type="presParOf" srcId="{1D0C7EA4-F6B6-41E4-9917-A0F33B433CC0}" destId="{E562F11E-00C6-4C85-BA6C-413A20AD40A7}" srcOrd="9" destOrd="0" presId="urn:microsoft.com/office/officeart/2005/8/layout/lProcess1"/>
    <dgm:cxn modelId="{83E77653-1A82-47F5-8B7E-3B47666C7214}" type="presParOf" srcId="{1D0C7EA4-F6B6-41E4-9917-A0F33B433CC0}" destId="{776EC7D9-B31B-4F03-A061-09ECE47C075A}" srcOrd="10" destOrd="0" presId="urn:microsoft.com/office/officeart/2005/8/layout/lProcess1"/>
    <dgm:cxn modelId="{69C2EAFE-B6D9-41E1-AF0A-F0A8ECB29D7F}" type="presParOf" srcId="{D0DFCAB5-6661-407E-B442-551D195CE42B}" destId="{617765A9-3947-400A-A523-73DD38DE4E96}" srcOrd="1" destOrd="0" presId="urn:microsoft.com/office/officeart/2005/8/layout/lProcess1"/>
    <dgm:cxn modelId="{AA915844-DBA8-47FA-B6AB-6BD302CA81F1}" type="presParOf" srcId="{D0DFCAB5-6661-407E-B442-551D195CE42B}" destId="{A3F15DEC-99DC-4DDB-9E7B-349BF06CD0A3}" srcOrd="2" destOrd="0" presId="urn:microsoft.com/office/officeart/2005/8/layout/lProcess1"/>
    <dgm:cxn modelId="{7CD14B32-30C9-4BB4-9AB0-D1B6F103E7FE}" type="presParOf" srcId="{A3F15DEC-99DC-4DDB-9E7B-349BF06CD0A3}" destId="{DEDA4B02-ECEB-4C78-85B4-0786B91E940F}" srcOrd="0" destOrd="0" presId="urn:microsoft.com/office/officeart/2005/8/layout/lProcess1"/>
    <dgm:cxn modelId="{9AFBB446-0909-4E9D-87AA-10049E3032F4}" type="presParOf" srcId="{A3F15DEC-99DC-4DDB-9E7B-349BF06CD0A3}" destId="{B7E3B856-4B61-4F47-89A6-5DFE666ACE75}" srcOrd="1" destOrd="0" presId="urn:microsoft.com/office/officeart/2005/8/layout/lProcess1"/>
    <dgm:cxn modelId="{4F9C3642-FE5D-4326-A716-B99CECB1F0D1}" type="presParOf" srcId="{A3F15DEC-99DC-4DDB-9E7B-349BF06CD0A3}" destId="{664703C4-BDDE-4C09-8791-20A846F9036F}" srcOrd="2" destOrd="0" presId="urn:microsoft.com/office/officeart/2005/8/layout/lProcess1"/>
    <dgm:cxn modelId="{A3E5AD76-D852-4D6E-B501-A2FF8777CD04}" type="presParOf" srcId="{A3F15DEC-99DC-4DDB-9E7B-349BF06CD0A3}" destId="{ACFA4018-27FA-495A-A610-3E0110C4614F}" srcOrd="3" destOrd="0" presId="urn:microsoft.com/office/officeart/2005/8/layout/lProcess1"/>
    <dgm:cxn modelId="{5F30B1EE-0CD3-43DF-89F3-60796F69DDDD}" type="presParOf" srcId="{A3F15DEC-99DC-4DDB-9E7B-349BF06CD0A3}" destId="{7B8DE8D2-7215-4420-A12E-925A81798225}" srcOrd="4" destOrd="0" presId="urn:microsoft.com/office/officeart/2005/8/layout/lProcess1"/>
    <dgm:cxn modelId="{C3DD4D44-9472-460C-AD04-7A022D6395BF}" type="presParOf" srcId="{A3F15DEC-99DC-4DDB-9E7B-349BF06CD0A3}" destId="{14824AA9-0A16-4348-A5E3-B7B1437DE393}" srcOrd="5" destOrd="0" presId="urn:microsoft.com/office/officeart/2005/8/layout/lProcess1"/>
    <dgm:cxn modelId="{FD50B257-75D7-433F-A90A-98D6423C7CFC}" type="presParOf" srcId="{A3F15DEC-99DC-4DDB-9E7B-349BF06CD0A3}" destId="{AAA209CF-7495-474B-91CB-A4073E27A99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B4F4B-A89C-48B2-B337-6C074AF6B199}">
      <dsp:nvSpPr>
        <dsp:cNvPr id="0" name=""/>
        <dsp:cNvSpPr/>
      </dsp:nvSpPr>
      <dsp:spPr>
        <a:xfrm>
          <a:off x="3906371" y="-111331"/>
          <a:ext cx="2159035" cy="1583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 моменту рождения 2 млн </a:t>
          </a:r>
        </a:p>
      </dsp:txBody>
      <dsp:txXfrm>
        <a:off x="3983657" y="-34045"/>
        <a:ext cx="2004463" cy="1428631"/>
      </dsp:txXfrm>
    </dsp:sp>
    <dsp:sp modelId="{C509C50B-A28A-4B12-8AFD-D04DC7F4E5AF}">
      <dsp:nvSpPr>
        <dsp:cNvPr id="0" name=""/>
        <dsp:cNvSpPr/>
      </dsp:nvSpPr>
      <dsp:spPr>
        <a:xfrm>
          <a:off x="2388981" y="680269"/>
          <a:ext cx="5193813" cy="5193813"/>
        </a:xfrm>
        <a:custGeom>
          <a:avLst/>
          <a:gdLst/>
          <a:ahLst/>
          <a:cxnLst/>
          <a:rect l="0" t="0" r="0" b="0"/>
          <a:pathLst>
            <a:path>
              <a:moveTo>
                <a:pt x="3866212" y="331341"/>
              </a:moveTo>
              <a:arcTo wR="2596906" hR="2596906" stAng="17955610" swAng="8555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6A00-4178-4BAE-9912-3CA090413CEC}">
      <dsp:nvSpPr>
        <dsp:cNvPr id="0" name=""/>
        <dsp:cNvSpPr/>
      </dsp:nvSpPr>
      <dsp:spPr>
        <a:xfrm>
          <a:off x="6258055" y="1546808"/>
          <a:ext cx="2395277" cy="1855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 менархе до 300 тыс. </a:t>
          </a:r>
        </a:p>
      </dsp:txBody>
      <dsp:txXfrm>
        <a:off x="6348646" y="1637399"/>
        <a:ext cx="2214095" cy="1674577"/>
      </dsp:txXfrm>
    </dsp:sp>
    <dsp:sp modelId="{8207ADDC-742F-4584-BEBF-E9E335B5C74C}">
      <dsp:nvSpPr>
        <dsp:cNvPr id="0" name=""/>
        <dsp:cNvSpPr/>
      </dsp:nvSpPr>
      <dsp:spPr>
        <a:xfrm>
          <a:off x="2388981" y="680269"/>
          <a:ext cx="5193813" cy="5193813"/>
        </a:xfrm>
        <a:custGeom>
          <a:avLst/>
          <a:gdLst/>
          <a:ahLst/>
          <a:cxnLst/>
          <a:rect l="0" t="0" r="0" b="0"/>
          <a:pathLst>
            <a:path>
              <a:moveTo>
                <a:pt x="5167804" y="2963524"/>
              </a:moveTo>
              <a:arcTo wR="2596906" hR="2596906" stAng="486949" swAng="9776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17968-47FA-438C-BFCF-AD5464D17F28}">
      <dsp:nvSpPr>
        <dsp:cNvPr id="0" name=""/>
        <dsp:cNvSpPr/>
      </dsp:nvSpPr>
      <dsp:spPr>
        <a:xfrm>
          <a:off x="5221645" y="4566102"/>
          <a:ext cx="2581333" cy="1624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 репродуктивный период достигает зрелости и овулирует до 500 фолликулов </a:t>
          </a:r>
        </a:p>
      </dsp:txBody>
      <dsp:txXfrm>
        <a:off x="5300924" y="4645381"/>
        <a:ext cx="2422775" cy="1465473"/>
      </dsp:txXfrm>
    </dsp:sp>
    <dsp:sp modelId="{3573B7B8-31A3-4475-B6DA-91D56670A6FC}">
      <dsp:nvSpPr>
        <dsp:cNvPr id="0" name=""/>
        <dsp:cNvSpPr/>
      </dsp:nvSpPr>
      <dsp:spPr>
        <a:xfrm>
          <a:off x="2388981" y="680269"/>
          <a:ext cx="5193813" cy="5193813"/>
        </a:xfrm>
        <a:custGeom>
          <a:avLst/>
          <a:gdLst/>
          <a:ahLst/>
          <a:cxnLst/>
          <a:rect l="0" t="0" r="0" b="0"/>
          <a:pathLst>
            <a:path>
              <a:moveTo>
                <a:pt x="2729771" y="5190412"/>
              </a:moveTo>
              <a:arcTo wR="2596906" hR="2596906" stAng="5224039" swAng="4108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DB8ED-AB1B-46EB-AB6D-FF7D2D4A5F12}">
      <dsp:nvSpPr>
        <dsp:cNvPr id="0" name=""/>
        <dsp:cNvSpPr/>
      </dsp:nvSpPr>
      <dsp:spPr>
        <a:xfrm>
          <a:off x="2213061" y="4555254"/>
          <a:ext cx="2492807" cy="1645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яичниках эмбриона до 16-20 недель – 6-7 млн ооцитов </a:t>
          </a:r>
        </a:p>
      </dsp:txBody>
      <dsp:txXfrm>
        <a:off x="2293399" y="4635592"/>
        <a:ext cx="2332131" cy="1485051"/>
      </dsp:txXfrm>
    </dsp:sp>
    <dsp:sp modelId="{6AF20DC5-B5DD-41AE-97EB-DEF3C07999A3}">
      <dsp:nvSpPr>
        <dsp:cNvPr id="0" name=""/>
        <dsp:cNvSpPr/>
      </dsp:nvSpPr>
      <dsp:spPr>
        <a:xfrm>
          <a:off x="2388981" y="680269"/>
          <a:ext cx="5193813" cy="5193813"/>
        </a:xfrm>
        <a:custGeom>
          <a:avLst/>
          <a:gdLst/>
          <a:ahLst/>
          <a:cxnLst/>
          <a:rect l="0" t="0" r="0" b="0"/>
          <a:pathLst>
            <a:path>
              <a:moveTo>
                <a:pt x="236482" y="3679644"/>
              </a:moveTo>
              <a:arcTo wR="2596906" hR="2596906" stAng="9321532" swAng="882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594DB-A5CA-44FA-BCC0-2E5C1437D278}">
      <dsp:nvSpPr>
        <dsp:cNvPr id="0" name=""/>
        <dsp:cNvSpPr/>
      </dsp:nvSpPr>
      <dsp:spPr>
        <a:xfrm>
          <a:off x="1317754" y="1441668"/>
          <a:ext cx="2396657" cy="2066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После 20 недели внутриутробного развития девочки начинается процесс атрезии, далее он бесконечен</a:t>
          </a:r>
        </a:p>
      </dsp:txBody>
      <dsp:txXfrm>
        <a:off x="1418610" y="1542524"/>
        <a:ext cx="2194945" cy="1864327"/>
      </dsp:txXfrm>
    </dsp:sp>
    <dsp:sp modelId="{4BAEA507-B78B-48C7-B63F-F08D4475D974}">
      <dsp:nvSpPr>
        <dsp:cNvPr id="0" name=""/>
        <dsp:cNvSpPr/>
      </dsp:nvSpPr>
      <dsp:spPr>
        <a:xfrm>
          <a:off x="2388981" y="680269"/>
          <a:ext cx="5193813" cy="5193813"/>
        </a:xfrm>
        <a:custGeom>
          <a:avLst/>
          <a:gdLst/>
          <a:ahLst/>
          <a:cxnLst/>
          <a:rect l="0" t="0" r="0" b="0"/>
          <a:pathLst>
            <a:path>
              <a:moveTo>
                <a:pt x="894762" y="635624"/>
              </a:moveTo>
              <a:arcTo wR="2596906" hR="2596906" stAng="13742770" swAng="7392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37A4A-30D2-455A-BAF1-172AA6D438C0}">
      <dsp:nvSpPr>
        <dsp:cNvPr id="0" name=""/>
        <dsp:cNvSpPr/>
      </dsp:nvSpPr>
      <dsp:spPr>
        <a:xfrm>
          <a:off x="832096" y="2500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Примордиальный</a:t>
          </a:r>
        </a:p>
      </dsp:txBody>
      <dsp:txXfrm>
        <a:off x="851432" y="21836"/>
        <a:ext cx="2601985" cy="621492"/>
      </dsp:txXfrm>
    </dsp:sp>
    <dsp:sp modelId="{D9837B7B-213B-49E2-84F1-30CE00363228}">
      <dsp:nvSpPr>
        <dsp:cNvPr id="0" name=""/>
        <dsp:cNvSpPr/>
      </dsp:nvSpPr>
      <dsp:spPr>
        <a:xfrm rot="5400000">
          <a:off x="2094660" y="720429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38DEF-6D8D-4F86-A447-B37DD92F6AA7}">
      <dsp:nvSpPr>
        <dsp:cNvPr id="0" name=""/>
        <dsp:cNvSpPr/>
      </dsp:nvSpPr>
      <dsp:spPr>
        <a:xfrm>
          <a:off x="832096" y="893722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Первичный</a:t>
          </a:r>
        </a:p>
      </dsp:txBody>
      <dsp:txXfrm>
        <a:off x="851432" y="913058"/>
        <a:ext cx="2601985" cy="621492"/>
      </dsp:txXfrm>
    </dsp:sp>
    <dsp:sp modelId="{29D492BB-7B9D-41D1-951D-74DDDACF182F}">
      <dsp:nvSpPr>
        <dsp:cNvPr id="0" name=""/>
        <dsp:cNvSpPr/>
      </dsp:nvSpPr>
      <dsp:spPr>
        <a:xfrm rot="5400000">
          <a:off x="2094660" y="1611651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CEE6E-3AC3-46EF-B7F1-B45D87ABC9EF}">
      <dsp:nvSpPr>
        <dsp:cNvPr id="0" name=""/>
        <dsp:cNvSpPr/>
      </dsp:nvSpPr>
      <dsp:spPr>
        <a:xfrm>
          <a:off x="832096" y="1784944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Вторичный (антральный)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851432" y="1804280"/>
        <a:ext cx="2601985" cy="621492"/>
      </dsp:txXfrm>
    </dsp:sp>
    <dsp:sp modelId="{3F648DC0-7CB6-4A8E-82A6-9320E47B78D9}">
      <dsp:nvSpPr>
        <dsp:cNvPr id="0" name=""/>
        <dsp:cNvSpPr/>
      </dsp:nvSpPr>
      <dsp:spPr>
        <a:xfrm rot="5400000">
          <a:off x="2094660" y="2502873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DFA0E-5344-49EE-9E28-567521A498E0}">
      <dsp:nvSpPr>
        <dsp:cNvPr id="0" name=""/>
        <dsp:cNvSpPr/>
      </dsp:nvSpPr>
      <dsp:spPr>
        <a:xfrm>
          <a:off x="832096" y="2676166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Третичный (Граафов пузырек) </a:t>
          </a:r>
        </a:p>
      </dsp:txBody>
      <dsp:txXfrm>
        <a:off x="851432" y="2695502"/>
        <a:ext cx="2601985" cy="621492"/>
      </dsp:txXfrm>
    </dsp:sp>
    <dsp:sp modelId="{01B729F0-8E38-41CE-BA0B-80B21B26B3F2}">
      <dsp:nvSpPr>
        <dsp:cNvPr id="0" name=""/>
        <dsp:cNvSpPr/>
      </dsp:nvSpPr>
      <dsp:spPr>
        <a:xfrm rot="5400000">
          <a:off x="2094660" y="3394094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A032F-6378-44B7-B6AC-60327E885024}">
      <dsp:nvSpPr>
        <dsp:cNvPr id="0" name=""/>
        <dsp:cNvSpPr/>
      </dsp:nvSpPr>
      <dsp:spPr>
        <a:xfrm>
          <a:off x="832096" y="3567388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Желтое тело</a:t>
          </a:r>
        </a:p>
      </dsp:txBody>
      <dsp:txXfrm>
        <a:off x="851432" y="3586724"/>
        <a:ext cx="2601985" cy="621492"/>
      </dsp:txXfrm>
    </dsp:sp>
    <dsp:sp modelId="{E562F11E-00C6-4C85-BA6C-413A20AD40A7}">
      <dsp:nvSpPr>
        <dsp:cNvPr id="0" name=""/>
        <dsp:cNvSpPr/>
      </dsp:nvSpPr>
      <dsp:spPr>
        <a:xfrm rot="5400000">
          <a:off x="2094660" y="4285316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EC7D9-B31B-4F03-A061-09ECE47C075A}">
      <dsp:nvSpPr>
        <dsp:cNvPr id="0" name=""/>
        <dsp:cNvSpPr/>
      </dsp:nvSpPr>
      <dsp:spPr>
        <a:xfrm>
          <a:off x="832096" y="4458610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Белое тело </a:t>
          </a:r>
        </a:p>
      </dsp:txBody>
      <dsp:txXfrm>
        <a:off x="851432" y="4477946"/>
        <a:ext cx="2601985" cy="621492"/>
      </dsp:txXfrm>
    </dsp:sp>
    <dsp:sp modelId="{DEDA4B02-ECEB-4C78-85B4-0786B91E940F}">
      <dsp:nvSpPr>
        <dsp:cNvPr id="0" name=""/>
        <dsp:cNvSpPr/>
      </dsp:nvSpPr>
      <dsp:spPr>
        <a:xfrm>
          <a:off x="3842446" y="2500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Примордиальный</a:t>
          </a:r>
        </a:p>
      </dsp:txBody>
      <dsp:txXfrm>
        <a:off x="3861782" y="21836"/>
        <a:ext cx="2601985" cy="621492"/>
      </dsp:txXfrm>
    </dsp:sp>
    <dsp:sp modelId="{B7E3B856-4B61-4F47-89A6-5DFE666ACE75}">
      <dsp:nvSpPr>
        <dsp:cNvPr id="0" name=""/>
        <dsp:cNvSpPr/>
      </dsp:nvSpPr>
      <dsp:spPr>
        <a:xfrm rot="5400000">
          <a:off x="5105010" y="720429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703C4-BDDE-4C09-8791-20A846F9036F}">
      <dsp:nvSpPr>
        <dsp:cNvPr id="0" name=""/>
        <dsp:cNvSpPr/>
      </dsp:nvSpPr>
      <dsp:spPr>
        <a:xfrm>
          <a:off x="3842446" y="893722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Преантральный</a:t>
          </a:r>
        </a:p>
      </dsp:txBody>
      <dsp:txXfrm>
        <a:off x="3861782" y="913058"/>
        <a:ext cx="2601985" cy="621492"/>
      </dsp:txXfrm>
    </dsp:sp>
    <dsp:sp modelId="{ACFA4018-27FA-495A-A610-3E0110C4614F}">
      <dsp:nvSpPr>
        <dsp:cNvPr id="0" name=""/>
        <dsp:cNvSpPr/>
      </dsp:nvSpPr>
      <dsp:spPr>
        <a:xfrm rot="5400000">
          <a:off x="5105010" y="1611651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DE8D2-7215-4420-A12E-925A81798225}">
      <dsp:nvSpPr>
        <dsp:cNvPr id="0" name=""/>
        <dsp:cNvSpPr/>
      </dsp:nvSpPr>
      <dsp:spPr>
        <a:xfrm>
          <a:off x="3842446" y="1784944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Антральный</a:t>
          </a:r>
        </a:p>
      </dsp:txBody>
      <dsp:txXfrm>
        <a:off x="3861782" y="1804280"/>
        <a:ext cx="2601985" cy="621492"/>
      </dsp:txXfrm>
    </dsp:sp>
    <dsp:sp modelId="{14824AA9-0A16-4348-A5E3-B7B1437DE393}">
      <dsp:nvSpPr>
        <dsp:cNvPr id="0" name=""/>
        <dsp:cNvSpPr/>
      </dsp:nvSpPr>
      <dsp:spPr>
        <a:xfrm rot="5400000">
          <a:off x="5105010" y="2502873"/>
          <a:ext cx="115528" cy="1155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209CF-7495-474B-91CB-A4073E27A994}">
      <dsp:nvSpPr>
        <dsp:cNvPr id="0" name=""/>
        <dsp:cNvSpPr/>
      </dsp:nvSpPr>
      <dsp:spPr>
        <a:xfrm>
          <a:off x="3842446" y="2676166"/>
          <a:ext cx="2640657" cy="660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Преовуляторный</a:t>
          </a:r>
        </a:p>
      </dsp:txBody>
      <dsp:txXfrm>
        <a:off x="3861782" y="2695502"/>
        <a:ext cx="2601985" cy="62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7D68-F0BD-41B2-BBBC-A290AAC63CD8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6C6D-C236-4F9D-BFD3-99191AB94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0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B6C6D-C236-4F9D-BFD3-99191AB94E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1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4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6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3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5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2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0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1FE6A6-9979-46D6-97AD-BCC7F02D09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3183500-7E1C-487F-8E7D-27D582B8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5A912-01B3-4877-B75A-19978DC2A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Тема: Физиология фолликулогенеза, созревания ооцитов и овуляции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7E1079-DA1E-419C-9801-B585847D3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811" y="4864138"/>
            <a:ext cx="2098981" cy="120747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Выполнил: 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ординатор 2 года обучения 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Локтионова Юлия Игоревна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1914F3-CDA2-467D-92B7-87E409B1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7" y="0"/>
            <a:ext cx="11053006" cy="7742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C85E4-7CDE-4E24-A48B-C112F6FC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90" y="6218588"/>
            <a:ext cx="289585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5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5C487-36BD-492A-9DD8-1E145143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фолликулов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06CEF0-9DDA-4F66-B3A2-6CB4219BF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7" y="804805"/>
            <a:ext cx="8414086" cy="5248390"/>
          </a:xfrm>
        </p:spPr>
      </p:pic>
    </p:spTree>
    <p:extLst>
      <p:ext uri="{BB962C8B-B14F-4D97-AF65-F5344CB8AC3E}">
        <p14:creationId xmlns:p14="http://schemas.microsoft.com/office/powerpoint/2010/main" val="327543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356B0-31CD-4DCF-9DBD-2825CA2C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1123837"/>
            <a:ext cx="3326595" cy="4601183"/>
          </a:xfrm>
        </p:spPr>
        <p:txBody>
          <a:bodyPr>
            <a:normAutofit/>
          </a:bodyPr>
          <a:lstStyle/>
          <a:p>
            <a:r>
              <a:rPr lang="ru-RU" sz="3200" dirty="0"/>
              <a:t>Примордиальный фолликул («спящий»)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CC5A2-A803-4F9D-A2DC-5B23DE6B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585794"/>
          </a:xfrm>
        </p:spPr>
        <p:txBody>
          <a:bodyPr/>
          <a:lstStyle/>
          <a:p>
            <a:r>
              <a:rPr lang="ru-RU" dirty="0"/>
              <a:t>Расположены под капсулой, «спящие» фолликулы. В центре овоцит первого порядка на стадии </a:t>
            </a:r>
            <a:r>
              <a:rPr lang="ru-RU" dirty="0" err="1"/>
              <a:t>диплотены</a:t>
            </a:r>
            <a:r>
              <a:rPr lang="ru-RU" dirty="0"/>
              <a:t> профазы </a:t>
            </a:r>
            <a:r>
              <a:rPr lang="en-US" dirty="0"/>
              <a:t>I</a:t>
            </a:r>
            <a:r>
              <a:rPr lang="ru-RU" dirty="0"/>
              <a:t> ( деления мейоза), вокруг один слой  плоских </a:t>
            </a:r>
            <a:r>
              <a:rPr lang="ru-RU" dirty="0" err="1"/>
              <a:t>фолликуларных</a:t>
            </a:r>
            <a:r>
              <a:rPr lang="ru-RU" dirty="0"/>
              <a:t> клеток.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FF63F-C880-44CC-B970-D6BE8A4A6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3"/>
          <a:stretch/>
        </p:blipFill>
        <p:spPr>
          <a:xfrm>
            <a:off x="4629864" y="2271415"/>
            <a:ext cx="5423864" cy="38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478B1-DDC5-4FA4-8446-F1CF0207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Первичный фолликул («проснувшийся»)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A0EA7-3FE6-43D7-B440-7D00D085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57C028-7D0A-442B-A47F-24D8EB4DB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56" y="771715"/>
            <a:ext cx="84677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9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0DB90-EE37-45BE-ADA8-28BA0BE8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Первичный  фолликул (растущий)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9C46E-3BFF-4421-8577-0CA8EB1B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16" y="1328467"/>
            <a:ext cx="3765751" cy="983411"/>
          </a:xfrm>
        </p:spPr>
        <p:txBody>
          <a:bodyPr>
            <a:noAutofit/>
          </a:bodyPr>
          <a:lstStyle/>
          <a:p>
            <a:r>
              <a:rPr lang="ru-RU" sz="1800" dirty="0"/>
              <a:t>Количество слоев фолликулярных клеток возрастает до 2-3</a:t>
            </a:r>
          </a:p>
          <a:p>
            <a:r>
              <a:rPr lang="ru-RU" sz="1800" dirty="0"/>
              <a:t>Овоцит становится еще больше </a:t>
            </a:r>
          </a:p>
          <a:p>
            <a:r>
              <a:rPr lang="ru-RU" sz="1800" dirty="0"/>
              <a:t>Блестящая оболочка становится  толще</a:t>
            </a:r>
          </a:p>
          <a:p>
            <a:r>
              <a:rPr lang="ru-RU" sz="1800" dirty="0"/>
              <a:t>Соединительная ткань реагирует на рост фолликула  появлением покрышки – теки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A0B8A8-B0CD-496A-A0E6-6229B07C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6" r="57368"/>
          <a:stretch/>
        </p:blipFill>
        <p:spPr>
          <a:xfrm>
            <a:off x="3562710" y="764643"/>
            <a:ext cx="2947482" cy="4960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3372EA-243F-459A-84EB-4D5465B7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616" y="3391221"/>
            <a:ext cx="41719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589C4-74D1-466E-AAE1-2B635829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Вторичный фолликул («растущий»)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767C8-FDF5-409C-BEAF-F7C091C4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267" y="691096"/>
            <a:ext cx="4942936" cy="4380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Овоцит быстро увеличивается в размерах, накапливает </a:t>
            </a:r>
            <a:r>
              <a:rPr lang="ru-RU" dirty="0" err="1"/>
              <a:t>жеточные</a:t>
            </a:r>
            <a:r>
              <a:rPr lang="ru-RU" dirty="0"/>
              <a:t> включения в цитоплазме </a:t>
            </a:r>
          </a:p>
          <a:p>
            <a:r>
              <a:rPr lang="ru-RU" dirty="0"/>
              <a:t>Утолщается блестящая оболочка</a:t>
            </a:r>
          </a:p>
          <a:p>
            <a:r>
              <a:rPr lang="ru-RU" dirty="0"/>
              <a:t>Фолликулярные клетки интенсивно размножаются  (до 10 слоев) </a:t>
            </a:r>
          </a:p>
          <a:p>
            <a:r>
              <a:rPr lang="ru-RU" dirty="0"/>
              <a:t>Фолликулярные клетки начинают секретировать фолликулярную жидкость , содержащую эстроген </a:t>
            </a:r>
          </a:p>
          <a:p>
            <a:r>
              <a:rPr lang="ru-RU" dirty="0" err="1"/>
              <a:t>Тека</a:t>
            </a:r>
            <a:r>
              <a:rPr lang="ru-RU" dirty="0"/>
              <a:t> растет и подразделяется на внутренний и наружный слои (во внутреннем слое образуется множество кровеносных капилляров, а также </a:t>
            </a:r>
            <a:r>
              <a:rPr lang="ru-RU" dirty="0" err="1"/>
              <a:t>текациты</a:t>
            </a:r>
            <a:r>
              <a:rPr lang="ru-RU" dirty="0"/>
              <a:t>, в наружный слой – это соединительная ткань).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06F005-473A-4EE8-A479-F9A7ABD78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29" y="4472339"/>
            <a:ext cx="2964477" cy="23856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C91F93-DA80-4E1B-8A98-20941C172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734" y="381461"/>
            <a:ext cx="3421347" cy="59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2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9B02B-C163-42EF-9C80-EC93C341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Третичный фолликул (зрелый, Граафов пузырёк)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9EC47-18ED-4431-AABB-F42A1BF8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404" y="296636"/>
            <a:ext cx="6526204" cy="19117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Увеличивается в размерах </a:t>
            </a:r>
          </a:p>
          <a:p>
            <a:pPr marL="0" indent="0">
              <a:buNone/>
            </a:pPr>
            <a:r>
              <a:rPr lang="ru-RU" dirty="0"/>
              <a:t>Накапливается большое количество фолликулярной жидкости, которая накапливается в одну большую полость и оттесняет овоцит с окружающими фолликулярными клетками к одному полюсу. </a:t>
            </a:r>
          </a:p>
          <a:p>
            <a:pPr marL="0" indent="0">
              <a:buNone/>
            </a:pPr>
            <a:r>
              <a:rPr lang="ru-RU" dirty="0"/>
              <a:t>Яйценосный бугорок, холмик. В центре овоцит, снаружи 2 -3 слоя фолликулярных клеток.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95E577-9656-4BD5-BB2E-24C91F7FA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3"/>
          <a:stretch/>
        </p:blipFill>
        <p:spPr>
          <a:xfrm>
            <a:off x="3385631" y="2458349"/>
            <a:ext cx="8553450" cy="43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FBB8B-EA5A-442F-95CF-5AE503BE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D815A-78BE-4E24-BB0C-B6A071259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F1B262-4BD6-4C91-9947-F0DA3CE3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6"/>
            <a:ext cx="9420045" cy="70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D911E-3649-4692-B0B9-6BC06627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выбора растущих фолликулов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66580-5DCD-42EA-9756-672CA38C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Судьба каждого фолликула находится под контролем эндокринных и паракринных систем. Механизм, посредством которого примордиальные и первичные фолликулы попадают в когорту растущих – до сих пор неизвестен.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5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23446-8C87-40AF-BDF7-7E73668F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АМГ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A8B8C-5ECC-4C1D-98FB-2FD907F9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Секретируется гранулезными клетками преантральных и малых антральных фолликулов. </a:t>
            </a:r>
          </a:p>
          <a:p>
            <a:endParaRPr lang="ru-RU" dirty="0"/>
          </a:p>
          <a:p>
            <a:r>
              <a:rPr lang="ru-RU" dirty="0"/>
              <a:t>Функция: отвечает за переход покоящихся примордиальных фолликулов в фазу активного роста, а также за выбор чувствительных к ФСГ фолликулов на ранней антральной стадии. </a:t>
            </a:r>
          </a:p>
        </p:txBody>
      </p:sp>
    </p:spTree>
    <p:extLst>
      <p:ext uri="{BB962C8B-B14F-4D97-AF65-F5344CB8AC3E}">
        <p14:creationId xmlns:p14="http://schemas.microsoft.com/office/powerpoint/2010/main" val="384225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2A568-DFB9-49E4-B149-0E45A3F4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8005D-7FEF-4236-98C8-4DA8F98BA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680C2-7E31-49E5-A0C3-42768E48B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0" t="24945" r="33349" b="14984"/>
          <a:stretch/>
        </p:blipFill>
        <p:spPr>
          <a:xfrm>
            <a:off x="0" y="226781"/>
            <a:ext cx="11501847" cy="64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BDBF3-8D6F-4FF2-BF38-B4FD3CA2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Эмбриогенез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917AD-EBEF-4512-A870-AD2CCA3B7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Созревание большинства зачаточных половых клеток происходит внутриутробно. </a:t>
            </a:r>
          </a:p>
          <a:p>
            <a:endParaRPr lang="ru-RU" dirty="0"/>
          </a:p>
          <a:p>
            <a:r>
              <a:rPr lang="ru-RU" dirty="0"/>
              <a:t>Примордиальные зародышевые клетки мигрируют из энтодермы желточного мешочка в половой валик , который позже, на 7-й неделе гестации, превращается в яичники.</a:t>
            </a:r>
          </a:p>
          <a:p>
            <a:endParaRPr lang="ru-RU" dirty="0"/>
          </a:p>
          <a:p>
            <a:r>
              <a:rPr lang="ru-RU" dirty="0"/>
              <a:t>К 20-й неделе беременности примордиальные зародышевые клетки достигают стадии </a:t>
            </a:r>
            <a:r>
              <a:rPr lang="ru-RU" dirty="0" err="1"/>
              <a:t>оогонии</a:t>
            </a:r>
            <a:r>
              <a:rPr lang="ru-RU" dirty="0"/>
              <a:t> и начинают быстро размножаться, их становится 6-7 млн (пиковое значение).</a:t>
            </a:r>
          </a:p>
          <a:p>
            <a:endParaRPr lang="ru-RU" dirty="0"/>
          </a:p>
          <a:p>
            <a:r>
              <a:rPr lang="ru-RU" dirty="0"/>
              <a:t>Далее из-за начала мейоза и атрезии фолликулов количество зародышевых женских клеток уменьшается и к началу полового созревания остается 300.000 ооцитов. </a:t>
            </a:r>
          </a:p>
        </p:txBody>
      </p:sp>
    </p:spTree>
    <p:extLst>
      <p:ext uri="{BB962C8B-B14F-4D97-AF65-F5344CB8AC3E}">
        <p14:creationId xmlns:p14="http://schemas.microsoft.com/office/powerpoint/2010/main" val="350587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16D75-10B1-4E47-BFD6-02385B6B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8EDBA8-9B71-4778-86CA-23CD4FDE5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1888" r="6320" b="5440"/>
          <a:stretch/>
        </p:blipFill>
        <p:spPr>
          <a:xfrm>
            <a:off x="0" y="324776"/>
            <a:ext cx="9799608" cy="6208447"/>
          </a:xfrm>
        </p:spPr>
      </p:pic>
    </p:spTree>
    <p:extLst>
      <p:ext uri="{BB962C8B-B14F-4D97-AF65-F5344CB8AC3E}">
        <p14:creationId xmlns:p14="http://schemas.microsoft.com/office/powerpoint/2010/main" val="130038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4AABE-039C-4AAA-9351-A0F71012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Гонадотропин-зависимые процессы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6EB4B-69BF-4EF7-85D4-6B37F2625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Рост фолликулов</a:t>
            </a:r>
          </a:p>
          <a:p>
            <a:r>
              <a:rPr lang="ru-RU" dirty="0"/>
              <a:t>Выбор доминатного фолликула</a:t>
            </a:r>
          </a:p>
          <a:p>
            <a:r>
              <a:rPr lang="ru-RU" dirty="0"/>
              <a:t>Созревание ооцита в доминантном фолликуле</a:t>
            </a:r>
          </a:p>
          <a:p>
            <a:r>
              <a:rPr lang="ru-RU" dirty="0"/>
              <a:t>Овуляция</a:t>
            </a:r>
          </a:p>
          <a:p>
            <a:r>
              <a:rPr lang="ru-RU" dirty="0"/>
              <a:t>Формирование желтого тела </a:t>
            </a:r>
          </a:p>
        </p:txBody>
      </p:sp>
    </p:spTree>
    <p:extLst>
      <p:ext uri="{BB962C8B-B14F-4D97-AF65-F5344CB8AC3E}">
        <p14:creationId xmlns:p14="http://schemas.microsoft.com/office/powerpoint/2010/main" val="287462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C6E82-32DA-4F9F-B59D-94E293C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ФСГ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6C77A-F53B-4973-8927-E5B5D0FB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 началом менструации при исчезновении желтого тела в яичниках разрушается обратная связь между периферическими гормонами желтого тела и ФСГ , в результате чего повышается уровень ФСГ в период менструации. </a:t>
            </a:r>
          </a:p>
        </p:txBody>
      </p:sp>
    </p:spTree>
    <p:extLst>
      <p:ext uri="{BB962C8B-B14F-4D97-AF65-F5344CB8AC3E}">
        <p14:creationId xmlns:p14="http://schemas.microsoft.com/office/powerpoint/2010/main" val="328289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CD55-522E-4A6E-8002-76DD87E1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Подъем концентрации ФСГ стимулирует: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BD045-A2C0-4FF5-B1E1-E5AEEBBE4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рост и развитие антральных фолликулов</a:t>
            </a:r>
          </a:p>
          <a:p>
            <a:r>
              <a:rPr lang="ru-RU" dirty="0"/>
              <a:t>- пролиферацию и дифференцировку гранулезных клеток</a:t>
            </a:r>
          </a:p>
          <a:p>
            <a:r>
              <a:rPr lang="ru-RU" dirty="0"/>
              <a:t>- синтез эстрогенов - активирует фермент ароматазу – которая превращает основные андрогены (</a:t>
            </a:r>
            <a:r>
              <a:rPr lang="ru-RU" dirty="0" err="1"/>
              <a:t>андростендион</a:t>
            </a:r>
            <a:r>
              <a:rPr lang="ru-RU" dirty="0"/>
              <a:t> и тестостерон) – в эстрогены</a:t>
            </a:r>
          </a:p>
          <a:p>
            <a:r>
              <a:rPr lang="ru-RU" dirty="0"/>
              <a:t>-стимуляция синтеза рецепторов ЛГ в доминантном фолликуле</a:t>
            </a:r>
          </a:p>
          <a:p>
            <a:r>
              <a:rPr lang="ru-RU" dirty="0"/>
              <a:t>- синтез </a:t>
            </a:r>
            <a:r>
              <a:rPr lang="ru-RU" dirty="0" err="1"/>
              <a:t>ингибинов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результате этих процессов возрастает: </a:t>
            </a:r>
          </a:p>
          <a:p>
            <a:pPr marL="0" indent="0">
              <a:buNone/>
            </a:pPr>
            <a:r>
              <a:rPr lang="ru-RU" dirty="0"/>
              <a:t>- концентрация </a:t>
            </a:r>
            <a:r>
              <a:rPr lang="ru-RU" dirty="0" err="1"/>
              <a:t>ингибина</a:t>
            </a:r>
            <a:r>
              <a:rPr lang="ru-RU" dirty="0"/>
              <a:t> В</a:t>
            </a:r>
          </a:p>
          <a:p>
            <a:pPr>
              <a:buFontTx/>
              <a:buChar char="-"/>
            </a:pPr>
            <a:r>
              <a:rPr lang="ru-RU" dirty="0"/>
              <a:t>концентрация эстрадиола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Срабатывает механизм обратной связи и происходит снижение концентрации ФСГ – считается, что снижение концентрации ФСГ с ростом эстрадиола играет важную роль в процессе селекции доминантного фолликула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739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FE206-56AD-4F59-95F5-1F0A026D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Существует 2 теории , согласно которым осуществляется выбор, рост и развитие доминантного фолликула: теория пороговой концентрации ФСГ и теория ФСГ-окна.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DA367-CD9D-45F6-B72F-AA502D6A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Концентрация порогового уровня ФСГ (</a:t>
            </a:r>
            <a:r>
              <a:rPr lang="ru-RU" dirty="0" err="1"/>
              <a:t>J.Brown</a:t>
            </a:r>
            <a:r>
              <a:rPr lang="ru-RU" dirty="0"/>
              <a:t> 1978) в когорте растущих малых антральных фолликулов каждый из них имеет свой индивидуальный ФСГ – порог , необходимый для инициации его роста. Возможно этот  порог зависит от содержания рецепторов к ФСГ в клетках гранулезы. При недостаточной концентрации ФСГ происходит атрезия фолликула. Порог ФСГ для каждого конкретного фолликула зависит от его стадии развития и, следовательно меняется с течением времени. В конце ЛФ за счёт угасания желтого тела и снижения концентрации эстрадиола повышается концентрация ФСГ , на фоне этого происходит выбор группы из 10-20 фолликулов диаметром более 4 мм, находящихся на сходной, «продвинутой» стадии развития. Выявлена зависимость между диаметром фолликула и секрецией эстрадиола, а также чувствительностью к ФСГ. </a:t>
            </a:r>
          </a:p>
        </p:txBody>
      </p:sp>
    </p:spTree>
    <p:extLst>
      <p:ext uri="{BB962C8B-B14F-4D97-AF65-F5344CB8AC3E}">
        <p14:creationId xmlns:p14="http://schemas.microsoft.com/office/powerpoint/2010/main" val="253984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16176-63DF-4B49-8DB5-2D023931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Концепция ФСГ -ворот , или ФСГ –окна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3EE10-8582-44E9-9C70-403740A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Выдвинута для того, чтобы подчеркнуть роль преходящего повышения концентрации ФСГ над его пороговым уровнем в выборе доминатного фолликула. Время, в течение которого нужно превысить пороговую концентрацию ФСГ называют ФСГ окном – оно определяет количество выбранных для дальнейшего роста фолликулов. Доминантный фолликул по мере роста становится более чувствительный к ФСГ и, следовательно, в меньшей степени зависим от его концентрации. При этом доминантный фолликул продуцирует возрастающие количества эстрадиола и </a:t>
            </a:r>
            <a:r>
              <a:rPr lang="ru-RU" dirty="0" err="1"/>
              <a:t>ингибина</a:t>
            </a:r>
            <a:r>
              <a:rPr lang="ru-RU" dirty="0"/>
              <a:t> В, который тормозит рост остальных фолликулов. </a:t>
            </a:r>
          </a:p>
        </p:txBody>
      </p:sp>
    </p:spTree>
    <p:extLst>
      <p:ext uri="{BB962C8B-B14F-4D97-AF65-F5344CB8AC3E}">
        <p14:creationId xmlns:p14="http://schemas.microsoft.com/office/powerpoint/2010/main" val="396456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6765D-2AA9-49E1-B1F1-DE0F99A3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ФСГ повышается в момент пика ЛГ 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CB111-A8F1-441C-9FEA-A96DF8144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середине цикла , в тандеме с пиком ЛГ, происходит постепенное повышение секреции ФСГ, значение которого не совсем ясно. Это может быть побочным продуктом пика Гн-РГ или иметь значение в подготовке когорты антральных фолликулов к следующему циклу.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37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F99BA-438F-4E12-AB38-1C6F3114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640347" cy="4601183"/>
          </a:xfrm>
        </p:spPr>
        <p:txBody>
          <a:bodyPr/>
          <a:lstStyle/>
          <a:p>
            <a:r>
              <a:rPr lang="ru-RU" dirty="0"/>
              <a:t>Характеристика ЛГ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DD045-739D-4FDE-B311-589BD9542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Преовуляторный пик ЛГ приводит к: </a:t>
            </a:r>
          </a:p>
          <a:p>
            <a:r>
              <a:rPr lang="ru-RU" dirty="0"/>
              <a:t>Разрыву фолликула через 36 часов после пика </a:t>
            </a:r>
          </a:p>
          <a:p>
            <a:r>
              <a:rPr lang="ru-RU" dirty="0"/>
              <a:t>Разрыву комплекса </a:t>
            </a:r>
            <a:r>
              <a:rPr lang="ru-RU" dirty="0" err="1"/>
              <a:t>кумулюс</a:t>
            </a:r>
            <a:r>
              <a:rPr lang="ru-RU" dirty="0"/>
              <a:t>-ооцит </a:t>
            </a:r>
          </a:p>
          <a:p>
            <a:r>
              <a:rPr lang="ru-RU" dirty="0" err="1"/>
              <a:t>Лютеинизация</a:t>
            </a:r>
            <a:r>
              <a:rPr lang="ru-RU" dirty="0"/>
              <a:t> клеток гранулезы </a:t>
            </a:r>
          </a:p>
          <a:p>
            <a:r>
              <a:rPr lang="ru-RU" dirty="0"/>
              <a:t>Стимуляции возобновления </a:t>
            </a:r>
            <a:r>
              <a:rPr lang="ru-RU" dirty="0" err="1"/>
              <a:t>мейотического</a:t>
            </a:r>
            <a:r>
              <a:rPr lang="ru-RU" dirty="0"/>
              <a:t> созревания ооцита </a:t>
            </a:r>
          </a:p>
        </p:txBody>
      </p:sp>
    </p:spTree>
    <p:extLst>
      <p:ext uri="{BB962C8B-B14F-4D97-AF65-F5344CB8AC3E}">
        <p14:creationId xmlns:p14="http://schemas.microsoft.com/office/powerpoint/2010/main" val="267650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FB87E-9FB5-4F99-8257-9C89A945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dirty="0"/>
              <a:t>Две клетки- два гонадотропина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2FCF6-6696-422C-99BA-A5E2A4BB8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92CD82-5BC9-4DC4-8415-8E49BA641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" t="2516" b="-2516"/>
          <a:stretch/>
        </p:blipFill>
        <p:spPr>
          <a:xfrm>
            <a:off x="3869268" y="120771"/>
            <a:ext cx="757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5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401B5-ED4B-43C0-B6FD-7CD917A7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4900" cy="4601183"/>
          </a:xfrm>
        </p:spPr>
        <p:txBody>
          <a:bodyPr/>
          <a:lstStyle/>
          <a:p>
            <a:r>
              <a:rPr lang="ru-RU" dirty="0"/>
              <a:t>Две клетки- два гонадотропина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60DF7-3E42-4A91-BBDB-241BC5341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Рецепторы ЛГ экспрессируются под действием ФСГ на мембранах клеток гранулезы растущих фолликулов диаметром более 10 мм, делая ЛГ способным индуцировать продукцию эстрадиола и рост фолликула в середине и в конце фолликулярной фазы </a:t>
            </a:r>
          </a:p>
        </p:txBody>
      </p:sp>
    </p:spTree>
    <p:extLst>
      <p:ext uri="{BB962C8B-B14F-4D97-AF65-F5344CB8AC3E}">
        <p14:creationId xmlns:p14="http://schemas.microsoft.com/office/powerpoint/2010/main" val="222110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C70771-8477-4F5F-BFCA-19F8A2BFAB4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5130283"/>
              </p:ext>
            </p:extLst>
          </p:nvPr>
        </p:nvGraphicFramePr>
        <p:xfrm>
          <a:off x="719917" y="384175"/>
          <a:ext cx="9971087" cy="60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932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268F1-6599-4433-A492-41641E70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2B839-7CE5-4ADE-B0A4-B0AF3719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Е.McGee</a:t>
            </a:r>
            <a:r>
              <a:rPr lang="ru-RU" dirty="0"/>
              <a:t> (1999) г считает, что окончательное развитие яичниковых фолликулов начинается приблизительно за 85 дней до овуляции. В течение 70 дней первичный фолликул развивается до ранней антральной стадии, и этот процесс завешается к концу лютеиновой фазы цикла. Эта фаза фолликулогенеза происходит независимо от колебаний концентраций гонадотропинов и , возможно, находится под контролем фактора Ростовой дифференцировки-9. </a:t>
            </a:r>
          </a:p>
        </p:txBody>
      </p:sp>
    </p:spTree>
    <p:extLst>
      <p:ext uri="{BB962C8B-B14F-4D97-AF65-F5344CB8AC3E}">
        <p14:creationId xmlns:p14="http://schemas.microsoft.com/office/powerpoint/2010/main" val="2746129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BE0CB-6022-41A0-BF11-EB4FC4C8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Желтое тело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2F83D-E8CF-4A01-9EE4-D3B6B21B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 формированием желтого тела, синтезирующего эстрадиол и прогестерон, включается механизм отрицательной обратной связи, который продолжает свое супрессивное действие на высвобождение ФСГ вплоть до начала следующего менструального цикла. </a:t>
            </a:r>
          </a:p>
        </p:txBody>
      </p:sp>
    </p:spTree>
    <p:extLst>
      <p:ext uri="{BB962C8B-B14F-4D97-AF65-F5344CB8AC3E}">
        <p14:creationId xmlns:p14="http://schemas.microsoft.com/office/powerpoint/2010/main" val="1036448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1719E-A0C1-4EF7-B926-26BF4DED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464A7-79EF-483E-A2A6-D8132341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C10BA-23A9-4F95-9C52-28DEA1ED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2" y="105903"/>
            <a:ext cx="9821494" cy="66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42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30D47-5C37-431B-A5E7-0A2E0223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развития желтого тела-временной эндокринной железы (из остатков Граафова пузырька)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A1C35-5FC2-4664-95E2-4D729F88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Стадия пролиферации (фолликулярные клетки размножаются)  и васкуляризации (между ними прорастают кровеносные сосуды).  В момент разрыва фолликула разрушаются сосуды теки , возникает кровотечение в полость фолликула, кровь сворачивается, образуется сгусток, который в последствии прорастает плотной соединительной тканью. </a:t>
            </a:r>
          </a:p>
          <a:p>
            <a:r>
              <a:rPr lang="ru-RU" dirty="0"/>
              <a:t>Стадия железистого метаморфоза (происходит под действием ЛГ) – фолликулярные клетки превращаются в лютеиновые клетки, которые накапливают пигмент </a:t>
            </a:r>
            <a:r>
              <a:rPr lang="ru-RU" dirty="0" err="1"/>
              <a:t>лютеин</a:t>
            </a:r>
            <a:r>
              <a:rPr lang="ru-RU" dirty="0"/>
              <a:t>, придающий им желтый цвет. </a:t>
            </a:r>
          </a:p>
          <a:p>
            <a:r>
              <a:rPr lang="ru-RU" dirty="0"/>
              <a:t> Стадия расцвета (под действием </a:t>
            </a:r>
            <a:r>
              <a:rPr lang="ru-RU" dirty="0" err="1"/>
              <a:t>лютеотропного</a:t>
            </a:r>
            <a:r>
              <a:rPr lang="ru-RU" dirty="0"/>
              <a:t> гормона) – лютеиновые клетки увеличиваются в размерах и начинают продуцировать прогестерон. </a:t>
            </a:r>
          </a:p>
          <a:p>
            <a:pPr marL="0" indent="0">
              <a:buNone/>
            </a:pPr>
            <a:r>
              <a:rPr lang="ru-RU" dirty="0"/>
              <a:t>ЖТ существует 2 недели, если оплодотворение не произошло – оно погибает. </a:t>
            </a:r>
          </a:p>
        </p:txBody>
      </p:sp>
    </p:spTree>
    <p:extLst>
      <p:ext uri="{BB962C8B-B14F-4D97-AF65-F5344CB8AC3E}">
        <p14:creationId xmlns:p14="http://schemas.microsoft.com/office/powerpoint/2010/main" val="1446545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76F20-7BCE-4CB2-9579-58DACD00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504" y="1023253"/>
            <a:ext cx="8805671" cy="4601183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01127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7463D-F4FC-48B8-B71A-A6D1D0B2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9254F-EC91-40E6-834D-BFBBA313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C914E2-3C65-4DF4-B520-CE0F90A5E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4" t="25720" r="32783" b="9051"/>
          <a:stretch/>
        </p:blipFill>
        <p:spPr>
          <a:xfrm>
            <a:off x="309312" y="172528"/>
            <a:ext cx="11088491" cy="66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915B7-31F2-431C-B12D-28D69F9F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Пубертатный период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A45B0-B008-40D5-AD66-51280DA5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 влиянием гонадотропных гормонов гипофиза в яичниках происходят циклические изменения. К этому периоду в них остается около 200.000 первичных фолликулов.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33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BCE92-DBB9-4B22-960C-3EAB6534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Яичниковый цикл (условно 28 дней)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59248-7056-47BF-8B2B-F50F0A580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фаза – фолликулярная  – первые 13 дней</a:t>
            </a:r>
          </a:p>
          <a:p>
            <a:r>
              <a:rPr lang="ru-RU" dirty="0"/>
              <a:t>2 фаза – фаза овуляции – 14-й день</a:t>
            </a:r>
          </a:p>
          <a:p>
            <a:r>
              <a:rPr lang="ru-RU" dirty="0"/>
              <a:t>3 фаза – лютеиновая- последние 14 дней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Фолликулогенез</a:t>
            </a:r>
            <a:r>
              <a:rPr lang="ru-RU" dirty="0"/>
              <a:t> не ограничивается одним менструальным циклом и в среднем его цикл занимает от 180-240 дней ( около 9 циклов по </a:t>
            </a:r>
            <a:r>
              <a:rPr lang="en-US" dirty="0" err="1"/>
              <a:t>Gougeon</a:t>
            </a:r>
            <a:r>
              <a:rPr lang="en-US" dirty="0"/>
              <a:t> N. 1996</a:t>
            </a:r>
            <a:r>
              <a:rPr lang="ru-RU" dirty="0"/>
              <a:t>г ). </a:t>
            </a:r>
          </a:p>
        </p:txBody>
      </p:sp>
    </p:spTree>
    <p:extLst>
      <p:ext uri="{BB962C8B-B14F-4D97-AF65-F5344CB8AC3E}">
        <p14:creationId xmlns:p14="http://schemas.microsoft.com/office/powerpoint/2010/main" val="123164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6C193-208D-4899-8ECD-2AEEAE98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180-240 дней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017632-1B52-41BF-9FA6-A362CE424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4150" r="7648" b="4579"/>
          <a:stretch/>
        </p:blipFill>
        <p:spPr>
          <a:xfrm>
            <a:off x="3450565" y="328329"/>
            <a:ext cx="7297947" cy="6192198"/>
          </a:xfrm>
        </p:spPr>
      </p:pic>
    </p:spTree>
    <p:extLst>
      <p:ext uri="{BB962C8B-B14F-4D97-AF65-F5344CB8AC3E}">
        <p14:creationId xmlns:p14="http://schemas.microsoft.com/office/powerpoint/2010/main" val="147821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38FC3-6981-4C08-A577-ECD47E23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фолликулов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B1BBA3A-C8E2-4DC4-A8F7-672001B7B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93344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6E01D2-4BF2-4659-A090-EA0424F49D73}"/>
              </a:ext>
            </a:extLst>
          </p:cNvPr>
          <p:cNvSpPr txBox="1"/>
          <p:nvPr/>
        </p:nvSpPr>
        <p:spPr>
          <a:xfrm>
            <a:off x="3169998" y="6202084"/>
            <a:ext cx="871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Примордиальный, первичный, вторичный фолликулы в последствии могут переходить в атретические фолликулы. </a:t>
            </a:r>
          </a:p>
        </p:txBody>
      </p:sp>
    </p:spTree>
    <p:extLst>
      <p:ext uri="{BB962C8B-B14F-4D97-AF65-F5344CB8AC3E}">
        <p14:creationId xmlns:p14="http://schemas.microsoft.com/office/powerpoint/2010/main" val="60708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D9B95-1BA9-409C-A841-AD20E529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623093" cy="4601183"/>
          </a:xfrm>
        </p:spPr>
        <p:txBody>
          <a:bodyPr/>
          <a:lstStyle/>
          <a:p>
            <a:r>
              <a:rPr lang="ru-RU" dirty="0"/>
              <a:t>Стадии фолликулогенеза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73CBC-85C1-4809-9FE4-4EF8C5738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Формирование пула растущих фолликулов (около 120 дней) – рост и дифференцировка примордиальных фолликулов до преантральных 0,05-0,2 мм. Одновременно до 50 фолликулов начинает расти. </a:t>
            </a:r>
          </a:p>
          <a:p>
            <a:r>
              <a:rPr lang="ru-RU" dirty="0"/>
              <a:t>2. Базальный рост преантральных фолликулов до стадии малых антральных диаметром 0,5-2 мм (около 65 дней).</a:t>
            </a:r>
          </a:p>
          <a:p>
            <a:r>
              <a:rPr lang="ru-RU" dirty="0"/>
              <a:t>3. Выбор когорты малых антральных фолликулов, их рост, селекция и созревание доминатного фолликула (около 20 дней) – 2-16 мм. </a:t>
            </a:r>
          </a:p>
        </p:txBody>
      </p:sp>
    </p:spTree>
    <p:extLst>
      <p:ext uri="{BB962C8B-B14F-4D97-AF65-F5344CB8AC3E}">
        <p14:creationId xmlns:p14="http://schemas.microsoft.com/office/powerpoint/2010/main" val="15882008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122</TotalTime>
  <Words>1306</Words>
  <Application>Microsoft Office PowerPoint</Application>
  <PresentationFormat>Широкоэкранный</PresentationFormat>
  <Paragraphs>116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Calibri</vt:lpstr>
      <vt:lpstr>Corbel</vt:lpstr>
      <vt:lpstr>Wingdings 2</vt:lpstr>
      <vt:lpstr>Рамка</vt:lpstr>
      <vt:lpstr>Тема: Физиология фолликулогенеза, созревания ооцитов и овуляции </vt:lpstr>
      <vt:lpstr>Эмбриогенез</vt:lpstr>
      <vt:lpstr>Презентация PowerPoint</vt:lpstr>
      <vt:lpstr>Презентация PowerPoint</vt:lpstr>
      <vt:lpstr>Пубертатный период</vt:lpstr>
      <vt:lpstr>Яичниковый цикл (условно 28 дней) </vt:lpstr>
      <vt:lpstr>180-240 дней </vt:lpstr>
      <vt:lpstr>Виды фолликулов </vt:lpstr>
      <vt:lpstr>Стадии фолликулогенеза</vt:lpstr>
      <vt:lpstr>Виды фолликулов </vt:lpstr>
      <vt:lpstr>Примордиальный фолликул («спящий») </vt:lpstr>
      <vt:lpstr>Первичный фолликул («проснувшийся»)  </vt:lpstr>
      <vt:lpstr>Первичный  фолликул (растущий) </vt:lpstr>
      <vt:lpstr>Вторичный фолликул («растущий») </vt:lpstr>
      <vt:lpstr>Третичный фолликул (зрелый, Граафов пузырёк) </vt:lpstr>
      <vt:lpstr>Презентация PowerPoint</vt:lpstr>
      <vt:lpstr>Механизм выбора растущих фолликулов </vt:lpstr>
      <vt:lpstr>АМГ </vt:lpstr>
      <vt:lpstr>Презентация PowerPoint</vt:lpstr>
      <vt:lpstr>Презентация PowerPoint</vt:lpstr>
      <vt:lpstr>Гонадотропин-зависимые процессы</vt:lpstr>
      <vt:lpstr>ФСГ </vt:lpstr>
      <vt:lpstr>Подъем концентрации ФСГ стимулирует:</vt:lpstr>
      <vt:lpstr>Существует 2 теории , согласно которым осуществляется выбор, рост и развитие доминантного фолликула: теория пороговой концентрации ФСГ и теория ФСГ-окна. </vt:lpstr>
      <vt:lpstr> Концепция ФСГ -ворот , или ФСГ –окна</vt:lpstr>
      <vt:lpstr>Зачем ФСГ повышается в момент пика ЛГ ? </vt:lpstr>
      <vt:lpstr>Характеристика ЛГ </vt:lpstr>
      <vt:lpstr>Две клетки- два гонадотропина </vt:lpstr>
      <vt:lpstr>Две клетки- два гонадотропина </vt:lpstr>
      <vt:lpstr>Презентация PowerPoint</vt:lpstr>
      <vt:lpstr>Желтое тело </vt:lpstr>
      <vt:lpstr>Презентация PowerPoint</vt:lpstr>
      <vt:lpstr>Стадии развития желтого тела-временной эндокринной железы (из остатков Граафова пузырька) 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Физиология фолликулогенеза, созревания ооцитов и овуляции </dc:title>
  <dc:creator>David Loktionov</dc:creator>
  <cp:lastModifiedBy>David Loktionov</cp:lastModifiedBy>
  <cp:revision>16</cp:revision>
  <dcterms:created xsi:type="dcterms:W3CDTF">2020-03-25T15:28:14Z</dcterms:created>
  <dcterms:modified xsi:type="dcterms:W3CDTF">2020-06-18T03:50:47Z</dcterms:modified>
</cp:coreProperties>
</file>