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Дакриоаденит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935554" y="476672"/>
            <a:ext cx="7221604" cy="1477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</a:rPr>
              <a:t>ГБОУ ВПО КрасГМУ им. Проф. В.Ф. Войно-Ясенецкого </a:t>
            </a: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Министерства здравоохранения Российской Федерации</a:t>
            </a:r>
            <a:r>
              <a:rPr lang="ru-RU" sz="2000" dirty="0" smtClean="0">
                <a:latin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</a:rPr>
              <a:t>Кафедра офтальмологии с курсом ПО им. проф. </a:t>
            </a:r>
            <a:r>
              <a:rPr lang="ru-RU" sz="2000" dirty="0" err="1" smtClean="0">
                <a:latin typeface="Times New Roman" pitchFamily="18" charset="0"/>
              </a:rPr>
              <a:t>М.А.Дмитриева</a:t>
            </a:r>
            <a:r>
              <a:rPr lang="ru-RU" sz="2000" dirty="0" smtClean="0">
                <a:latin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64089" y="4437063"/>
            <a:ext cx="3779912" cy="2160587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>
              <a:buClr>
                <a:srgbClr val="BBE0E3"/>
              </a:buClr>
              <a:buSzPct val="80000"/>
              <a:buFont typeface="Wingdings 2"/>
              <a:buNone/>
              <a:defRPr/>
            </a:pPr>
            <a:endParaRPr lang="en-US" sz="2000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>
              <a:buClr>
                <a:srgbClr val="BBE0E3"/>
              </a:buClr>
              <a:buSzPct val="80000"/>
              <a:buFont typeface="Wingdings 2"/>
              <a:buNone/>
              <a:defRPr/>
            </a:pPr>
            <a:r>
              <a:rPr lang="ru-RU" sz="1700" dirty="0" smtClean="0">
                <a:solidFill>
                  <a:srgbClr val="000000"/>
                </a:solidFill>
                <a:latin typeface="Arial"/>
                <a:cs typeface="Arial"/>
              </a:rPr>
              <a:t>Выполнил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ru-RU" sz="1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6576">
              <a:buClr>
                <a:srgbClr val="BBE0E3"/>
              </a:buClr>
              <a:buSzPct val="80000"/>
              <a:buFont typeface="Wingdings 2"/>
              <a:buNone/>
              <a:defRPr/>
            </a:pPr>
            <a:r>
              <a:rPr lang="ru-RU" sz="1700" dirty="0" smtClean="0">
                <a:solidFill>
                  <a:srgbClr val="000000"/>
                </a:solidFill>
                <a:latin typeface="Arial"/>
                <a:cs typeface="Arial"/>
              </a:rPr>
              <a:t>Клинический ординатор </a:t>
            </a:r>
          </a:p>
          <a:p>
            <a:pPr marL="36576">
              <a:buClr>
                <a:srgbClr val="BBE0E3"/>
              </a:buClr>
              <a:buSzPct val="80000"/>
              <a:buFont typeface="Wingdings 2"/>
              <a:buNone/>
              <a:defRPr/>
            </a:pPr>
            <a:r>
              <a:rPr lang="ru-RU" sz="1700" dirty="0" smtClean="0">
                <a:solidFill>
                  <a:srgbClr val="000000"/>
                </a:solidFill>
                <a:latin typeface="Arial"/>
                <a:cs typeface="Arial"/>
              </a:rPr>
              <a:t>Кислов К.Т.</a:t>
            </a:r>
          </a:p>
          <a:p>
            <a:pPr marL="36576">
              <a:buClr>
                <a:srgbClr val="BBE0E3"/>
              </a:buClr>
              <a:buSzPct val="80000"/>
              <a:defRPr/>
            </a:pPr>
            <a:r>
              <a:rPr lang="ru-RU" sz="1700" dirty="0" smtClean="0">
                <a:solidFill>
                  <a:srgbClr val="000000"/>
                </a:solidFill>
                <a:latin typeface="Arial"/>
                <a:cs typeface="Arial"/>
              </a:rPr>
              <a:t>Проверила: </a:t>
            </a:r>
            <a:r>
              <a:rPr lang="ru-RU" sz="1700" dirty="0" smtClean="0">
                <a:solidFill>
                  <a:srgbClr val="000000"/>
                </a:solidFill>
                <a:latin typeface="Arial"/>
                <a:cs typeface="Arial"/>
              </a:rPr>
              <a:t>ассистент </a:t>
            </a:r>
            <a:r>
              <a:rPr lang="ru-RU" sz="1700" smtClean="0">
                <a:solidFill>
                  <a:srgbClr val="000000"/>
                </a:solidFill>
                <a:latin typeface="Arial"/>
                <a:cs typeface="Arial"/>
              </a:rPr>
              <a:t>кафедры </a:t>
            </a:r>
            <a:r>
              <a:rPr lang="ru-RU" sz="1700" smtClean="0">
                <a:solidFill>
                  <a:srgbClr val="000000"/>
                </a:solidFill>
                <a:latin typeface="Arial"/>
                <a:cs typeface="Arial"/>
              </a:rPr>
              <a:t>Балашова П.М.</a:t>
            </a:r>
            <a:endParaRPr lang="ru-RU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89654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3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/>
          <a:lstStyle/>
          <a:p>
            <a:r>
              <a:rPr lang="ru-RU" b="1" dirty="0" smtClean="0"/>
              <a:t>Лечение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9368"/>
            <a:ext cx="8640960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300" dirty="0"/>
              <a:t>В конъюнктивальный мешок в течение 2–3 </a:t>
            </a:r>
            <a:r>
              <a:rPr lang="ru-RU" sz="2300" dirty="0" err="1"/>
              <a:t>нед</a:t>
            </a:r>
            <a:r>
              <a:rPr lang="ru-RU" sz="2300" dirty="0"/>
              <a:t>. закапывают противовоспалительные и антимикробные препараты: </a:t>
            </a:r>
            <a:endParaRPr lang="ru-RU" sz="2300" dirty="0" smtClean="0"/>
          </a:p>
          <a:p>
            <a:r>
              <a:rPr lang="ru-RU" sz="2300" dirty="0" smtClean="0"/>
              <a:t>растворы </a:t>
            </a:r>
            <a:r>
              <a:rPr lang="ru-RU" sz="2300" dirty="0" err="1"/>
              <a:t>глюкокортикостероидов</a:t>
            </a:r>
            <a:r>
              <a:rPr lang="ru-RU" sz="2300" dirty="0"/>
              <a:t> (0,1% раствора </a:t>
            </a:r>
            <a:r>
              <a:rPr lang="ru-RU" sz="2300" dirty="0" err="1"/>
              <a:t>дексаметазона</a:t>
            </a:r>
            <a:r>
              <a:rPr lang="ru-RU" sz="2300" dirty="0"/>
              <a:t> 4–6 р </a:t>
            </a:r>
            <a:r>
              <a:rPr lang="ru-RU" sz="2300" dirty="0" smtClean="0"/>
              <a:t>сутки); </a:t>
            </a:r>
            <a:endParaRPr lang="ru-RU" sz="2300" dirty="0"/>
          </a:p>
          <a:p>
            <a:r>
              <a:rPr lang="ru-RU" sz="2300" dirty="0"/>
              <a:t>растворы нестероидных противовоспалительных средств (О,1% раствор </a:t>
            </a:r>
            <a:r>
              <a:rPr lang="ru-RU" sz="2300" dirty="0" err="1"/>
              <a:t>диклофенака</a:t>
            </a:r>
            <a:r>
              <a:rPr lang="ru-RU" sz="2300" dirty="0"/>
              <a:t> натрия) 3–4 в сутки;</a:t>
            </a:r>
          </a:p>
          <a:p>
            <a:r>
              <a:rPr lang="ru-RU" sz="2300" dirty="0"/>
              <a:t> растворы антисептиков, антибиотиков </a:t>
            </a:r>
            <a:r>
              <a:rPr lang="ru-RU" sz="2300" dirty="0" smtClean="0"/>
              <a:t>(0,1</a:t>
            </a:r>
            <a:r>
              <a:rPr lang="ru-RU" sz="2300" dirty="0"/>
              <a:t>% раствора </a:t>
            </a:r>
            <a:r>
              <a:rPr lang="ru-RU" sz="2300" dirty="0" err="1"/>
              <a:t>мирамистина</a:t>
            </a:r>
            <a:r>
              <a:rPr lang="ru-RU" sz="2300" dirty="0"/>
              <a:t>, 10–20% раствора </a:t>
            </a:r>
            <a:r>
              <a:rPr lang="ru-RU" sz="2300" dirty="0" err="1"/>
              <a:t>сульфацила</a:t>
            </a:r>
            <a:r>
              <a:rPr lang="ru-RU" sz="2300" dirty="0"/>
              <a:t> натрия,) – 3 раза в сутки.</a:t>
            </a:r>
          </a:p>
          <a:p>
            <a:pPr marL="0" indent="0">
              <a:buNone/>
            </a:pPr>
            <a:r>
              <a:rPr lang="ru-RU" sz="2300" dirty="0"/>
              <a:t>На ночь в конъюнктивальный мешок в течение 2–3 </a:t>
            </a:r>
            <a:r>
              <a:rPr lang="ru-RU" sz="2300" dirty="0" err="1"/>
              <a:t>нед</a:t>
            </a:r>
            <a:r>
              <a:rPr lang="ru-RU" sz="2300" dirty="0"/>
              <a:t> закладывают антимикробные мази: 1% тетрациклиновую мазь, 1% </a:t>
            </a:r>
            <a:r>
              <a:rPr lang="ru-RU" sz="2300" dirty="0" err="1"/>
              <a:t>эритромициновую</a:t>
            </a:r>
            <a:r>
              <a:rPr lang="ru-RU" sz="2300" dirty="0"/>
              <a:t> мазь.</a:t>
            </a:r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r>
              <a:rPr lang="ru-RU" sz="2300" dirty="0" smtClean="0"/>
              <a:t>Системная терапия: НПВП, </a:t>
            </a:r>
            <a:r>
              <a:rPr lang="ru-RU" sz="2300" dirty="0"/>
              <a:t>антибиотики широкого спектра действия или сульфаниламидные препараты. Лучше сочетать бактериостатические (сульфаниламидные) и бактерицидные препараты.</a:t>
            </a:r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r>
              <a:rPr lang="ru-RU" sz="2300" dirty="0" smtClean="0"/>
              <a:t>При </a:t>
            </a:r>
            <a:r>
              <a:rPr lang="ru-RU" sz="2300" dirty="0"/>
              <a:t>анаэробной инфекции в течение 5–10 </a:t>
            </a:r>
            <a:r>
              <a:rPr lang="ru-RU" sz="2300" dirty="0" err="1"/>
              <a:t>сут</a:t>
            </a:r>
            <a:r>
              <a:rPr lang="ru-RU" sz="2300" dirty="0"/>
              <a:t> применяют </a:t>
            </a:r>
            <a:r>
              <a:rPr lang="ru-RU" sz="2300" dirty="0" err="1"/>
              <a:t>метронидазол</a:t>
            </a:r>
            <a:r>
              <a:rPr lang="ru-RU" sz="2300" dirty="0"/>
              <a:t> по 500 мг каждые 8–12 ч.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87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556792"/>
            <a:ext cx="4355976" cy="3600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5377922" cy="5377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43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5482952" cy="5856312"/>
          </a:xfrm>
        </p:spPr>
        <p:txBody>
          <a:bodyPr>
            <a:normAutofit/>
          </a:bodyPr>
          <a:lstStyle/>
          <a:p>
            <a:r>
              <a:rPr lang="ru-RU" sz="2200" b="1" dirty="0"/>
              <a:t>Слезная железа </a:t>
            </a:r>
            <a:r>
              <a:rPr lang="ru-RU" sz="2200" dirty="0" smtClean="0"/>
              <a:t>– парная железа дольчатого </a:t>
            </a:r>
            <a:r>
              <a:rPr lang="ru-RU" sz="2200" dirty="0"/>
              <a:t>строения, альвеолярно-трубчатая по своему типу, лежит в </a:t>
            </a:r>
            <a:r>
              <a:rPr lang="ru-RU" sz="2200" dirty="0" err="1"/>
              <a:t>fossa</a:t>
            </a:r>
            <a:r>
              <a:rPr lang="ru-RU" sz="2200" dirty="0"/>
              <a:t> </a:t>
            </a:r>
            <a:r>
              <a:rPr lang="ru-RU" sz="2200" dirty="0" err="1"/>
              <a:t>lacrimalis</a:t>
            </a:r>
            <a:r>
              <a:rPr lang="ru-RU" sz="2200" dirty="0"/>
              <a:t> лобной </a:t>
            </a:r>
            <a:r>
              <a:rPr lang="ru-RU" sz="2200" dirty="0" smtClean="0"/>
              <a:t>кости. </a:t>
            </a:r>
            <a:r>
              <a:rPr lang="ru-RU" sz="2200" dirty="0"/>
              <a:t>Выделяющаяся из </a:t>
            </a:r>
            <a:r>
              <a:rPr lang="ru-RU" sz="2200" dirty="0" smtClean="0"/>
              <a:t>нее </a:t>
            </a:r>
            <a:r>
              <a:rPr lang="ru-RU" sz="2200" dirty="0"/>
              <a:t>слезная жидкость оттекает в медиальный угол глазной щели к слезному озеру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endParaRPr lang="ru-RU" sz="2200" b="1" dirty="0" smtClean="0"/>
          </a:p>
          <a:p>
            <a:endParaRPr lang="ru-RU" sz="2200" b="1" dirty="0"/>
          </a:p>
          <a:p>
            <a:r>
              <a:rPr lang="ru-RU" sz="2200" b="1" dirty="0" smtClean="0"/>
              <a:t>Дакриоаденит</a:t>
            </a:r>
            <a:r>
              <a:rPr lang="ru-RU" sz="2200" dirty="0" smtClean="0"/>
              <a:t> </a:t>
            </a:r>
            <a:r>
              <a:rPr lang="ru-RU" sz="2200" dirty="0"/>
              <a:t>- воспаление слезной железы; возникает как осложнение общих </a:t>
            </a:r>
            <a:r>
              <a:rPr lang="ru-RU" sz="2200" dirty="0" smtClean="0"/>
              <a:t>инфекций.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55" y="620688"/>
            <a:ext cx="347504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14" y="4005064"/>
            <a:ext cx="3496243" cy="264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49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Заболевание развивается в результате проникновения в слезный мешок патогенной микрофлоры. Причинами могут быть грипп, брюшной тиф, пневмония, скарлатина, ревматизм, ангина, гонорея, свинка с одновременным воспалением околоушной и подчелюстной желез. Хронический дакриоаденит протекает на фоне некоторых заболеваний крови. Может быть туберкулезной, реже сифилитической этиологии.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332312" cy="270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09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7955"/>
            <a:ext cx="4330824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Острый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275757" cy="275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77" y="2924944"/>
            <a:ext cx="4535774" cy="3172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988840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Хронический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1110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Симптоматика острого дакриоаденита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Припухлость </a:t>
            </a:r>
            <a:r>
              <a:rPr lang="ru-RU" sz="2200" dirty="0"/>
              <a:t>верхнего </a:t>
            </a:r>
            <a:r>
              <a:rPr lang="ru-RU" sz="2200" dirty="0" smtClean="0"/>
              <a:t>века</a:t>
            </a:r>
          </a:p>
          <a:p>
            <a:r>
              <a:rPr lang="ru-RU" sz="2200" dirty="0" smtClean="0"/>
              <a:t>Гиперемия</a:t>
            </a:r>
          </a:p>
          <a:p>
            <a:r>
              <a:rPr lang="ru-RU" sz="2200" dirty="0" smtClean="0"/>
              <a:t>Отек (</a:t>
            </a:r>
            <a:r>
              <a:rPr lang="ru-RU" sz="2200" dirty="0"/>
              <a:t>край века приобретает S-образную </a:t>
            </a:r>
            <a:r>
              <a:rPr lang="ru-RU" sz="2200" dirty="0" smtClean="0"/>
              <a:t>форму)</a:t>
            </a:r>
          </a:p>
          <a:p>
            <a:r>
              <a:rPr lang="ru-RU" sz="2200" dirty="0" smtClean="0"/>
              <a:t>Боли </a:t>
            </a:r>
            <a:r>
              <a:rPr lang="ru-RU" sz="2200" dirty="0"/>
              <a:t>в области наружного угла </a:t>
            </a:r>
            <a:r>
              <a:rPr lang="ru-RU" sz="2200" dirty="0" smtClean="0"/>
              <a:t>глаза</a:t>
            </a:r>
          </a:p>
          <a:p>
            <a:r>
              <a:rPr lang="ru-RU" sz="2200" dirty="0" smtClean="0"/>
              <a:t>Общие симптомы инфекционных заболеваний</a:t>
            </a:r>
          </a:p>
          <a:p>
            <a:r>
              <a:rPr lang="ru-RU" sz="2200" dirty="0" smtClean="0"/>
              <a:t>Смещение </a:t>
            </a:r>
            <a:r>
              <a:rPr lang="ru-RU" sz="2200" dirty="0"/>
              <a:t>глазного яблока вниз и </a:t>
            </a:r>
            <a:r>
              <a:rPr lang="ru-RU" sz="2200" dirty="0" err="1"/>
              <a:t>кнутри</a:t>
            </a:r>
            <a:r>
              <a:rPr lang="ru-RU" sz="2200" dirty="0"/>
              <a:t> – двоение в </a:t>
            </a:r>
            <a:r>
              <a:rPr lang="ru-RU" sz="2200" dirty="0" smtClean="0"/>
              <a:t>глазах</a:t>
            </a:r>
            <a:endParaRPr lang="ru-RU" sz="2200" dirty="0"/>
          </a:p>
          <a:p>
            <a:r>
              <a:rPr lang="ru-RU" sz="2200" dirty="0" smtClean="0"/>
              <a:t>Увеличение регионарных лимфатических узлов </a:t>
            </a:r>
            <a:r>
              <a:rPr lang="ru-RU" sz="2200" dirty="0"/>
              <a:t>в заушной области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3426"/>
            <a:ext cx="3346810" cy="158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93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Симптоматика хронического дакриоаденита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768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Припухлость </a:t>
            </a:r>
            <a:r>
              <a:rPr lang="ru-RU" sz="2200" dirty="0"/>
              <a:t>в области </a:t>
            </a:r>
            <a:r>
              <a:rPr lang="ru-RU" sz="2200" dirty="0" smtClean="0"/>
              <a:t>железы</a:t>
            </a:r>
          </a:p>
          <a:p>
            <a:r>
              <a:rPr lang="ru-RU" sz="2200" dirty="0" smtClean="0"/>
              <a:t>Кожа над железой </a:t>
            </a:r>
            <a:r>
              <a:rPr lang="ru-RU" sz="2200" dirty="0"/>
              <a:t>без </a:t>
            </a:r>
            <a:r>
              <a:rPr lang="ru-RU" sz="2200" dirty="0" smtClean="0"/>
              <a:t>изменений</a:t>
            </a:r>
          </a:p>
          <a:p>
            <a:r>
              <a:rPr lang="ru-RU" sz="2200" dirty="0" smtClean="0"/>
              <a:t>При </a:t>
            </a:r>
            <a:r>
              <a:rPr lang="ru-RU" sz="2200" dirty="0"/>
              <a:t>выворачивании века – выпячивание </a:t>
            </a:r>
            <a:r>
              <a:rPr lang="ru-RU" sz="2200" dirty="0" smtClean="0"/>
              <a:t>железы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тсутствие </a:t>
            </a:r>
            <a:r>
              <a:rPr lang="ru-RU" sz="2200" dirty="0"/>
              <a:t>воспалительных явлений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371255" cy="2912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92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Особенности редких форм дакриоаденита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876800"/>
          </a:xfrm>
        </p:spPr>
        <p:txBody>
          <a:bodyPr/>
          <a:lstStyle/>
          <a:p>
            <a:r>
              <a:rPr lang="ru-RU" sz="2200" dirty="0"/>
              <a:t>Для туберкулезного дакриоаденита характерны очаги обызвествления в слезной железе, определяемые при рентгенографии. В большинстве случаев имеются и другие проявления туберкулеза (увеличение шейных лимфатических узлов, положительные реакции Пирке и Манту). </a:t>
            </a:r>
            <a:endParaRPr lang="ru-RU" sz="2200" dirty="0" smtClean="0"/>
          </a:p>
          <a:p>
            <a:r>
              <a:rPr lang="ru-RU" sz="2200" dirty="0" smtClean="0"/>
              <a:t>Сифилитический </a:t>
            </a:r>
            <a:r>
              <a:rPr lang="ru-RU" sz="2200" dirty="0"/>
              <a:t>хронический дакриоаденит определяется на основании анамнеза и серологических реакций.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05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Течение и возможные осложнения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200" dirty="0" smtClean="0"/>
              <a:t>Осложнения:</a:t>
            </a:r>
          </a:p>
          <a:p>
            <a:r>
              <a:rPr lang="ru-RU" sz="2200" dirty="0" smtClean="0"/>
              <a:t>абсцесс </a:t>
            </a:r>
            <a:r>
              <a:rPr lang="ru-RU" sz="2200" dirty="0"/>
              <a:t>слезной </a:t>
            </a:r>
            <a:r>
              <a:rPr lang="ru-RU" sz="2200" dirty="0" smtClean="0"/>
              <a:t>железы</a:t>
            </a:r>
          </a:p>
          <a:p>
            <a:r>
              <a:rPr lang="ru-RU" sz="2200" dirty="0" smtClean="0"/>
              <a:t>Флегмона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Чаще </a:t>
            </a:r>
            <a:r>
              <a:rPr lang="ru-RU" sz="2200" dirty="0"/>
              <a:t>всего течение болезни вполне благоприятное и пациент выздоравливает в течение двух недель.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31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Анамнез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Клиническая картина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Внешний осмотр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Офтальмоскопия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Дифференциальный </a:t>
            </a:r>
            <a:r>
              <a:rPr lang="ru-RU" sz="2200" dirty="0" smtClean="0"/>
              <a:t>диагноз:</a:t>
            </a:r>
          </a:p>
          <a:p>
            <a:r>
              <a:rPr lang="ru-RU" sz="2200" dirty="0"/>
              <a:t>Абсцесс </a:t>
            </a:r>
            <a:r>
              <a:rPr lang="ru-RU" sz="2200" dirty="0" smtClean="0"/>
              <a:t>глазницы</a:t>
            </a:r>
          </a:p>
          <a:p>
            <a:r>
              <a:rPr lang="ru-RU" sz="2200" dirty="0" smtClean="0"/>
              <a:t>Абсцесс века</a:t>
            </a:r>
          </a:p>
          <a:p>
            <a:r>
              <a:rPr lang="ru-RU" sz="2200" dirty="0" smtClean="0"/>
              <a:t>Флегмона глазницы</a:t>
            </a:r>
          </a:p>
          <a:p>
            <a:r>
              <a:rPr lang="ru-RU" sz="2200" dirty="0" smtClean="0"/>
              <a:t>Новообразование </a:t>
            </a:r>
            <a:r>
              <a:rPr lang="ru-RU" sz="2200" dirty="0"/>
              <a:t>слезной железы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908720"/>
            <a:ext cx="4360217" cy="270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02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</TotalTime>
  <Words>416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Дакриоаденит</vt:lpstr>
      <vt:lpstr>Слайд 2</vt:lpstr>
      <vt:lpstr>Этиология</vt:lpstr>
      <vt:lpstr>Классификация</vt:lpstr>
      <vt:lpstr>Симптоматика острого дакриоаденита</vt:lpstr>
      <vt:lpstr>Симптоматика хронического дакриоаденита</vt:lpstr>
      <vt:lpstr>Особенности редких форм дакриоаденита</vt:lpstr>
      <vt:lpstr>Течение и возможные осложнения </vt:lpstr>
      <vt:lpstr>Диагностика</vt:lpstr>
      <vt:lpstr>Лечение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Дакриоаденит.</dc:title>
  <dc:creator>Гаранины</dc:creator>
  <cp:lastModifiedBy>user</cp:lastModifiedBy>
  <cp:revision>8</cp:revision>
  <dcterms:created xsi:type="dcterms:W3CDTF">2017-02-06T15:33:20Z</dcterms:created>
  <dcterms:modified xsi:type="dcterms:W3CDTF">2019-10-07T13:31:35Z</dcterms:modified>
</cp:coreProperties>
</file>