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57" r:id="rId3"/>
    <p:sldId id="258" r:id="rId4"/>
    <p:sldId id="273" r:id="rId5"/>
    <p:sldId id="261" r:id="rId6"/>
    <p:sldId id="275" r:id="rId7"/>
    <p:sldId id="278" r:id="rId8"/>
    <p:sldId id="279" r:id="rId9"/>
    <p:sldId id="281" r:id="rId10"/>
    <p:sldId id="280" r:id="rId11"/>
    <p:sldId id="282" r:id="rId12"/>
    <p:sldId id="277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94" r:id="rId24"/>
    <p:sldId id="296" r:id="rId25"/>
    <p:sldId id="297" r:id="rId26"/>
    <p:sldId id="295" r:id="rId27"/>
    <p:sldId id="298" r:id="rId28"/>
    <p:sldId id="299" r:id="rId29"/>
    <p:sldId id="301" r:id="rId30"/>
    <p:sldId id="302" r:id="rId31"/>
    <p:sldId id="300" r:id="rId32"/>
    <p:sldId id="303" r:id="rId33"/>
    <p:sldId id="304" r:id="rId34"/>
    <p:sldId id="305" r:id="rId35"/>
    <p:sldId id="306" r:id="rId36"/>
    <p:sldId id="271" r:id="rId37"/>
    <p:sldId id="27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ntent.choiz.me/uploads/2018-08/760x570_0817b2cf8cce3b60ce1553428ad30c9f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Патогенные кокки. Стафилококки, стрептококки.</a:t>
            </a:r>
          </a:p>
          <a:p>
            <a:pPr marL="0" lvl="0" indent="0" algn="ctr">
              <a:buNone/>
            </a:pPr>
            <a:endParaRPr lang="ru-RU" sz="4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mtClean="0">
                <a:solidFill>
                  <a:prstClr val="black"/>
                </a:solidFill>
              </a:rPr>
              <a:t>                         </a:t>
            </a:r>
            <a:r>
              <a:rPr lang="ru-RU" dirty="0" smtClean="0">
                <a:solidFill>
                  <a:prstClr val="black"/>
                </a:solidFill>
              </a:rPr>
              <a:t>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Устойчивость во внешней среде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691" y="1690688"/>
            <a:ext cx="10515600" cy="47448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 внешней среде устойчивы</a:t>
            </a:r>
          </a:p>
          <a:p>
            <a:r>
              <a:rPr lang="ru-RU" sz="3200" dirty="0" smtClean="0"/>
              <a:t>Обнаруживаются на всех поверхностях окружающей среды, воздухе, коже человека и животных</a:t>
            </a:r>
          </a:p>
          <a:p>
            <a:r>
              <a:rPr lang="ru-RU" sz="3200" dirty="0" smtClean="0"/>
              <a:t>Погибают при кипячении и при дезинфекции через 15 минут</a:t>
            </a:r>
          </a:p>
          <a:p>
            <a:r>
              <a:rPr lang="ru-RU" sz="3200" dirty="0" smtClean="0"/>
              <a:t>Не погибают при низких температурах</a:t>
            </a:r>
          </a:p>
          <a:p>
            <a:r>
              <a:rPr lang="ru-RU" sz="3200" dirty="0" smtClean="0"/>
              <a:t>25% людей являются носителями патогенного стафилококка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105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 и пути передачи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Источник – больной человек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воздушно-капельный, воздушно-пылевой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контактно-бытовой</a:t>
            </a:r>
          </a:p>
          <a:p>
            <a:pPr>
              <a:buFontTx/>
              <a:buChar char="-"/>
            </a:pPr>
            <a:r>
              <a:rPr lang="ru-RU" dirty="0" smtClean="0"/>
              <a:t>пищевой </a:t>
            </a:r>
          </a:p>
          <a:p>
            <a:pPr marL="0" indent="0">
              <a:buNone/>
            </a:pPr>
            <a:r>
              <a:rPr lang="ru-RU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dirty="0" smtClean="0"/>
              <a:t>слизистые носоглотки</a:t>
            </a:r>
          </a:p>
          <a:p>
            <a:pPr>
              <a:buFontTx/>
              <a:buChar char="-"/>
            </a:pPr>
            <a:r>
              <a:rPr lang="ru-RU" dirty="0" smtClean="0"/>
              <a:t>повреждения(ранки, трещины, загрязненные поры, любые ранения) на коже</a:t>
            </a:r>
          </a:p>
          <a:p>
            <a:pPr>
              <a:buFontTx/>
              <a:buChar char="-"/>
            </a:pPr>
            <a:r>
              <a:rPr lang="ru-RU" dirty="0" smtClean="0"/>
              <a:t>медицинские и хирургические вмешательства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и клиника стафилококковых заболеваний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Стафилококки не обладают </a:t>
            </a:r>
            <a:r>
              <a:rPr lang="ru-RU" dirty="0" err="1" smtClean="0">
                <a:solidFill>
                  <a:srgbClr val="C00000"/>
                </a:solidFill>
              </a:rPr>
              <a:t>органотропностью</a:t>
            </a:r>
            <a:r>
              <a:rPr lang="ru-RU" dirty="0" smtClean="0"/>
              <a:t>, т.е. могут вызывать гнойно-воспалительные процессы в любых органах и тканях. Поэтому заболеваний, вызванных стафилококками очень много и называются они от органа, который поражают.</a:t>
            </a:r>
          </a:p>
          <a:p>
            <a:pPr marL="0" indent="0">
              <a:buNone/>
            </a:pPr>
            <a:r>
              <a:rPr lang="ru-RU" dirty="0" smtClean="0"/>
              <a:t>- При поражении кожи и подкожной клетчатки возникают фурункулы, карбункулы, панариции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451927"/>
            <a:ext cx="4121727" cy="2318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818" y="4451926"/>
            <a:ext cx="5902037" cy="22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Патогенез и клиника стафилококковых заболеваний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Мастит</a:t>
            </a:r>
          </a:p>
          <a:p>
            <a:pPr>
              <a:buFontTx/>
              <a:buChar char="-"/>
            </a:pPr>
            <a:r>
              <a:rPr lang="ru-RU" dirty="0" smtClean="0"/>
              <a:t>Гайморит</a:t>
            </a:r>
          </a:p>
          <a:p>
            <a:pPr>
              <a:buFontTx/>
              <a:buChar char="-"/>
            </a:pPr>
            <a:r>
              <a:rPr lang="ru-RU" dirty="0" smtClean="0"/>
              <a:t>Флегмона</a:t>
            </a:r>
          </a:p>
          <a:p>
            <a:pPr>
              <a:buFontTx/>
              <a:buChar char="-"/>
            </a:pPr>
            <a:r>
              <a:rPr lang="ru-RU" dirty="0" smtClean="0"/>
              <a:t>Гнойная ангина</a:t>
            </a:r>
          </a:p>
          <a:p>
            <a:pPr>
              <a:buFontTx/>
              <a:buChar char="-"/>
            </a:pPr>
            <a:r>
              <a:rPr lang="ru-RU" dirty="0" smtClean="0"/>
              <a:t>Отит</a:t>
            </a:r>
          </a:p>
          <a:p>
            <a:pPr>
              <a:buFontTx/>
              <a:buChar char="-"/>
            </a:pPr>
            <a:r>
              <a:rPr lang="ru-RU" dirty="0" smtClean="0"/>
              <a:t>Сепсис </a:t>
            </a:r>
          </a:p>
          <a:p>
            <a:pPr>
              <a:buFontTx/>
              <a:buChar char="-"/>
            </a:pPr>
            <a:r>
              <a:rPr lang="ru-RU" dirty="0" smtClean="0"/>
              <a:t>Хронические стафилококковые инфекции у новорожденных</a:t>
            </a:r>
          </a:p>
          <a:p>
            <a:pPr>
              <a:buFontTx/>
              <a:buChar char="-"/>
            </a:pPr>
            <a:r>
              <a:rPr lang="ru-RU" dirty="0" smtClean="0"/>
              <a:t>Пищевые </a:t>
            </a:r>
            <a:r>
              <a:rPr lang="ru-RU" dirty="0" err="1" smtClean="0"/>
              <a:t>токсикоинфекции</a:t>
            </a:r>
            <a:r>
              <a:rPr lang="ru-RU" dirty="0" smtClean="0"/>
              <a:t> при употреблении в пищу продуктов, в которых размножились стафилококки (сладкие торты с белковым кремом)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473" y="1825624"/>
            <a:ext cx="6255327" cy="25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0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Иммунитет, профилактика и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Иммунитет не вырабатывается, часто бывают рецидивы. В образовавшемся воспалительном очаге стафилококки подвергаются фагоцитозу (образуется гной)</a:t>
            </a:r>
          </a:p>
          <a:p>
            <a:r>
              <a:rPr lang="ru-RU" dirty="0" smtClean="0"/>
              <a:t>Специфическая профилактика – стафилококковый анатоксин</a:t>
            </a:r>
          </a:p>
          <a:p>
            <a:r>
              <a:rPr lang="ru-RU" dirty="0" smtClean="0"/>
              <a:t>Лечение – антибиотики широкого спектра действия, т.к. высока вероятность </a:t>
            </a:r>
            <a:r>
              <a:rPr lang="ru-RU" dirty="0" smtClean="0">
                <a:solidFill>
                  <a:srgbClr val="C00000"/>
                </a:solidFill>
              </a:rPr>
              <a:t>РЕЗИСТЕНТНОСТИ </a:t>
            </a:r>
            <a:r>
              <a:rPr lang="ru-RU" dirty="0" smtClean="0"/>
              <a:t>(устойчивости) стафилококка к антибиотикам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018" y="4553527"/>
            <a:ext cx="2983345" cy="24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Материал для исследования: </a:t>
            </a:r>
            <a:r>
              <a:rPr lang="ru-RU" dirty="0" smtClean="0">
                <a:solidFill>
                  <a:srgbClr val="C00000"/>
                </a:solidFill>
              </a:rPr>
              <a:t>зависит от локализации воспалительного процесса</a:t>
            </a:r>
          </a:p>
          <a:p>
            <a:pPr>
              <a:buFontTx/>
              <a:buChar char="-"/>
            </a:pPr>
            <a:r>
              <a:rPr lang="ru-RU" dirty="0" smtClean="0"/>
              <a:t>Гной ( фурункулы, карбункулы, </a:t>
            </a:r>
            <a:r>
              <a:rPr lang="ru-RU" dirty="0" err="1" smtClean="0"/>
              <a:t>абцессы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Мазок из зева (ангина)</a:t>
            </a:r>
          </a:p>
          <a:p>
            <a:pPr>
              <a:buFontTx/>
              <a:buChar char="-"/>
            </a:pPr>
            <a:r>
              <a:rPr lang="ru-RU" dirty="0" smtClean="0"/>
              <a:t>Моча (цистит, пиелонефрит)</a:t>
            </a:r>
          </a:p>
          <a:p>
            <a:pPr>
              <a:buFontTx/>
              <a:buChar char="-"/>
            </a:pPr>
            <a:r>
              <a:rPr lang="ru-RU" dirty="0" smtClean="0"/>
              <a:t>Кровь (подозрение на сепсис)</a:t>
            </a:r>
          </a:p>
          <a:p>
            <a:pPr>
              <a:buFontTx/>
              <a:buChar char="-"/>
            </a:pPr>
            <a:r>
              <a:rPr lang="ru-RU" dirty="0" smtClean="0"/>
              <a:t>Рвотные массы, пищевые продукты (пищевые отравления)</a:t>
            </a:r>
          </a:p>
          <a:p>
            <a:pPr>
              <a:buFontTx/>
              <a:buChar char="-"/>
            </a:pPr>
            <a:r>
              <a:rPr lang="ru-RU" dirty="0" smtClean="0"/>
              <a:t>Мазки из гнойных ран</a:t>
            </a:r>
          </a:p>
          <a:p>
            <a:endParaRPr lang="ru-RU" dirty="0"/>
          </a:p>
        </p:txBody>
      </p:sp>
      <p:pic>
        <p:nvPicPr>
          <p:cNvPr id="4" name="Рисунок 3" descr="https://konspekta.net/mydocxru/baza11/542854850216.files/image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327" y="2222499"/>
            <a:ext cx="4553528" cy="2534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46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327" y="1330037"/>
            <a:ext cx="9033164" cy="5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5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день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Посев исследуемого материала на кровяной и </a:t>
            </a:r>
            <a:r>
              <a:rPr lang="ru-RU" dirty="0" err="1" smtClean="0"/>
              <a:t>желточно</a:t>
            </a:r>
            <a:r>
              <a:rPr lang="ru-RU" dirty="0" smtClean="0"/>
              <a:t>-солевой </a:t>
            </a:r>
            <a:r>
              <a:rPr lang="ru-RU" dirty="0" err="1" smtClean="0"/>
              <a:t>агар</a:t>
            </a:r>
            <a:r>
              <a:rPr lang="ru-RU" dirty="0" smtClean="0"/>
              <a:t>. Микроскопия гноя (окраска по Грамму и обнаружение </a:t>
            </a:r>
            <a:r>
              <a:rPr lang="ru-RU" dirty="0" err="1" smtClean="0"/>
              <a:t>грам</a:t>
            </a:r>
            <a:r>
              <a:rPr lang="ru-RU" dirty="0" smtClean="0"/>
              <a:t>+ круглых бактерий, расположенных в виде виноградной грозди)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content.choiz.me/uploads/2018-08/760x570_0817b2cf8cce3b60ce1553428ad30c9f.jpg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727" y="3805382"/>
            <a:ext cx="6049818" cy="40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2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Второй день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Просмотр колоний, выросших на ЖСА и кровяном </a:t>
            </a:r>
            <a:r>
              <a:rPr lang="ru-RU" dirty="0" err="1" smtClean="0"/>
              <a:t>агаре</a:t>
            </a:r>
            <a:endParaRPr lang="ru-RU" dirty="0"/>
          </a:p>
          <a:p>
            <a:r>
              <a:rPr lang="ru-RU" dirty="0" smtClean="0"/>
              <a:t>Учет наличия </a:t>
            </a:r>
            <a:r>
              <a:rPr lang="ru-RU" dirty="0" err="1" smtClean="0"/>
              <a:t>лецитиназной</a:t>
            </a:r>
            <a:r>
              <a:rPr lang="ru-RU" dirty="0" smtClean="0"/>
              <a:t> и гемолитической активности</a:t>
            </a:r>
          </a:p>
          <a:p>
            <a:r>
              <a:rPr lang="ru-RU" dirty="0" smtClean="0"/>
              <a:t>Микроскопия</a:t>
            </a:r>
          </a:p>
          <a:p>
            <a:r>
              <a:rPr lang="ru-RU" dirty="0" smtClean="0"/>
              <a:t>Пересев на чистую культуру</a:t>
            </a:r>
          </a:p>
          <a:p>
            <a:r>
              <a:rPr lang="ru-RU" dirty="0" smtClean="0"/>
              <a:t>на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164" y="3971635"/>
            <a:ext cx="4405745" cy="2752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109" y="2946400"/>
            <a:ext cx="5588000" cy="41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9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Третий день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Проверка чистой культуры с помощью окраски по </a:t>
            </a:r>
            <a:r>
              <a:rPr lang="ru-RU" dirty="0" err="1" smtClean="0"/>
              <a:t>Граму</a:t>
            </a:r>
            <a:r>
              <a:rPr lang="ru-RU" dirty="0" smtClean="0"/>
              <a:t> и микроскопии</a:t>
            </a:r>
          </a:p>
          <a:p>
            <a:r>
              <a:rPr lang="ru-RU" dirty="0" smtClean="0"/>
              <a:t>Постановка реакции </a:t>
            </a:r>
            <a:r>
              <a:rPr lang="ru-RU" dirty="0" err="1" smtClean="0"/>
              <a:t>плазмокоагуляции</a:t>
            </a:r>
            <a:r>
              <a:rPr lang="ru-RU" dirty="0" smtClean="0"/>
              <a:t> и ее учет через 4 часа</a:t>
            </a:r>
          </a:p>
          <a:p>
            <a:r>
              <a:rPr lang="ru-RU" dirty="0" smtClean="0"/>
              <a:t>Посев на кровяной </a:t>
            </a:r>
            <a:r>
              <a:rPr lang="ru-RU" dirty="0" err="1" smtClean="0"/>
              <a:t>агар</a:t>
            </a:r>
            <a:r>
              <a:rPr lang="ru-RU" dirty="0" smtClean="0"/>
              <a:t> и ЖСА (повторная проба)</a:t>
            </a:r>
          </a:p>
          <a:p>
            <a:r>
              <a:rPr lang="ru-RU" dirty="0" smtClean="0"/>
              <a:t>Посев в высокий столбик с </a:t>
            </a:r>
            <a:r>
              <a:rPr lang="ru-RU" dirty="0" err="1" smtClean="0"/>
              <a:t>маннитом</a:t>
            </a:r>
            <a:r>
              <a:rPr lang="ru-RU" dirty="0" smtClean="0"/>
              <a:t> для определения ферментации </a:t>
            </a:r>
            <a:r>
              <a:rPr lang="ru-RU" dirty="0" err="1" smtClean="0"/>
              <a:t>маннита</a:t>
            </a:r>
            <a:r>
              <a:rPr lang="ru-RU" dirty="0" smtClean="0"/>
              <a:t> в анаэробных условиях</a:t>
            </a:r>
          </a:p>
          <a:p>
            <a:r>
              <a:rPr lang="ru-RU" dirty="0" smtClean="0"/>
              <a:t>Посев на определение чувствительности к антибиотикам (</a:t>
            </a:r>
            <a:r>
              <a:rPr lang="ru-RU" dirty="0" err="1" smtClean="0"/>
              <a:t>антибиотикограмма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76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 smtClean="0"/>
              <a:t>Общая характеристика патогенных кокков</a:t>
            </a:r>
          </a:p>
          <a:p>
            <a:pPr marL="742950" indent="-742950">
              <a:buAutoNum type="arabicPeriod"/>
            </a:pPr>
            <a:r>
              <a:rPr lang="ru-RU" dirty="0" smtClean="0"/>
              <a:t>Таксономия, морфология,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и ферментативные свойства стафилококков</a:t>
            </a:r>
          </a:p>
          <a:p>
            <a:pPr marL="742950" indent="-742950">
              <a:buAutoNum type="arabicPeriod"/>
            </a:pPr>
            <a:r>
              <a:rPr lang="ru-RU" dirty="0" smtClean="0"/>
              <a:t>Патогенез и клиника стафилококковых инфекций</a:t>
            </a:r>
          </a:p>
          <a:p>
            <a:pPr marL="742950" indent="-742950">
              <a:buAutoNum type="arabicPeriod"/>
            </a:pPr>
            <a:r>
              <a:rPr lang="ru-RU" dirty="0" smtClean="0"/>
              <a:t>Выделение и идентификация стафилококков</a:t>
            </a:r>
          </a:p>
          <a:p>
            <a:pPr marL="742950" indent="-742950">
              <a:buAutoNum type="arabicPeriod"/>
            </a:pPr>
            <a:r>
              <a:rPr lang="ru-RU" dirty="0"/>
              <a:t>Таксономия, морфология, </a:t>
            </a:r>
            <a:r>
              <a:rPr lang="ru-RU" dirty="0" err="1" smtClean="0"/>
              <a:t>культуральные</a:t>
            </a:r>
            <a:r>
              <a:rPr lang="ru-RU" dirty="0" smtClean="0"/>
              <a:t>,  </a:t>
            </a:r>
            <a:r>
              <a:rPr lang="ru-RU" dirty="0"/>
              <a:t>ферментативные </a:t>
            </a:r>
            <a:r>
              <a:rPr lang="ru-RU" dirty="0" smtClean="0"/>
              <a:t>и антигенные свойства стрептококков</a:t>
            </a:r>
            <a:endParaRPr lang="ru-RU" dirty="0"/>
          </a:p>
          <a:p>
            <a:pPr marL="742950" indent="-742950">
              <a:buAutoNum type="arabicPeriod"/>
            </a:pPr>
            <a:r>
              <a:rPr lang="ru-RU" dirty="0"/>
              <a:t>Патогенез и клиника </a:t>
            </a:r>
            <a:r>
              <a:rPr lang="ru-RU" dirty="0" smtClean="0"/>
              <a:t>стрептококковых </a:t>
            </a:r>
            <a:r>
              <a:rPr lang="ru-RU" dirty="0"/>
              <a:t>инфекций</a:t>
            </a:r>
          </a:p>
          <a:p>
            <a:pPr marL="742950" indent="-742950">
              <a:buAutoNum type="arabicPeriod"/>
            </a:pPr>
            <a:r>
              <a:rPr lang="ru-RU" dirty="0"/>
              <a:t>Выделение и идентификация </a:t>
            </a:r>
            <a:r>
              <a:rPr lang="ru-RU" dirty="0" smtClean="0"/>
              <a:t>стрептококков</a:t>
            </a:r>
            <a:endParaRPr lang="ru-RU" dirty="0"/>
          </a:p>
          <a:p>
            <a:pPr marL="742950" indent="-7429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Четвертый день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Учет результатов</a:t>
            </a:r>
          </a:p>
          <a:p>
            <a:r>
              <a:rPr lang="ru-RU" dirty="0" smtClean="0"/>
              <a:t>Патогенный стафилококк должен:</a:t>
            </a:r>
          </a:p>
          <a:p>
            <a:pPr>
              <a:buFontTx/>
              <a:buChar char="-"/>
            </a:pPr>
            <a:r>
              <a:rPr lang="ru-RU" dirty="0" smtClean="0"/>
              <a:t>Вызывать гемолиз эритроцитов</a:t>
            </a:r>
          </a:p>
          <a:p>
            <a:pPr>
              <a:buFontTx/>
              <a:buChar char="-"/>
            </a:pPr>
            <a:r>
              <a:rPr lang="ru-RU" dirty="0" smtClean="0"/>
              <a:t>Вырабатывать </a:t>
            </a:r>
            <a:r>
              <a:rPr lang="ru-RU" dirty="0" err="1" smtClean="0"/>
              <a:t>лецитиназу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Расщеплять </a:t>
            </a:r>
            <a:r>
              <a:rPr lang="ru-RU" dirty="0" err="1" smtClean="0"/>
              <a:t>маннит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Сворачивать плазму </a:t>
            </a:r>
          </a:p>
          <a:p>
            <a:pPr marL="0" indent="0">
              <a:buNone/>
            </a:pPr>
            <a:r>
              <a:rPr lang="ru-RU" dirty="0" smtClean="0"/>
              <a:t>Также выдается результат 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езистентности к антибиотикам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854" y="2198254"/>
            <a:ext cx="5218545" cy="46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6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Стрептококки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Streptococcaceae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Streptococcus</a:t>
            </a:r>
          </a:p>
          <a:p>
            <a:pPr marL="0" indent="0">
              <a:buNone/>
            </a:pPr>
            <a:r>
              <a:rPr lang="ru-RU" sz="4000" dirty="0" smtClean="0"/>
              <a:t>Виды – </a:t>
            </a:r>
            <a:r>
              <a:rPr lang="en-US" sz="4000" dirty="0" smtClean="0"/>
              <a:t>Streptococcus </a:t>
            </a:r>
            <a:r>
              <a:rPr lang="en-US" sz="4000" dirty="0" err="1" smtClean="0"/>
              <a:t>pyogenes</a:t>
            </a:r>
            <a:r>
              <a:rPr lang="en-US" sz="4000" dirty="0" smtClean="0"/>
              <a:t> </a:t>
            </a:r>
            <a:r>
              <a:rPr lang="ru-RU" sz="4000" dirty="0" smtClean="0"/>
              <a:t>(гемолитический)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627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Морфологические свойства стрептококка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Круглые клетки до 1 мкм в</a:t>
            </a:r>
          </a:p>
          <a:p>
            <a:pPr marL="0" indent="0">
              <a:buNone/>
            </a:pPr>
            <a:r>
              <a:rPr lang="ru-RU" dirty="0" smtClean="0"/>
              <a:t> диаметре, собранные</a:t>
            </a:r>
          </a:p>
          <a:p>
            <a:pPr marL="0" indent="0">
              <a:buNone/>
            </a:pPr>
            <a:r>
              <a:rPr lang="ru-RU" dirty="0" smtClean="0"/>
              <a:t> короткими или длинными </a:t>
            </a:r>
          </a:p>
          <a:p>
            <a:pPr marL="0" indent="0">
              <a:buNone/>
            </a:pPr>
            <a:r>
              <a:rPr lang="ru-RU" dirty="0" smtClean="0"/>
              <a:t>цепочками</a:t>
            </a:r>
          </a:p>
          <a:p>
            <a:r>
              <a:rPr lang="ru-RU" dirty="0" err="1" smtClean="0"/>
              <a:t>Грам</a:t>
            </a:r>
            <a:r>
              <a:rPr lang="ru-RU" dirty="0" smtClean="0"/>
              <a:t> +</a:t>
            </a:r>
          </a:p>
          <a:p>
            <a:r>
              <a:rPr lang="ru-RU" dirty="0" smtClean="0"/>
              <a:t>Неподвижные</a:t>
            </a:r>
          </a:p>
          <a:p>
            <a:r>
              <a:rPr lang="ru-RU" dirty="0" smtClean="0"/>
              <a:t>Спор не образуют</a:t>
            </a:r>
          </a:p>
          <a:p>
            <a:r>
              <a:rPr lang="ru-RU" dirty="0" smtClean="0"/>
              <a:t>Могут образовывать</a:t>
            </a:r>
          </a:p>
          <a:p>
            <a:pPr marL="0" indent="0">
              <a:buNone/>
            </a:pPr>
            <a:r>
              <a:rPr lang="ru-RU" dirty="0" smtClean="0"/>
              <a:t>капсулы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035" y="1690688"/>
            <a:ext cx="611447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935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Факультативные анаэробы</a:t>
            </a:r>
          </a:p>
          <a:p>
            <a:r>
              <a:rPr lang="ru-RU" dirty="0" smtClean="0"/>
              <a:t>Растут на  средах с кровью и сывороткой</a:t>
            </a:r>
          </a:p>
          <a:p>
            <a:r>
              <a:rPr lang="ru-RU" dirty="0" smtClean="0"/>
              <a:t>Колонии мелкие точечные до 1 мм</a:t>
            </a:r>
          </a:p>
          <a:p>
            <a:pPr marL="0" indent="0">
              <a:buNone/>
            </a:pPr>
            <a:r>
              <a:rPr lang="ru-RU" dirty="0" smtClean="0"/>
              <a:t> в диаметре, плоские матовые </a:t>
            </a:r>
          </a:p>
          <a:p>
            <a:pPr marL="0" indent="0">
              <a:buNone/>
            </a:pPr>
            <a:r>
              <a:rPr lang="ru-RU" dirty="0" smtClean="0"/>
              <a:t>серого цвета</a:t>
            </a:r>
          </a:p>
          <a:p>
            <a:r>
              <a:rPr lang="ru-RU" dirty="0" smtClean="0"/>
              <a:t>в – гемолитические стрептококки</a:t>
            </a:r>
          </a:p>
          <a:p>
            <a:pPr marL="0" indent="0">
              <a:buNone/>
            </a:pPr>
            <a:r>
              <a:rPr lang="ru-RU" dirty="0" smtClean="0"/>
              <a:t>образуют четкую зону гемолиза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– </a:t>
            </a:r>
            <a:r>
              <a:rPr lang="ru-RU" dirty="0" smtClean="0"/>
              <a:t>гемолитические - зеленоватую</a:t>
            </a:r>
          </a:p>
          <a:p>
            <a:r>
              <a:rPr lang="ru-RU" dirty="0" smtClean="0"/>
              <a:t>На жидких средах растут с образованием</a:t>
            </a:r>
          </a:p>
          <a:p>
            <a:pPr marL="0" indent="0">
              <a:buNone/>
            </a:pPr>
            <a:r>
              <a:rPr lang="ru-RU" dirty="0" smtClean="0"/>
              <a:t>пристеночного роста и небольшого осадка,</a:t>
            </a:r>
          </a:p>
          <a:p>
            <a:pPr marL="0" indent="0">
              <a:buNone/>
            </a:pPr>
            <a:r>
              <a:rPr lang="ru-RU" dirty="0" smtClean="0"/>
              <a:t>Бульон остается прозрачным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727" y="1690688"/>
            <a:ext cx="5116946" cy="46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8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свойства и </a:t>
            </a:r>
            <a:r>
              <a:rPr lang="ru-RU" dirty="0" err="1" smtClean="0"/>
              <a:t>токсинообразование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1. Активные </a:t>
            </a:r>
            <a:r>
              <a:rPr lang="ru-RU" sz="3200" dirty="0" err="1" smtClean="0"/>
              <a:t>сахаролитические</a:t>
            </a:r>
            <a:r>
              <a:rPr lang="ru-RU" sz="3200" dirty="0" smtClean="0"/>
              <a:t> свойства</a:t>
            </a:r>
          </a:p>
          <a:p>
            <a:pPr marL="0" indent="0">
              <a:buNone/>
            </a:pPr>
            <a:r>
              <a:rPr lang="ru-RU" sz="3200" dirty="0" smtClean="0"/>
              <a:t>2. Протеолитические свойства выражены слабо (свертывают молоко, желатин не разжижают)</a:t>
            </a:r>
          </a:p>
          <a:p>
            <a:pPr marL="0" indent="0">
              <a:buNone/>
            </a:pPr>
            <a:r>
              <a:rPr lang="ru-RU" sz="3200" dirty="0" smtClean="0"/>
              <a:t>3. Вырабатывают экзотоксины (</a:t>
            </a:r>
            <a:r>
              <a:rPr lang="ru-RU" sz="3200" dirty="0" err="1" smtClean="0"/>
              <a:t>стрептолизины</a:t>
            </a:r>
            <a:r>
              <a:rPr lang="ru-RU" sz="3200" dirty="0" smtClean="0"/>
              <a:t> – разрушают эритроциты, </a:t>
            </a:r>
            <a:r>
              <a:rPr lang="ru-RU" sz="3200" dirty="0" err="1" smtClean="0"/>
              <a:t>лейкоцидин</a:t>
            </a:r>
            <a:r>
              <a:rPr lang="ru-RU" sz="3200" dirty="0" smtClean="0"/>
              <a:t> – разрушает лейкоциты, </a:t>
            </a:r>
            <a:r>
              <a:rPr lang="ru-RU" sz="3200" dirty="0" err="1" smtClean="0"/>
              <a:t>цитотоксины</a:t>
            </a:r>
            <a:r>
              <a:rPr lang="ru-RU" sz="3200" dirty="0" smtClean="0"/>
              <a:t> – вызывают гломерулонефрит, </a:t>
            </a:r>
            <a:r>
              <a:rPr lang="ru-RU" sz="3200" dirty="0" err="1" smtClean="0"/>
              <a:t>эритрогенный</a:t>
            </a:r>
            <a:r>
              <a:rPr lang="ru-RU" sz="3200" dirty="0" smtClean="0"/>
              <a:t> токсин вызывает скарлатину)</a:t>
            </a:r>
          </a:p>
        </p:txBody>
      </p:sp>
    </p:spTree>
    <p:extLst>
      <p:ext uri="{BB962C8B-B14F-4D97-AF65-F5344CB8AC3E}">
        <p14:creationId xmlns:p14="http://schemas.microsoft.com/office/powerpoint/2010/main" xmlns="" val="21189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Антигенная 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4 сероварианта:</a:t>
            </a:r>
          </a:p>
          <a:p>
            <a:pPr marL="0" indent="0">
              <a:buNone/>
            </a:pPr>
            <a:r>
              <a:rPr lang="ru-RU" dirty="0" smtClean="0"/>
              <a:t>Группа А – 70 типов патогенных стрептококков</a:t>
            </a:r>
          </a:p>
          <a:p>
            <a:pPr marL="0" indent="0">
              <a:buNone/>
            </a:pPr>
            <a:r>
              <a:rPr lang="ru-RU" dirty="0" smtClean="0"/>
              <a:t>Группа В – условно-патогенные стрептококки</a:t>
            </a:r>
          </a:p>
          <a:p>
            <a:pPr marL="0" indent="0">
              <a:buNone/>
            </a:pPr>
            <a:r>
              <a:rPr lang="ru-RU" dirty="0" smtClean="0"/>
              <a:t>Группа С – патогенные для человека и животных </a:t>
            </a:r>
          </a:p>
          <a:p>
            <a:pPr marL="0" indent="0">
              <a:buNone/>
            </a:pPr>
            <a:r>
              <a:rPr lang="ru-RU" dirty="0" smtClean="0"/>
              <a:t>Группа Д – непатогенные для человека и энтерококки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Определение сероварианта стрептококка имеет важное диагностическое значение </a:t>
            </a:r>
            <a:r>
              <a:rPr lang="ru-RU" dirty="0" smtClean="0"/>
              <a:t>и определяется с помощью реакции преципитации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4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Устойчивость во внешней среде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691" y="1690688"/>
            <a:ext cx="10515600" cy="47448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 внешней среде устойчивы, но меньше, чем стафилококки</a:t>
            </a:r>
          </a:p>
          <a:p>
            <a:r>
              <a:rPr lang="ru-RU" sz="3200" dirty="0" smtClean="0"/>
              <a:t>Обнаруживаются на слизистых оболочках носоглотки, в воздухе, в высушенном гное сохраняются месяцами</a:t>
            </a:r>
          </a:p>
          <a:p>
            <a:r>
              <a:rPr lang="ru-RU" sz="3200" dirty="0" smtClean="0"/>
              <a:t>Погибают при кипячении и при дезинфекции через 15 минут</a:t>
            </a:r>
          </a:p>
          <a:p>
            <a:r>
              <a:rPr lang="ru-RU" sz="3200" dirty="0" smtClean="0"/>
              <a:t>60 % людей являются носителями условно-патогенного стрептококка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427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 и пути передачи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Источник – больной человек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воздушно-капельный,</a:t>
            </a:r>
            <a:r>
              <a:rPr lang="ru-RU" dirty="0" smtClean="0"/>
              <a:t> воздушно-пылевой</a:t>
            </a:r>
          </a:p>
          <a:p>
            <a:pPr>
              <a:buFontTx/>
              <a:buChar char="-"/>
            </a:pPr>
            <a:r>
              <a:rPr lang="ru-RU" dirty="0" smtClean="0"/>
              <a:t>контактно-бытовой</a:t>
            </a:r>
          </a:p>
          <a:p>
            <a:pPr>
              <a:buFontTx/>
              <a:buChar char="-"/>
            </a:pPr>
            <a:r>
              <a:rPr lang="ru-RU" dirty="0" smtClean="0"/>
              <a:t>эндогенно при активации условно-патогенных стрептококков при носительстве. Большое значение имеет сенсибилизация организма к стрептококкам</a:t>
            </a:r>
          </a:p>
          <a:p>
            <a:pPr marL="0" indent="0">
              <a:buNone/>
            </a:pPr>
            <a:r>
              <a:rPr lang="ru-RU" dirty="0" smtClean="0"/>
              <a:t>Входные ворота:</a:t>
            </a:r>
          </a:p>
          <a:p>
            <a:pPr>
              <a:buFontTx/>
              <a:buChar char="-"/>
            </a:pPr>
            <a:r>
              <a:rPr lang="ru-RU" dirty="0" smtClean="0"/>
              <a:t>слизистые носоглотки</a:t>
            </a:r>
          </a:p>
          <a:p>
            <a:pPr>
              <a:buFontTx/>
              <a:buChar char="-"/>
            </a:pPr>
            <a:r>
              <a:rPr lang="ru-RU" dirty="0" smtClean="0"/>
              <a:t>повреждения(ранки, трещины, загрязненные поры, любые ранения) на коже</a:t>
            </a:r>
          </a:p>
          <a:p>
            <a:pPr>
              <a:buFontTx/>
              <a:buChar char="-"/>
            </a:pPr>
            <a:r>
              <a:rPr lang="ru-RU" dirty="0" smtClean="0"/>
              <a:t>медицинские и хирургические вмешательства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99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и клиника стрептококковых заболеваний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Стрептококки не обладают </a:t>
            </a:r>
            <a:r>
              <a:rPr lang="ru-RU" dirty="0" err="1" smtClean="0">
                <a:solidFill>
                  <a:srgbClr val="C00000"/>
                </a:solidFill>
              </a:rPr>
              <a:t>органотропностью</a:t>
            </a:r>
            <a:r>
              <a:rPr lang="ru-RU" dirty="0" smtClean="0"/>
              <a:t>. В отличие от стафилококков легко попадают в кровь и разносятся по всему организму. Гнойное воспаление образуется не всегда.</a:t>
            </a:r>
          </a:p>
          <a:p>
            <a:pPr marL="0" indent="0">
              <a:buNone/>
            </a:pPr>
            <a:r>
              <a:rPr lang="ru-RU" dirty="0" smtClean="0"/>
              <a:t>Ангина без образования гноя и с гнойным воспалением миндалин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48364"/>
            <a:ext cx="4749800" cy="3209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91" y="3648364"/>
            <a:ext cx="5449454" cy="31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4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Стрептодермия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1" y="1690688"/>
            <a:ext cx="5264726" cy="43129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364" y="1690688"/>
            <a:ext cx="5246254" cy="43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1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патогенных кокков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По классификации Берги патогенные кокки относятся к трем семействам: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Micrococcaceae</a:t>
            </a:r>
            <a:r>
              <a:rPr lang="en-US" sz="3200" dirty="0" smtClean="0"/>
              <a:t> – </a:t>
            </a:r>
            <a:r>
              <a:rPr lang="ru-RU" sz="3200" dirty="0" smtClean="0"/>
              <a:t>род </a:t>
            </a:r>
            <a:r>
              <a:rPr lang="en-US" sz="3200" dirty="0" smtClean="0"/>
              <a:t>Staphylococcus </a:t>
            </a:r>
            <a:r>
              <a:rPr lang="ru-RU" sz="3200" dirty="0" smtClean="0"/>
              <a:t>(стафилококки)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Streptococcaceae</a:t>
            </a:r>
            <a:r>
              <a:rPr lang="en-US" sz="3200" dirty="0" smtClean="0"/>
              <a:t> – </a:t>
            </a:r>
            <a:r>
              <a:rPr lang="ru-RU" sz="3200" dirty="0" smtClean="0"/>
              <a:t>род </a:t>
            </a:r>
            <a:r>
              <a:rPr lang="en-US" sz="3200" dirty="0" smtClean="0"/>
              <a:t>Streptococcus </a:t>
            </a:r>
            <a:r>
              <a:rPr lang="ru-RU" sz="3200" dirty="0" smtClean="0"/>
              <a:t>(стрептококки и пневмококки)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Neisseriaceae</a:t>
            </a:r>
            <a:r>
              <a:rPr lang="en-US" sz="3200" dirty="0" smtClean="0"/>
              <a:t> </a:t>
            </a:r>
            <a:r>
              <a:rPr lang="ru-RU" sz="3200" dirty="0" smtClean="0"/>
              <a:t>– род </a:t>
            </a:r>
            <a:r>
              <a:rPr lang="en-US" sz="3200" dirty="0" smtClean="0"/>
              <a:t>Neisseria </a:t>
            </a:r>
            <a:r>
              <a:rPr lang="ru-RU" sz="3200" dirty="0" smtClean="0"/>
              <a:t>( менингококки и гонококки)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Стрептококковая </a:t>
            </a:r>
            <a:r>
              <a:rPr lang="ru-RU" dirty="0" err="1" smtClean="0"/>
              <a:t>эктима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782" y="1825625"/>
            <a:ext cx="8469745" cy="4351338"/>
          </a:xfrm>
        </p:spPr>
      </p:pic>
    </p:spTree>
    <p:extLst>
      <p:ext uri="{BB962C8B-B14F-4D97-AF65-F5344CB8AC3E}">
        <p14:creationId xmlns:p14="http://schemas.microsoft.com/office/powerpoint/2010/main" xmlns="" val="19285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Рожистое воспаление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328" y="1524000"/>
            <a:ext cx="8248072" cy="4248944"/>
          </a:xfrm>
        </p:spPr>
      </p:pic>
    </p:spTree>
    <p:extLst>
      <p:ext uri="{BB962C8B-B14F-4D97-AF65-F5344CB8AC3E}">
        <p14:creationId xmlns:p14="http://schemas.microsoft.com/office/powerpoint/2010/main" xmlns="" val="6317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Фурункул, карбункул, абсцесс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65" y="1825625"/>
            <a:ext cx="314960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182" y="1825624"/>
            <a:ext cx="3602182" cy="4351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7854" y="1825625"/>
            <a:ext cx="35467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00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Скарлатина – развивается только при наличии у стрептококка </a:t>
            </a:r>
            <a:r>
              <a:rPr lang="ru-RU" sz="3600" dirty="0" err="1" smtClean="0"/>
              <a:t>эритрогенного</a:t>
            </a:r>
            <a:r>
              <a:rPr lang="ru-RU" sz="3600" dirty="0" smtClean="0"/>
              <a:t> токсина, создает стойкий иммунитет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1976582"/>
            <a:ext cx="9467273" cy="3953162"/>
          </a:xfrm>
        </p:spPr>
      </p:pic>
    </p:spTree>
    <p:extLst>
      <p:ext uri="{BB962C8B-B14F-4D97-AF65-F5344CB8AC3E}">
        <p14:creationId xmlns:p14="http://schemas.microsoft.com/office/powerpoint/2010/main" xmlns="" val="3096444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Стрептококковые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Ревматизм</a:t>
            </a:r>
          </a:p>
          <a:p>
            <a:r>
              <a:rPr lang="ru-RU" dirty="0" smtClean="0"/>
              <a:t>Ревмокардит</a:t>
            </a:r>
          </a:p>
          <a:p>
            <a:r>
              <a:rPr lang="ru-RU" dirty="0" smtClean="0"/>
              <a:t>Гломерулонефрит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Иммунитет не вырабатывается, кроме скарлатины</a:t>
            </a:r>
          </a:p>
          <a:p>
            <a:pPr marL="0" indent="0">
              <a:buNone/>
            </a:pPr>
            <a:r>
              <a:rPr lang="ru-RU" dirty="0" smtClean="0"/>
              <a:t>Вакцин нет</a:t>
            </a:r>
          </a:p>
          <a:p>
            <a:pPr marL="0" indent="0">
              <a:buNone/>
            </a:pPr>
            <a:r>
              <a:rPr lang="ru-RU" dirty="0" smtClean="0"/>
              <a:t>Лечение – антибиотики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253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Материал для исследования: </a:t>
            </a:r>
            <a:r>
              <a:rPr lang="ru-RU" dirty="0" smtClean="0">
                <a:solidFill>
                  <a:srgbClr val="C00000"/>
                </a:solidFill>
              </a:rPr>
              <a:t>зависит от локализации воспалительного процесса</a:t>
            </a:r>
          </a:p>
          <a:p>
            <a:pPr>
              <a:buFontTx/>
              <a:buChar char="-"/>
            </a:pPr>
            <a:r>
              <a:rPr lang="ru-RU" dirty="0" smtClean="0"/>
              <a:t>Гной ( фурункулы, карбункулы, </a:t>
            </a:r>
            <a:r>
              <a:rPr lang="ru-RU" dirty="0" err="1" smtClean="0"/>
              <a:t>абцессы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Мазок из зева (ангина)</a:t>
            </a:r>
          </a:p>
          <a:p>
            <a:pPr>
              <a:buFontTx/>
              <a:buChar char="-"/>
            </a:pPr>
            <a:r>
              <a:rPr lang="ru-RU" dirty="0" smtClean="0"/>
              <a:t>Моча (цистит, пиелонефрит)</a:t>
            </a:r>
          </a:p>
          <a:p>
            <a:pPr>
              <a:buFontTx/>
              <a:buChar char="-"/>
            </a:pPr>
            <a:r>
              <a:rPr lang="ru-RU" dirty="0" smtClean="0"/>
              <a:t>Кровь (подозрение на сепсис)</a:t>
            </a:r>
          </a:p>
          <a:p>
            <a:pPr>
              <a:buFontTx/>
              <a:buChar char="-"/>
            </a:pPr>
            <a:r>
              <a:rPr lang="ru-RU" dirty="0" smtClean="0"/>
              <a:t>Мазки из гнойных ран</a:t>
            </a:r>
          </a:p>
          <a:p>
            <a:pPr>
              <a:buFontTx/>
              <a:buChar char="-"/>
            </a:pPr>
            <a:r>
              <a:rPr lang="ru-RU" dirty="0" smtClean="0"/>
              <a:t>Кровь </a:t>
            </a:r>
          </a:p>
          <a:p>
            <a:endParaRPr lang="ru-RU" dirty="0"/>
          </a:p>
        </p:txBody>
      </p:sp>
      <p:pic>
        <p:nvPicPr>
          <p:cNvPr id="4" name="Рисунок 3" descr="https://konspekta.net/mydocxru/baza11/542854850216.files/image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327" y="2222499"/>
            <a:ext cx="4553528" cy="2534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508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Сколько дней необходимо для бактериологического исследования</a:t>
            </a:r>
          </a:p>
          <a:p>
            <a:r>
              <a:rPr lang="ru-RU" dirty="0" smtClean="0"/>
              <a:t>2. Какие заболевания вызывает стафилококк?</a:t>
            </a:r>
          </a:p>
          <a:p>
            <a:r>
              <a:rPr lang="ru-RU" dirty="0" smtClean="0"/>
              <a:t>3. Какие среды необходимо приготовить при диагностике стафилококковой инфекции?</a:t>
            </a:r>
          </a:p>
          <a:p>
            <a:r>
              <a:rPr lang="ru-RU" dirty="0" smtClean="0"/>
              <a:t>4. В чем заключается смысл реакции </a:t>
            </a:r>
            <a:r>
              <a:rPr lang="ru-RU" dirty="0" err="1" smtClean="0"/>
              <a:t>плазмокоагуляции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 Перечислите факторы патогенности стафилококка.</a:t>
            </a:r>
          </a:p>
          <a:p>
            <a:r>
              <a:rPr lang="ru-RU" dirty="0" smtClean="0"/>
              <a:t>6. Какой м/о вызывает скарлатину?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Черкес Ф.К. Микробиология, стр. 235-253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Общая характеристика патогенных кокков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 морфологии – круглые бактерии, размером до 1,5 мкм</a:t>
            </a:r>
          </a:p>
          <a:p>
            <a:r>
              <a:rPr lang="ru-RU" dirty="0" smtClean="0"/>
              <a:t>2. Неподвижны, спор не образуют</a:t>
            </a:r>
          </a:p>
          <a:p>
            <a:r>
              <a:rPr lang="ru-RU" dirty="0" smtClean="0"/>
              <a:t>3. Способны вызывать гнойно-воспалительные процессы, поэтому их называют гноеродными (</a:t>
            </a:r>
            <a:r>
              <a:rPr lang="ru-RU" dirty="0" err="1" smtClean="0"/>
              <a:t>пиогенными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4. После заболевания иммунитет не формируется (за исключением менингита и скарлатины) </a:t>
            </a:r>
          </a:p>
          <a:p>
            <a:endParaRPr lang="ru-RU" dirty="0"/>
          </a:p>
        </p:txBody>
      </p:sp>
      <p:pic>
        <p:nvPicPr>
          <p:cNvPr id="4" name="Рисунок 3" descr="https://i.ytimg.com/vi/YMJ4Woe8QDo/maxresdefaul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1" r="14582" b="25180"/>
          <a:stretch/>
        </p:blipFill>
        <p:spPr bwMode="auto">
          <a:xfrm>
            <a:off x="969818" y="4692072"/>
            <a:ext cx="4703618" cy="1902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6618" y="4692072"/>
            <a:ext cx="5680364" cy="19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81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Стафилококки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Систематика</a:t>
            </a:r>
          </a:p>
          <a:p>
            <a:pPr marL="0" indent="0">
              <a:buNone/>
            </a:pPr>
            <a:r>
              <a:rPr lang="ru-RU" sz="3200" dirty="0" smtClean="0"/>
              <a:t>Семейство - </a:t>
            </a:r>
            <a:r>
              <a:rPr lang="en-US" sz="3200" dirty="0" err="1" smtClean="0"/>
              <a:t>Micrococcaceae</a:t>
            </a:r>
            <a:endParaRPr lang="en-US" sz="3200" dirty="0" smtClean="0"/>
          </a:p>
          <a:p>
            <a:pPr marL="0" indent="0">
              <a:buNone/>
            </a:pPr>
            <a:r>
              <a:rPr lang="ru-RU" sz="3200" dirty="0" smtClean="0"/>
              <a:t>Род – </a:t>
            </a:r>
            <a:r>
              <a:rPr lang="en-US" sz="3200" dirty="0" smtClean="0"/>
              <a:t>Staphylococcus</a:t>
            </a:r>
          </a:p>
          <a:p>
            <a:pPr marL="0" indent="0">
              <a:buNone/>
            </a:pPr>
            <a:r>
              <a:rPr lang="ru-RU" sz="3200" dirty="0" smtClean="0"/>
              <a:t>Виды – </a:t>
            </a:r>
            <a:r>
              <a:rPr lang="en-US" sz="3200" dirty="0" smtClean="0"/>
              <a:t>Staphylococcus aureus </a:t>
            </a:r>
            <a:r>
              <a:rPr lang="ru-RU" sz="3200" dirty="0" smtClean="0"/>
              <a:t>(золотистый, патогенный)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</a:t>
            </a:r>
            <a:r>
              <a:rPr lang="en-US" sz="3200" dirty="0" smtClean="0"/>
              <a:t>Staphylococcus </a:t>
            </a:r>
            <a:r>
              <a:rPr lang="en-US" sz="3200" dirty="0" err="1" smtClean="0"/>
              <a:t>epidermitidis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Staphylococcus </a:t>
            </a:r>
            <a:r>
              <a:rPr lang="en-US" sz="3200" dirty="0" err="1" smtClean="0"/>
              <a:t>saprophyticus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Морфологические свойства стафилококка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Круглые клетки, собранные</a:t>
            </a:r>
          </a:p>
          <a:p>
            <a:pPr marL="0" indent="0">
              <a:buNone/>
            </a:pPr>
            <a:r>
              <a:rPr lang="ru-RU" dirty="0" smtClean="0"/>
              <a:t>кучками в виде виноградной</a:t>
            </a:r>
          </a:p>
          <a:p>
            <a:pPr marL="0" indent="0">
              <a:buNone/>
            </a:pPr>
            <a:r>
              <a:rPr lang="ru-RU" dirty="0" smtClean="0"/>
              <a:t>грозди</a:t>
            </a:r>
          </a:p>
          <a:p>
            <a:r>
              <a:rPr lang="ru-RU" dirty="0" err="1" smtClean="0"/>
              <a:t>Грам</a:t>
            </a:r>
            <a:r>
              <a:rPr lang="ru-RU" dirty="0" smtClean="0"/>
              <a:t> +</a:t>
            </a:r>
          </a:p>
          <a:p>
            <a:r>
              <a:rPr lang="ru-RU" dirty="0" smtClean="0"/>
              <a:t>Неподвижные</a:t>
            </a:r>
          </a:p>
          <a:p>
            <a:r>
              <a:rPr lang="ru-RU" dirty="0" smtClean="0"/>
              <a:t>Спор и капсул не образуют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618" y="1690688"/>
            <a:ext cx="5467927" cy="425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09" y="4812144"/>
            <a:ext cx="3796146" cy="19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12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Факультативные анаэробы</a:t>
            </a:r>
          </a:p>
          <a:p>
            <a:r>
              <a:rPr lang="ru-RU" dirty="0" smtClean="0"/>
              <a:t>Растут на простых средах,</a:t>
            </a:r>
          </a:p>
          <a:p>
            <a:pPr marL="0" indent="0">
              <a:buNone/>
            </a:pPr>
            <a:r>
              <a:rPr lang="ru-RU" dirty="0" smtClean="0"/>
              <a:t> но предпочитают кровяной </a:t>
            </a:r>
          </a:p>
          <a:p>
            <a:pPr marL="0" indent="0">
              <a:buNone/>
            </a:pPr>
            <a:r>
              <a:rPr lang="ru-RU" dirty="0" smtClean="0"/>
              <a:t>и желточный </a:t>
            </a:r>
            <a:r>
              <a:rPr lang="ru-RU" dirty="0" err="1" smtClean="0"/>
              <a:t>агар</a:t>
            </a:r>
            <a:endParaRPr lang="ru-RU" dirty="0" smtClean="0"/>
          </a:p>
          <a:p>
            <a:r>
              <a:rPr lang="ru-RU" dirty="0" smtClean="0"/>
              <a:t>Колонии матовые белого, непрозрачные</a:t>
            </a:r>
          </a:p>
          <a:p>
            <a:pPr marL="0" indent="0">
              <a:buNone/>
            </a:pPr>
            <a:r>
              <a:rPr lang="ru-RU" dirty="0" err="1" smtClean="0"/>
              <a:t>желтового</a:t>
            </a:r>
            <a:r>
              <a:rPr lang="ru-RU" dirty="0" smtClean="0"/>
              <a:t> или кремового цвета,</a:t>
            </a:r>
          </a:p>
          <a:p>
            <a:pPr marL="0" indent="0">
              <a:buNone/>
            </a:pPr>
            <a:r>
              <a:rPr lang="ru-RU" dirty="0" smtClean="0"/>
              <a:t> диаметром 1-2 мм</a:t>
            </a:r>
          </a:p>
          <a:p>
            <a:r>
              <a:rPr lang="ru-RU" dirty="0" smtClean="0"/>
              <a:t>Элективная среда – </a:t>
            </a:r>
            <a:r>
              <a:rPr lang="ru-RU" dirty="0" err="1" smtClean="0"/>
              <a:t>желточно</a:t>
            </a:r>
            <a:r>
              <a:rPr lang="ru-RU" dirty="0" smtClean="0"/>
              <a:t>-солевой </a:t>
            </a:r>
            <a:r>
              <a:rPr lang="ru-RU" dirty="0" err="1" smtClean="0"/>
              <a:t>агар</a:t>
            </a:r>
            <a:endParaRPr lang="ru-RU" dirty="0" smtClean="0"/>
          </a:p>
          <a:p>
            <a:r>
              <a:rPr lang="ru-RU" dirty="0" smtClean="0"/>
              <a:t>На жидких средах – рост в виде помутнения</a:t>
            </a:r>
          </a:p>
          <a:p>
            <a:pPr marL="0" indent="0">
              <a:buNone/>
            </a:pPr>
            <a:r>
              <a:rPr lang="ru-RU" dirty="0" smtClean="0"/>
              <a:t> среды и небольшого осадка</a:t>
            </a:r>
            <a:endParaRPr lang="ru-RU" dirty="0"/>
          </a:p>
        </p:txBody>
      </p:sp>
      <p:pic>
        <p:nvPicPr>
          <p:cNvPr id="4" name="Picture 2" descr="https://econet.ru/media/110749/covers/178171/original.jpg?15135433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455" y="1825625"/>
            <a:ext cx="4479636" cy="47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39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Ферментативные свойства патогенного стафилококка (</a:t>
            </a:r>
            <a:r>
              <a:rPr lang="ru-RU" dirty="0" smtClean="0">
                <a:solidFill>
                  <a:srgbClr val="C00000"/>
                </a:solidFill>
              </a:rPr>
              <a:t>факторы патогенности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Вырабатывает фермент </a:t>
            </a:r>
            <a:r>
              <a:rPr lang="ru-RU" dirty="0" err="1" smtClean="0"/>
              <a:t>коагулазу</a:t>
            </a:r>
            <a:r>
              <a:rPr lang="ru-RU" dirty="0" smtClean="0"/>
              <a:t> (сворачивает плазму крови)</a:t>
            </a:r>
          </a:p>
          <a:p>
            <a:pPr marL="0" indent="0">
              <a:buNone/>
            </a:pPr>
            <a:r>
              <a:rPr lang="ru-RU" dirty="0" smtClean="0"/>
              <a:t>2. Вырабатывает фермент гемолизин (растворяет эритроциты)</a:t>
            </a:r>
          </a:p>
          <a:p>
            <a:pPr marL="0" indent="0">
              <a:buNone/>
            </a:pPr>
            <a:r>
              <a:rPr lang="ru-RU" dirty="0" smtClean="0"/>
              <a:t>3. Вырабатывает фермент </a:t>
            </a:r>
            <a:r>
              <a:rPr lang="ru-RU" dirty="0" err="1" smtClean="0"/>
              <a:t>лецитиназу</a:t>
            </a:r>
            <a:r>
              <a:rPr lang="ru-RU" dirty="0" smtClean="0"/>
              <a:t> (расщепляет белок лецитин, находящийся в желтке яйца)</a:t>
            </a:r>
          </a:p>
          <a:p>
            <a:pPr marL="0" indent="0">
              <a:buNone/>
            </a:pPr>
            <a:r>
              <a:rPr lang="ru-RU" dirty="0" smtClean="0"/>
              <a:t>4. Вырабатывает фермент, расщепляющий ДНК (ДНК-аза)</a:t>
            </a:r>
          </a:p>
          <a:p>
            <a:pPr marL="0" indent="0">
              <a:buNone/>
            </a:pPr>
            <a:r>
              <a:rPr lang="ru-RU" dirty="0" smtClean="0"/>
              <a:t>5. Ферментирует манит в анаэробных условиях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этом отличия от непатогенных стафилококков!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Гемолитическая и </a:t>
            </a:r>
            <a:r>
              <a:rPr lang="ru-RU" dirty="0" err="1" smtClean="0"/>
              <a:t>лецитиназная</a:t>
            </a:r>
            <a:r>
              <a:rPr lang="ru-RU" dirty="0" smtClean="0"/>
              <a:t> активность патогенного стафилококка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55" y="1825625"/>
            <a:ext cx="5375563" cy="4898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109" y="1825625"/>
            <a:ext cx="5588000" cy="53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566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5328</TotalTime>
  <Words>1187</Words>
  <Application>Microsoft Office PowerPoint</Application>
  <PresentationFormat>Произвольный</PresentationFormat>
  <Paragraphs>209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Классификация патогенных кокков</vt:lpstr>
      <vt:lpstr>Общая характеристика патогенных кокков</vt:lpstr>
      <vt:lpstr>Стафилококки</vt:lpstr>
      <vt:lpstr>Морфологические свойства стафилококка</vt:lpstr>
      <vt:lpstr>Культуральные свойства</vt:lpstr>
      <vt:lpstr>Ферментативные свойства патогенного стафилококка (факторы патогенности)</vt:lpstr>
      <vt:lpstr>Гемолитическая и лецитиназная активность патогенного стафилококка</vt:lpstr>
      <vt:lpstr>Устойчивость во внешней среде</vt:lpstr>
      <vt:lpstr>Источники инфекции и пути передачи</vt:lpstr>
      <vt:lpstr>Патогенез и клиника стафилококковых заболеваний</vt:lpstr>
      <vt:lpstr>Патогенез и клиника стафилококковых заболеваний</vt:lpstr>
      <vt:lpstr>Иммунитет, профилактика и лечение</vt:lpstr>
      <vt:lpstr>Лабораторная диагностика</vt:lpstr>
      <vt:lpstr>Схема исследования</vt:lpstr>
      <vt:lpstr>Первый день исследования</vt:lpstr>
      <vt:lpstr>Второй день исследования</vt:lpstr>
      <vt:lpstr>Третий день исследования</vt:lpstr>
      <vt:lpstr>Четвертый день исследования</vt:lpstr>
      <vt:lpstr>Стрептококки</vt:lpstr>
      <vt:lpstr>Морфологические свойства стрептококка</vt:lpstr>
      <vt:lpstr>Культуральные свойства</vt:lpstr>
      <vt:lpstr>Ферментативные свойства и токсинообразование</vt:lpstr>
      <vt:lpstr>Антигенная структура</vt:lpstr>
      <vt:lpstr>Устойчивость во внешней среде</vt:lpstr>
      <vt:lpstr>Источники инфекции и пути передачи</vt:lpstr>
      <vt:lpstr>Патогенез и клиника стрептококковых заболеваний</vt:lpstr>
      <vt:lpstr>Стрептодермия</vt:lpstr>
      <vt:lpstr>Стрептококковая эктима</vt:lpstr>
      <vt:lpstr>Рожистое воспаление</vt:lpstr>
      <vt:lpstr>Фурункул, карбункул, абсцесс </vt:lpstr>
      <vt:lpstr>Скарлатина – развивается только при наличии у стрептококка эритрогенного токсина, создает стойкий иммунитет</vt:lpstr>
      <vt:lpstr>Стрептококковые заболевания</vt:lpstr>
      <vt:lpstr>Лабораторная диагностика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91</cp:revision>
  <dcterms:created xsi:type="dcterms:W3CDTF">2020-09-04T04:53:43Z</dcterms:created>
  <dcterms:modified xsi:type="dcterms:W3CDTF">2020-12-01T13:27:24Z</dcterms:modified>
</cp:coreProperties>
</file>