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80" r:id="rId15"/>
    <p:sldId id="270" r:id="rId16"/>
    <p:sldId id="281" r:id="rId17"/>
    <p:sldId id="274" r:id="rId18"/>
    <p:sldId id="28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8631"/>
    <a:srgbClr val="E1E1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100" d="100"/>
          <a:sy n="100" d="100"/>
        </p:scale>
        <p:origin x="-954" y="-4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4B3BEF-99D9-47ED-B625-7435509611D9}" type="datetimeFigureOut">
              <a:rPr lang="ru-RU" smtClean="0"/>
              <a:t>15.01.2023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B6C035-575C-4D55-8994-2B47B05EA495}" type="slidenum">
              <a:rPr lang="ru-RU" smtClean="0"/>
              <a:t>‹#›</a:t>
            </a:fld>
            <a:endParaRPr lang="ru-RU"/>
          </a:p>
        </p:txBody>
      </p:sp>
    </p:spTree>
    <p:extLst>
      <p:ext uri="{BB962C8B-B14F-4D97-AF65-F5344CB8AC3E}">
        <p14:creationId xmlns:p14="http://schemas.microsoft.com/office/powerpoint/2010/main" val="287190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4CB6C035-575C-4D55-8994-2B47B05EA495}" type="slidenum">
              <a:rPr lang="ru-RU" smtClean="0"/>
              <a:t>7</a:t>
            </a:fld>
            <a:endParaRPr lang="ru-RU" dirty="0"/>
          </a:p>
        </p:txBody>
      </p:sp>
    </p:spTree>
    <p:extLst>
      <p:ext uri="{BB962C8B-B14F-4D97-AF65-F5344CB8AC3E}">
        <p14:creationId xmlns:p14="http://schemas.microsoft.com/office/powerpoint/2010/main" val="3398916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4CB6C035-575C-4D55-8994-2B47B05EA495}" type="slidenum">
              <a:rPr lang="ru-RU" smtClean="0"/>
              <a:t>8</a:t>
            </a:fld>
            <a:endParaRPr lang="ru-RU" dirty="0"/>
          </a:p>
        </p:txBody>
      </p:sp>
    </p:spTree>
    <p:extLst>
      <p:ext uri="{BB962C8B-B14F-4D97-AF65-F5344CB8AC3E}">
        <p14:creationId xmlns:p14="http://schemas.microsoft.com/office/powerpoint/2010/main" val="232225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3048000" y="3124200"/>
            <a:ext cx="82296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10733828" y="1110597"/>
            <a:ext cx="2286000" cy="508000"/>
          </a:xfrm>
        </p:spPr>
        <p:txBody>
          <a:bodyPr/>
          <a:lstStyle/>
          <a:p>
            <a:fld id="{86B80FC9-4DD4-49BC-86F8-E631F90E9C41}" type="datetimeFigureOut">
              <a:rPr lang="ru-RU" smtClean="0"/>
              <a:t>15.01.2023</a:t>
            </a:fld>
            <a:endParaRPr lang="ru-RU"/>
          </a:p>
        </p:txBody>
      </p:sp>
      <p:sp>
        <p:nvSpPr>
          <p:cNvPr id="17" name="Нижний колонтитул 16"/>
          <p:cNvSpPr>
            <a:spLocks noGrp="1"/>
          </p:cNvSpPr>
          <p:nvPr>
            <p:ph type="ftr" sz="quarter" idx="11"/>
          </p:nvPr>
        </p:nvSpPr>
        <p:spPr bwMode="auto">
          <a:xfrm rot="5400000">
            <a:off x="10045959" y="4117661"/>
            <a:ext cx="3657600" cy="512064"/>
          </a:xfrm>
        </p:spPr>
        <p:txBody>
          <a:bodyPr/>
          <a:lstStyle/>
          <a:p>
            <a:endParaRPr lang="ru-RU"/>
          </a:p>
        </p:txBody>
      </p:sp>
      <p:sp>
        <p:nvSpPr>
          <p:cNvPr id="10" name="Прямоугольник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767392" y="4928702"/>
            <a:ext cx="812800" cy="517524"/>
          </a:xfrm>
        </p:spPr>
        <p:txBody>
          <a:bodyPr/>
          <a:lstStyle/>
          <a:p>
            <a:fld id="{51301CDC-9E98-40F0-AD51-0443BBEF08B4}"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6B80FC9-4DD4-49BC-86F8-E631F90E9C41}" type="datetimeFigureOut">
              <a:rPr lang="ru-RU" smtClean="0"/>
              <a:t>15.01.2023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301CDC-9E98-40F0-AD51-0443BBEF08B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0"/>
            <a:ext cx="22352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6B80FC9-4DD4-49BC-86F8-E631F90E9C41}" type="datetimeFigureOut">
              <a:rPr lang="ru-RU" smtClean="0"/>
              <a:t>15.01.2023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301CDC-9E98-40F0-AD51-0443BBEF08B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609600" y="1600200"/>
            <a:ext cx="99568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86B80FC9-4DD4-49BC-86F8-E631F90E9C41}" type="datetimeFigureOut">
              <a:rPr lang="ru-RU" smtClean="0"/>
              <a:t>15.01.2023</a:t>
            </a:fld>
            <a:endParaRPr lang="ru-RU"/>
          </a:p>
        </p:txBody>
      </p:sp>
      <p:sp>
        <p:nvSpPr>
          <p:cNvPr id="9" name="Номер слайда 8"/>
          <p:cNvSpPr>
            <a:spLocks noGrp="1"/>
          </p:cNvSpPr>
          <p:nvPr>
            <p:ph type="sldNum" sz="quarter" idx="15"/>
          </p:nvPr>
        </p:nvSpPr>
        <p:spPr/>
        <p:txBody>
          <a:bodyPr rtlCol="0"/>
          <a:lstStyle/>
          <a:p>
            <a:fld id="{51301CDC-9E98-40F0-AD51-0443BBEF08B4}"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0" y="2895600"/>
            <a:ext cx="82296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10732008" y="1106932"/>
            <a:ext cx="2286000" cy="508000"/>
          </a:xfrm>
        </p:spPr>
        <p:txBody>
          <a:bodyPr/>
          <a:lstStyle/>
          <a:p>
            <a:fld id="{86B80FC9-4DD4-49BC-86F8-E631F90E9C41}" type="datetimeFigureOut">
              <a:rPr lang="ru-RU" smtClean="0"/>
              <a:t>15.01.2023</a:t>
            </a:fld>
            <a:endParaRPr lang="ru-RU"/>
          </a:p>
        </p:txBody>
      </p:sp>
      <p:sp>
        <p:nvSpPr>
          <p:cNvPr id="5" name="Нижний колонтитул 4"/>
          <p:cNvSpPr>
            <a:spLocks noGrp="1"/>
          </p:cNvSpPr>
          <p:nvPr>
            <p:ph type="ftr" sz="quarter" idx="11"/>
          </p:nvPr>
        </p:nvSpPr>
        <p:spPr bwMode="auto">
          <a:xfrm rot="5400000">
            <a:off x="10046208" y="4114800"/>
            <a:ext cx="3657600" cy="512064"/>
          </a:xfrm>
        </p:spPr>
        <p:txBody>
          <a:bodyPr/>
          <a:lstStyle/>
          <a:p>
            <a:endParaRPr lang="ru-RU"/>
          </a:p>
        </p:txBody>
      </p:sp>
      <p:sp>
        <p:nvSpPr>
          <p:cNvPr id="9" name="Прямоугольник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787488" y="4928702"/>
            <a:ext cx="812800" cy="517524"/>
          </a:xfrm>
        </p:spPr>
        <p:txBody>
          <a:bodyPr/>
          <a:lstStyle/>
          <a:p>
            <a:fld id="{51301CDC-9E98-40F0-AD51-0443BBEF08B4}"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6B80FC9-4DD4-49BC-86F8-E631F90E9C41}" type="datetimeFigureOut">
              <a:rPr lang="ru-RU" smtClean="0"/>
              <a:t>15.01.2023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301CDC-9E98-40F0-AD51-0443BBEF08B4}" type="slidenum">
              <a:rPr lang="ru-RU" smtClean="0"/>
              <a:t>‹#›</a:t>
            </a:fld>
            <a:endParaRPr lang="ru-RU"/>
          </a:p>
        </p:txBody>
      </p:sp>
      <p:sp>
        <p:nvSpPr>
          <p:cNvPr id="9" name="Объект 8"/>
          <p:cNvSpPr>
            <a:spLocks noGrp="1"/>
          </p:cNvSpPr>
          <p:nvPr>
            <p:ph sz="quarter" idx="1"/>
          </p:nvPr>
        </p:nvSpPr>
        <p:spPr>
          <a:xfrm>
            <a:off x="609600" y="1600200"/>
            <a:ext cx="48768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5693664" y="1600200"/>
            <a:ext cx="48768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100584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86B80FC9-4DD4-49BC-86F8-E631F90E9C41}" type="datetimeFigureOut">
              <a:rPr lang="ru-RU" smtClean="0"/>
              <a:t>15.01.2023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1301CDC-9E98-40F0-AD51-0443BBEF08B4}" type="slidenum">
              <a:rPr lang="ru-RU" smtClean="0"/>
              <a:t>‹#›</a:t>
            </a:fld>
            <a:endParaRPr lang="ru-RU"/>
          </a:p>
        </p:txBody>
      </p:sp>
      <p:sp>
        <p:nvSpPr>
          <p:cNvPr id="11" name="Объект 10"/>
          <p:cNvSpPr>
            <a:spLocks noGrp="1"/>
          </p:cNvSpPr>
          <p:nvPr>
            <p:ph sz="quarter" idx="2"/>
          </p:nvPr>
        </p:nvSpPr>
        <p:spPr>
          <a:xfrm>
            <a:off x="609600" y="2362200"/>
            <a:ext cx="48768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5829300" y="2362200"/>
            <a:ext cx="48768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86B80FC9-4DD4-49BC-86F8-E631F90E9C41}" type="datetimeFigureOut">
              <a:rPr lang="ru-RU" smtClean="0"/>
              <a:t>15.01.2023</a:t>
            </a:fld>
            <a:endParaRPr lang="ru-RU"/>
          </a:p>
        </p:txBody>
      </p:sp>
      <p:sp>
        <p:nvSpPr>
          <p:cNvPr id="7" name="Номер слайда 6"/>
          <p:cNvSpPr>
            <a:spLocks noGrp="1"/>
          </p:cNvSpPr>
          <p:nvPr>
            <p:ph type="sldNum" sz="quarter" idx="11"/>
          </p:nvPr>
        </p:nvSpPr>
        <p:spPr/>
        <p:txBody>
          <a:bodyPr rtlCol="0"/>
          <a:lstStyle/>
          <a:p>
            <a:fld id="{51301CDC-9E98-40F0-AD51-0443BBEF08B4}"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B80FC9-4DD4-49BC-86F8-E631F90E9C41}" type="datetimeFigureOut">
              <a:rPr lang="ru-RU" smtClean="0"/>
              <a:t>15.01.2023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1301CDC-9E98-40F0-AD51-0443BBEF08B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406400" y="274320"/>
            <a:ext cx="75184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86B80FC9-4DD4-49BC-86F8-E631F90E9C41}" type="datetimeFigureOut">
              <a:rPr lang="ru-RU" smtClean="0"/>
              <a:t>15.01.2023</a:t>
            </a:fld>
            <a:endParaRPr lang="ru-RU"/>
          </a:p>
        </p:txBody>
      </p:sp>
      <p:sp>
        <p:nvSpPr>
          <p:cNvPr id="22" name="Номер слайда 21"/>
          <p:cNvSpPr>
            <a:spLocks noGrp="1"/>
          </p:cNvSpPr>
          <p:nvPr>
            <p:ph type="sldNum" sz="quarter" idx="15"/>
          </p:nvPr>
        </p:nvSpPr>
        <p:spPr/>
        <p:txBody>
          <a:bodyPr rtlCol="0"/>
          <a:lstStyle/>
          <a:p>
            <a:fld id="{51301CDC-9E98-40F0-AD51-0443BBEF08B4}"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5518404" y="3124200"/>
            <a:ext cx="6309360" cy="6096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86B80FC9-4DD4-49BC-86F8-E631F90E9C41}" type="datetimeFigureOut">
              <a:rPr lang="ru-RU" smtClean="0"/>
              <a:t>15.01.2023</a:t>
            </a:fld>
            <a:endParaRPr lang="ru-RU"/>
          </a:p>
        </p:txBody>
      </p:sp>
      <p:sp>
        <p:nvSpPr>
          <p:cNvPr id="18" name="Номер слайда 17"/>
          <p:cNvSpPr>
            <a:spLocks noGrp="1"/>
          </p:cNvSpPr>
          <p:nvPr>
            <p:ph type="sldNum" sz="quarter" idx="11"/>
          </p:nvPr>
        </p:nvSpPr>
        <p:spPr/>
        <p:txBody>
          <a:bodyPr rtlCol="0"/>
          <a:lstStyle/>
          <a:p>
            <a:fld id="{51301CDC-9E98-40F0-AD51-0443BBEF08B4}"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609600" y="274638"/>
            <a:ext cx="99568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86B80FC9-4DD4-49BC-86F8-E631F90E9C41}" type="datetimeFigureOut">
              <a:rPr lang="ru-RU" smtClean="0"/>
              <a:t>15.01.2023</a:t>
            </a:fld>
            <a:endParaRPr lang="ru-RU"/>
          </a:p>
        </p:txBody>
      </p:sp>
      <p:sp>
        <p:nvSpPr>
          <p:cNvPr id="3" name="Нижний колонтитул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51301CDC-9E98-40F0-AD51-0443BBEF08B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127DF41-9B92-945B-1B9E-B56B606E5A0C}"/>
              </a:ext>
            </a:extLst>
          </p:cNvPr>
          <p:cNvSpPr>
            <a:spLocks noGrp="1"/>
          </p:cNvSpPr>
          <p:nvPr>
            <p:ph type="ctrTitle"/>
          </p:nvPr>
        </p:nvSpPr>
        <p:spPr>
          <a:xfrm>
            <a:off x="1144875" y="-697488"/>
            <a:ext cx="10058400" cy="3566160"/>
          </a:xfrm>
        </p:spPr>
        <p:txBody>
          <a:bodyPr/>
          <a:lstStyle/>
          <a:p>
            <a:pPr marL="0" marR="0" lvl="0" indent="0" algn="ctr" defTabSz="914400" rtl="0" eaLnBrk="1" fontAlgn="auto" latinLnBrk="0" hangingPunct="1">
              <a:lnSpc>
                <a:spcPct val="90000"/>
              </a:lnSpc>
              <a:spcBef>
                <a:spcPts val="1000"/>
              </a:spcBef>
              <a:spcAft>
                <a:spcPts val="0"/>
              </a:spcAft>
              <a:tabLst/>
              <a:defRPr/>
            </a:pPr>
            <a:r>
              <a:rPr kumimoji="0" lang="ru-RU" sz="2000" b="0" i="0" u="none" strike="noStrike" kern="1200" cap="none" spc="0" normalizeH="0" baseline="0" noProof="0" dirty="0">
                <a:ln>
                  <a:noFill/>
                </a:ln>
                <a:solidFill>
                  <a:prstClr val="black"/>
                </a:solidFill>
                <a:effectLst/>
                <a:uLnTx/>
                <a:uFillTx/>
                <a:ea typeface="+mn-ea"/>
                <a:cs typeface="Segoe UI Light" panose="020B0502040204020203" pitchFamily="34" charset="0"/>
              </a:rPr>
              <a:t>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a:t>
            </a:r>
            <a:br>
              <a:rPr kumimoji="0" lang="ru-RU" sz="2000" b="0" i="0" u="none" strike="noStrike" kern="1200" cap="none" spc="0" normalizeH="0" baseline="0" noProof="0" dirty="0">
                <a:ln>
                  <a:noFill/>
                </a:ln>
                <a:solidFill>
                  <a:prstClr val="black"/>
                </a:solidFill>
                <a:effectLst/>
                <a:uLnTx/>
                <a:uFillTx/>
                <a:ea typeface="+mn-ea"/>
                <a:cs typeface="Segoe UI Light" panose="020B0502040204020203" pitchFamily="34" charset="0"/>
              </a:rPr>
            </a:br>
            <a:r>
              <a:rPr kumimoji="0" lang="ru-RU" sz="2000" b="0" i="0" u="none" strike="noStrike" kern="1200" cap="none" spc="0" normalizeH="0" baseline="0" noProof="0" dirty="0">
                <a:ln>
                  <a:noFill/>
                </a:ln>
                <a:solidFill>
                  <a:prstClr val="black"/>
                </a:solidFill>
                <a:effectLst/>
                <a:uLnTx/>
                <a:uFillTx/>
                <a:ea typeface="+mn-ea"/>
                <a:cs typeface="Segoe UI Light" panose="020B0502040204020203" pitchFamily="34" charset="0"/>
              </a:rPr>
              <a:t>Министерства здравоохранения Российской Федерации </a:t>
            </a:r>
            <a:br>
              <a:rPr kumimoji="0" lang="ru-RU" sz="2000" b="0" i="0" u="none" strike="noStrike" kern="1200" cap="none" spc="0" normalizeH="0" baseline="0" noProof="0" dirty="0">
                <a:ln>
                  <a:noFill/>
                </a:ln>
                <a:solidFill>
                  <a:prstClr val="black"/>
                </a:solidFill>
                <a:effectLst/>
                <a:uLnTx/>
                <a:uFillTx/>
                <a:ea typeface="+mn-ea"/>
                <a:cs typeface="Segoe UI Light" panose="020B0502040204020203" pitchFamily="34" charset="0"/>
              </a:rPr>
            </a:br>
            <a:r>
              <a:rPr kumimoji="0" lang="ru-RU" sz="2000" b="0" i="0" u="none" strike="noStrike" kern="1200" cap="none" spc="0" normalizeH="0" baseline="0" noProof="0" dirty="0">
                <a:ln>
                  <a:noFill/>
                </a:ln>
                <a:solidFill>
                  <a:prstClr val="black"/>
                </a:solidFill>
                <a:effectLst/>
                <a:uLnTx/>
                <a:uFillTx/>
                <a:ea typeface="+mn-ea"/>
                <a:cs typeface="Segoe UI Light" panose="020B0502040204020203" pitchFamily="34" charset="0"/>
              </a:rPr>
              <a:t>Кафедра стоматологии ИПО </a:t>
            </a:r>
            <a:r>
              <a:rPr kumimoji="0" lang="ru" sz="2000" b="0" i="0" u="none" strike="noStrike" kern="120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
            </a:r>
            <a:br>
              <a:rPr kumimoji="0" lang="ru" sz="2000" b="0" i="0" u="none" strike="noStrike" kern="120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br>
            <a:endParaRPr lang="ru-RU" dirty="0"/>
          </a:p>
        </p:txBody>
      </p:sp>
      <p:sp>
        <p:nvSpPr>
          <p:cNvPr id="5" name="TextBox 4">
            <a:extLst>
              <a:ext uri="{FF2B5EF4-FFF2-40B4-BE49-F238E27FC236}">
                <a16:creationId xmlns:a16="http://schemas.microsoft.com/office/drawing/2014/main" xmlns="" id="{7F9D1E46-D488-D58D-4855-1928D725D27F}"/>
              </a:ext>
            </a:extLst>
          </p:cNvPr>
          <p:cNvSpPr txBox="1"/>
          <p:nvPr/>
        </p:nvSpPr>
        <p:spPr>
          <a:xfrm>
            <a:off x="5564171" y="4502755"/>
            <a:ext cx="6094428" cy="1477328"/>
          </a:xfrm>
          <a:prstGeom prst="rect">
            <a:avLst/>
          </a:prstGeom>
          <a:noFill/>
        </p:spPr>
        <p:txBody>
          <a:bodyPr wrap="square">
            <a:spAutoFit/>
          </a:bodyPr>
          <a:lstStyle/>
          <a:p>
            <a:pPr algn="ctr"/>
            <a:r>
              <a:rPr lang="ru-RU" dirty="0"/>
              <a:t>Выполнил ординатор </a:t>
            </a:r>
          </a:p>
          <a:p>
            <a:pPr algn="ctr"/>
            <a:r>
              <a:rPr lang="ru-RU" dirty="0"/>
              <a:t>кафедры стоматологии ИПО </a:t>
            </a:r>
          </a:p>
          <a:p>
            <a:pPr algn="ctr"/>
            <a:r>
              <a:rPr lang="ru-RU" dirty="0"/>
              <a:t>по специальности  «стоматология хирургическая»</a:t>
            </a:r>
          </a:p>
          <a:p>
            <a:pPr algn="ctr"/>
            <a:r>
              <a:rPr lang="ru-RU" dirty="0"/>
              <a:t>Ахмедов Анар Ильгар оглы</a:t>
            </a:r>
          </a:p>
          <a:p>
            <a:pPr algn="ctr"/>
            <a:r>
              <a:rPr lang="ru-RU" dirty="0"/>
              <a:t>рецензент КМН, Доцент </a:t>
            </a:r>
            <a:r>
              <a:rPr lang="ru-RU" dirty="0" smtClean="0"/>
              <a:t>Дуж </a:t>
            </a:r>
            <a:r>
              <a:rPr lang="ru-RU" dirty="0"/>
              <a:t>Анатолий Николаевич</a:t>
            </a:r>
          </a:p>
        </p:txBody>
      </p:sp>
      <p:sp>
        <p:nvSpPr>
          <p:cNvPr id="6" name="TextBox 5">
            <a:extLst>
              <a:ext uri="{FF2B5EF4-FFF2-40B4-BE49-F238E27FC236}">
                <a16:creationId xmlns:a16="http://schemas.microsoft.com/office/drawing/2014/main" xmlns="" id="{8CCF8DA2-9E22-4A9A-6490-74DB21183667}"/>
              </a:ext>
            </a:extLst>
          </p:cNvPr>
          <p:cNvSpPr txBox="1"/>
          <p:nvPr/>
        </p:nvSpPr>
        <p:spPr>
          <a:xfrm>
            <a:off x="5242240" y="6423143"/>
            <a:ext cx="1707519" cy="338554"/>
          </a:xfrm>
          <a:prstGeom prst="rect">
            <a:avLst/>
          </a:prstGeom>
          <a:noFill/>
        </p:spPr>
        <p:txBody>
          <a:bodyPr wrap="none" rtlCol="0">
            <a:spAutoFit/>
          </a:bodyPr>
          <a:lstStyle/>
          <a:p>
            <a:r>
              <a:rPr lang="ru-RU" sz="1600" dirty="0">
                <a:latin typeface="+mj-lt"/>
              </a:rPr>
              <a:t>Красноярск, 2022</a:t>
            </a:r>
          </a:p>
        </p:txBody>
      </p:sp>
      <p:graphicFrame>
        <p:nvGraphicFramePr>
          <p:cNvPr id="4" name="Таблица 3"/>
          <p:cNvGraphicFramePr>
            <a:graphicFrameLocks noGrp="1"/>
          </p:cNvGraphicFramePr>
          <p:nvPr>
            <p:extLst>
              <p:ext uri="{D42A27DB-BD31-4B8C-83A1-F6EECF244321}">
                <p14:modId xmlns:p14="http://schemas.microsoft.com/office/powerpoint/2010/main" val="1653983095"/>
              </p:ext>
            </p:extLst>
          </p:nvPr>
        </p:nvGraphicFramePr>
        <p:xfrm>
          <a:off x="2922813" y="2941865"/>
          <a:ext cx="7813221" cy="889742"/>
        </p:xfrm>
        <a:graphic>
          <a:graphicData uri="http://schemas.openxmlformats.org/drawingml/2006/table">
            <a:tbl>
              <a:tblPr firstRow="1" firstCol="1" bandRow="1">
                <a:tableStyleId>{5C22544A-7EE6-4342-B048-85BDC9FD1C3A}</a:tableStyleId>
              </a:tblPr>
              <a:tblGrid>
                <a:gridCol w="7813221"/>
              </a:tblGrid>
              <a:tr h="889742">
                <a:tc>
                  <a:txBody>
                    <a:bodyPr/>
                    <a:lstStyle/>
                    <a:p>
                      <a:pPr>
                        <a:lnSpc>
                          <a:spcPct val="107000"/>
                        </a:lnSpc>
                        <a:spcAft>
                          <a:spcPts val="0"/>
                        </a:spcAft>
                      </a:pPr>
                      <a:r>
                        <a:rPr kumimoji="0" lang="ru-RU" sz="1800" b="1" kern="1200" dirty="0" err="1" smtClean="0">
                          <a:solidFill>
                            <a:schemeClr val="tx1"/>
                          </a:solidFill>
                          <a:effectLst/>
                          <a:latin typeface="+mn-lt"/>
                          <a:ea typeface="+mn-ea"/>
                          <a:cs typeface="+mn-cs"/>
                        </a:rPr>
                        <a:t>Одонтогенный</a:t>
                      </a:r>
                      <a:r>
                        <a:rPr kumimoji="0" lang="ru-RU" sz="1800" b="1" kern="1200" dirty="0" smtClean="0">
                          <a:solidFill>
                            <a:schemeClr val="tx1"/>
                          </a:solidFill>
                          <a:effectLst/>
                          <a:latin typeface="+mn-lt"/>
                          <a:ea typeface="+mn-ea"/>
                          <a:cs typeface="+mn-cs"/>
                        </a:rPr>
                        <a:t> верхнечелюстной синусит. Этиология, патогенез, клиника, диагностика. Методы консервативного и хирургического лечения.</a:t>
                      </a:r>
                      <a:endParaRPr lang="ru-RU" sz="16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16668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BA904B2-984B-5A2B-816F-2B4C7D9E1852}"/>
              </a:ext>
            </a:extLst>
          </p:cNvPr>
          <p:cNvSpPr>
            <a:spLocks noGrp="1"/>
          </p:cNvSpPr>
          <p:nvPr>
            <p:ph type="title"/>
          </p:nvPr>
        </p:nvSpPr>
        <p:spPr/>
        <p:txBody>
          <a:bodyPr>
            <a:normAutofit/>
          </a:bodyPr>
          <a:lstStyle/>
          <a:p>
            <a:r>
              <a:rPr lang="ru-RU" dirty="0"/>
              <a:t>ДИАГНОСТИКА ОДОНТОГЕННОГО СИНУСИТА</a:t>
            </a:r>
            <a:endParaRPr lang="ru-RU" altLang="ru-RU" b="1" dirty="0">
              <a:solidFill>
                <a:schemeClr val="accent1">
                  <a:lumMod val="75000"/>
                </a:schemeClr>
              </a:solidFill>
              <a:latin typeface="Times New Roman" pitchFamily="18" charset="0"/>
              <a:cs typeface="Times New Roman" pitchFamily="18" charset="0"/>
            </a:endParaRPr>
          </a:p>
        </p:txBody>
      </p:sp>
      <p:sp>
        <p:nvSpPr>
          <p:cNvPr id="3" name="Объект 2">
            <a:extLst>
              <a:ext uri="{FF2B5EF4-FFF2-40B4-BE49-F238E27FC236}">
                <a16:creationId xmlns:a16="http://schemas.microsoft.com/office/drawing/2014/main" xmlns="" id="{087EE37E-D333-93EA-A505-37B6C0734738}"/>
              </a:ext>
            </a:extLst>
          </p:cNvPr>
          <p:cNvSpPr>
            <a:spLocks noGrp="1"/>
          </p:cNvSpPr>
          <p:nvPr>
            <p:ph sz="quarter" idx="1"/>
          </p:nvPr>
        </p:nvSpPr>
        <p:spPr>
          <a:xfrm>
            <a:off x="1097280" y="1809829"/>
            <a:ext cx="10058400" cy="4023360"/>
          </a:xfrm>
        </p:spPr>
        <p:txBody>
          <a:bodyPr>
            <a:normAutofit fontScale="92500" lnSpcReduction="20000"/>
          </a:bodyPr>
          <a:lstStyle/>
          <a:p>
            <a:pPr indent="342900" algn="just">
              <a:lnSpc>
                <a:spcPct val="120000"/>
              </a:lnSpc>
              <a:defRPr/>
            </a:pPr>
            <a:r>
              <a:rPr lang="ru-RU" dirty="0"/>
              <a:t>К наиболее широко используемым при диагностике синусита можно отнести традиционные клинические и лабораторные методы (биохимические, бактериологические, цитологические, морфологические исследования), а также общепринятые методы обследования полости носа, рта и зубов (риноскопию, пункцию верхнечелюстной пазухи, различные виды рентгенографии, электродиагностику зубов). Из новых методов и специальных исследований к ним можно добавить иммунологические, </a:t>
            </a:r>
            <a:r>
              <a:rPr lang="ru-RU" dirty="0" err="1"/>
              <a:t>аллергологические</a:t>
            </a:r>
            <a:r>
              <a:rPr lang="ru-RU" dirty="0"/>
              <a:t>, ультразвуковые исследования (эхо-графия), эндоскопию, термометрию, флюорографию, компьютерную томографию.</a:t>
            </a:r>
            <a:endParaRPr lang="ru-RU" altLang="ru-RU" dirty="0">
              <a:latin typeface="Times New Roman" pitchFamily="18" charset="0"/>
              <a:cs typeface="Times New Roman" pitchFamily="18" charset="0"/>
            </a:endParaRPr>
          </a:p>
        </p:txBody>
      </p:sp>
    </p:spTree>
    <p:extLst>
      <p:ext uri="{BB962C8B-B14F-4D97-AF65-F5344CB8AC3E}">
        <p14:creationId xmlns:p14="http://schemas.microsoft.com/office/powerpoint/2010/main" val="3134095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xmlns="" id="{2A0BA48C-0145-CB1E-8A96-F31EB2A6F0FB}"/>
              </a:ext>
            </a:extLst>
          </p:cNvPr>
          <p:cNvSpPr txBox="1"/>
          <p:nvPr/>
        </p:nvSpPr>
        <p:spPr>
          <a:xfrm>
            <a:off x="927735" y="936009"/>
            <a:ext cx="9260378" cy="5509200"/>
          </a:xfrm>
          <a:prstGeom prst="rect">
            <a:avLst/>
          </a:prstGeom>
          <a:noFill/>
        </p:spPr>
        <p:txBody>
          <a:bodyPr wrap="square">
            <a:spAutoFit/>
          </a:bodyPr>
          <a:lstStyle/>
          <a:p>
            <a:r>
              <a:rPr lang="ru-RU" sz="1600" i="1" dirty="0"/>
              <a:t>Риноскопия.</a:t>
            </a:r>
            <a:r>
              <a:rPr lang="ru-RU" sz="1600" dirty="0"/>
              <a:t> Проводится при помощи лобного рефлектора и носового зеркала. Передняя риноскопия— метод, позволяющий объективно оценить внешний вид, состояние, цвет слизистой оболочки, локализацию, вид отделяемого, наличие характерной для синусита гнойной полоски в среднем носовом ходе.</a:t>
            </a:r>
          </a:p>
          <a:p>
            <a:r>
              <a:rPr lang="ru-RU" sz="1600" i="1" dirty="0"/>
              <a:t>Пункция верхнечелюстной пазухи</a:t>
            </a:r>
            <a:r>
              <a:rPr lang="ru-RU" sz="1600" dirty="0"/>
              <a:t>. Проводится через нижний носовой ход или переднюю стенку пазухи. Используется для диагностики, лечения, обеспечения эвакуации содержимого и возможности многократного воздействия на слизистую оболочку пазухи лекарственными средствами. Разработаны специальные канюли и другие инструменты, позволяющие дренировать верхнечелюстную пазуху на длительное время или на весь период лечения.</a:t>
            </a:r>
          </a:p>
          <a:p>
            <a:r>
              <a:rPr lang="ru-RU" sz="1600" i="1" dirty="0"/>
              <a:t>Рентгенография.</a:t>
            </a:r>
            <a:r>
              <a:rPr lang="ru-RU" sz="1600" dirty="0"/>
              <a:t> При воздушном затемнении пазухи оно обычно неоднородно, имеется просветление в центре пазухи. При наличии в пазухе жидкости, опухоли затемнение, как правило, однородное. Можно отметить, горизонтальный уровень жидкости или очертания опухоли, если она заполняет только часть пазухи. Интенсивное, но неоднородное затемнение имеет место при </a:t>
            </a:r>
            <a:r>
              <a:rPr lang="ru-RU" sz="1600" dirty="0" err="1"/>
              <a:t>полипоматозе</a:t>
            </a:r>
            <a:r>
              <a:rPr lang="ru-RU" sz="1600" dirty="0"/>
              <a:t>. Затемнение на почве отека слизистой оболочки менее интенсивное. Однако характер жидкости (кровь, гной, экссудат) определить невозможно. Рентгенологически не удается дифференцировать также характер воспаления. Большое значение имеет сравнение изменений в динамике (прогрессирующих или регрессирующих). Рентгенологическими особенностями оперированных придаточных пазух является затемнение. Объясняется это тем, что на месте удаленной слизистой оболочки в пазухе образуется толстый слой рубцовой ткани, которая в большинстве случаев покрыта плоским эпителием.</a:t>
            </a:r>
          </a:p>
        </p:txBody>
      </p:sp>
      <p:sp>
        <p:nvSpPr>
          <p:cNvPr id="18" name="TextBox 17">
            <a:extLst>
              <a:ext uri="{FF2B5EF4-FFF2-40B4-BE49-F238E27FC236}">
                <a16:creationId xmlns:a16="http://schemas.microsoft.com/office/drawing/2014/main" xmlns="" id="{696B44B8-D412-5E2B-A1FC-F0B9DFE41E22}"/>
              </a:ext>
            </a:extLst>
          </p:cNvPr>
          <p:cNvSpPr txBox="1"/>
          <p:nvPr/>
        </p:nvSpPr>
        <p:spPr>
          <a:xfrm>
            <a:off x="6481713" y="2890390"/>
            <a:ext cx="6094428" cy="800219"/>
          </a:xfrm>
          <a:prstGeom prst="rect">
            <a:avLst/>
          </a:prstGeom>
          <a:noFill/>
        </p:spPr>
        <p:txBody>
          <a:bodyPr wrap="square">
            <a:spAutoFit/>
          </a:bodyPr>
          <a:lstStyle/>
          <a:p>
            <a:endParaRPr lang="ru-RU" dirty="0"/>
          </a:p>
          <a:p>
            <a:pPr algn="ctr"/>
            <a:r>
              <a:rPr lang="ru-RU" sz="1400" dirty="0">
                <a:solidFill>
                  <a:schemeClr val="bg1"/>
                </a:solidFill>
              </a:rPr>
              <a:t>Герметики для запечатывания</a:t>
            </a:r>
          </a:p>
          <a:p>
            <a:pPr algn="ctr"/>
            <a:r>
              <a:rPr lang="ru-RU" sz="1400" dirty="0">
                <a:solidFill>
                  <a:schemeClr val="bg1"/>
                </a:solidFill>
              </a:rPr>
              <a:t>фиссур зубов</a:t>
            </a:r>
          </a:p>
        </p:txBody>
      </p:sp>
      <p:sp>
        <p:nvSpPr>
          <p:cNvPr id="3" name="Заголовок 2"/>
          <p:cNvSpPr>
            <a:spLocks noGrp="1"/>
          </p:cNvSpPr>
          <p:nvPr>
            <p:ph type="title"/>
          </p:nvPr>
        </p:nvSpPr>
        <p:spPr>
          <a:xfrm>
            <a:off x="371475" y="-277812"/>
            <a:ext cx="9956800" cy="1143000"/>
          </a:xfrm>
        </p:spPr>
        <p:txBody>
          <a:bodyPr/>
          <a:lstStyle/>
          <a:p>
            <a:endParaRPr lang="ru-RU" dirty="0"/>
          </a:p>
        </p:txBody>
      </p:sp>
    </p:spTree>
    <p:extLst>
      <p:ext uri="{BB962C8B-B14F-4D97-AF65-F5344CB8AC3E}">
        <p14:creationId xmlns:p14="http://schemas.microsoft.com/office/powerpoint/2010/main" val="3036853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2475" y="970002"/>
            <a:ext cx="11049000" cy="5478423"/>
          </a:xfrm>
          <a:prstGeom prst="rect">
            <a:avLst/>
          </a:prstGeom>
        </p:spPr>
        <p:txBody>
          <a:bodyPr wrap="square">
            <a:spAutoFit/>
          </a:bodyPr>
          <a:lstStyle/>
          <a:p>
            <a:r>
              <a:rPr lang="ru-RU" sz="1400" i="1" dirty="0" err="1"/>
              <a:t>Внутриротовая</a:t>
            </a:r>
            <a:r>
              <a:rPr lang="ru-RU" sz="1400" i="1" dirty="0"/>
              <a:t> </a:t>
            </a:r>
            <a:r>
              <a:rPr lang="ru-RU" sz="1400" i="1" dirty="0" err="1"/>
              <a:t>рентгенографи</a:t>
            </a:r>
            <a:r>
              <a:rPr lang="ru-RU" sz="1400" i="1" dirty="0"/>
              <a:t> зубов.</a:t>
            </a:r>
            <a:r>
              <a:rPr lang="ru-RU" sz="1400" dirty="0"/>
              <a:t> С помощью </a:t>
            </a:r>
            <a:r>
              <a:rPr lang="ru-RU" sz="1400" dirty="0" err="1"/>
              <a:t>внутриротовой</a:t>
            </a:r>
            <a:r>
              <a:rPr lang="ru-RU" sz="1400" dirty="0"/>
              <a:t> рентгенограммы можно определить состояние кости в </a:t>
            </a:r>
            <a:r>
              <a:rPr lang="ru-RU" sz="1400" dirty="0" err="1"/>
              <a:t>периапикалыюй</a:t>
            </a:r>
            <a:r>
              <a:rPr lang="ru-RU" sz="1400" dirty="0"/>
              <a:t> области корней подозрительного или причинного зуба, характер и размеры этих изменений, состояние краев деструкции кости, наличие резорбции корня, пломбировочного материала, отношение его к верхушкам корней, недостатки пломбирования корней, наличие в корнях инородных тел, состояние этой части альвеолярного отростка, характер взаимоотношения верхушек корней с дном верхнечелюстной пазухи.</a:t>
            </a:r>
          </a:p>
          <a:p>
            <a:r>
              <a:rPr lang="ru-RU" sz="1400" dirty="0"/>
              <a:t>Более информативна </a:t>
            </a:r>
            <a:r>
              <a:rPr lang="ru-RU" sz="1400" dirty="0" err="1"/>
              <a:t>ортопантомография</a:t>
            </a:r>
            <a:r>
              <a:rPr lang="ru-RU" sz="1400" dirty="0"/>
              <a:t> челюстей. Она дает возможность получать развернутый и увеличенный снимок.</a:t>
            </a:r>
          </a:p>
          <a:p>
            <a:r>
              <a:rPr lang="ru-RU" sz="1400" i="1" dirty="0"/>
              <a:t>Контрастная рентгенография</a:t>
            </a:r>
            <a:r>
              <a:rPr lang="ru-RU" sz="1400" dirty="0"/>
              <a:t>. Контрастное вещество вводится через полость носа путем прокола, через послеоперационное соустье, через свищ или лунку удаленного зуба. Используется масляный раствор </a:t>
            </a:r>
            <a:r>
              <a:rPr lang="ru-RU" sz="1400" dirty="0" err="1"/>
              <a:t>иодолипола</a:t>
            </a:r>
            <a:r>
              <a:rPr lang="ru-RU" sz="1400" dirty="0"/>
              <a:t>.</a:t>
            </a:r>
          </a:p>
          <a:p>
            <a:r>
              <a:rPr lang="ru-RU" sz="1400" dirty="0"/>
              <a:t>С помощью контрастной рентгенографии можно определить форму и размеры пазухи, состояние слизистой оболочки (отек, наличие полипов), костных стенок, опухоли и кисты.</a:t>
            </a:r>
          </a:p>
          <a:p>
            <a:r>
              <a:rPr lang="ru-RU" sz="1400" i="1" dirty="0"/>
              <a:t>Компьютерная томография (КТ).</a:t>
            </a:r>
            <a:r>
              <a:rPr lang="ru-RU" sz="1400" dirty="0"/>
              <a:t> Позволяет изучить форму, размеры, структуру и положение различных органов, их соотношение с другими органами и тканями. Она основана на принципе создания рентгеновского изображения органов и тканей с помощью ЭВМ. КТ полости носа, придаточных пазух и носоглотки применяется для диагностики доброкачественных и злокачественных опухолей, кистозных образований. Большую ценность представляет КТ в диагностике опухолей малых размеров, а также опухолей, маскированных хроническим воспалением верхнечелюстных пазух и недоступных другим методам.</a:t>
            </a:r>
          </a:p>
          <a:p>
            <a:r>
              <a:rPr lang="ru-RU" sz="1400" i="1" dirty="0"/>
              <a:t>Ультразвуковая диагностика</a:t>
            </a:r>
            <a:r>
              <a:rPr lang="ru-RU" sz="1400" dirty="0"/>
              <a:t>. В основе диагностики воспалительных явлений лежит следующий принцип: поскольку в норме верхнечелюстные пазухи воздухоносны, ультразвук через их полость не проходит. Если же имеется выпот, то он вытесняет воздух, создавая благоприятные условия для прохождения ультразвука до задней стенки пазухи, от которой и поступает конечный импульс.</a:t>
            </a:r>
          </a:p>
          <a:p>
            <a:r>
              <a:rPr lang="ru-RU" sz="1400" i="1" dirty="0"/>
              <a:t>Эндоскопия </a:t>
            </a:r>
            <a:r>
              <a:rPr lang="ru-RU" sz="1400" dirty="0"/>
              <a:t>- дает возможность осветить и осмотреть пазуху изнутри, не вскрывая костной стенки, позволяет выполнять </a:t>
            </a:r>
            <a:r>
              <a:rPr lang="ru-RU" sz="1400" dirty="0" err="1"/>
              <a:t>эндоназальные</a:t>
            </a:r>
            <a:r>
              <a:rPr lang="ru-RU" sz="1400" dirty="0"/>
              <a:t> малотравматичные операции.</a:t>
            </a:r>
          </a:p>
          <a:p>
            <a:r>
              <a:rPr lang="ru-RU" sz="1400" i="1" dirty="0" err="1"/>
              <a:t>Электроодонтометрия</a:t>
            </a:r>
            <a:r>
              <a:rPr lang="ru-RU" sz="1400" i="1" dirty="0"/>
              <a:t>. </a:t>
            </a:r>
            <a:r>
              <a:rPr lang="ru-RU" sz="1400" dirty="0"/>
              <a:t>Исследуется </a:t>
            </a:r>
            <a:r>
              <a:rPr lang="ru-RU" sz="1400" dirty="0" err="1"/>
              <a:t>электровозбудимость</a:t>
            </a:r>
            <a:r>
              <a:rPr lang="ru-RU" sz="1400" dirty="0"/>
              <a:t> пульпы зубов, обращенных в сторону соответствующей пазухи.</a:t>
            </a:r>
          </a:p>
          <a:p>
            <a:r>
              <a:rPr lang="ru-RU" sz="1400" i="1" dirty="0"/>
              <a:t>Морфологические исследования</a:t>
            </a:r>
            <a:r>
              <a:rPr lang="ru-RU" sz="1400" dirty="0"/>
              <a:t>. Используются гистологические, гистохимические и цитологические исследования. Достаточно информативным является цитологическое исследование промывных вод из верхнечелюстной пазухи.</a:t>
            </a:r>
          </a:p>
        </p:txBody>
      </p:sp>
      <p:sp>
        <p:nvSpPr>
          <p:cNvPr id="4" name="Заголовок 3"/>
          <p:cNvSpPr>
            <a:spLocks noGrp="1"/>
          </p:cNvSpPr>
          <p:nvPr>
            <p:ph type="title"/>
          </p:nvPr>
        </p:nvSpPr>
        <p:spPr>
          <a:xfrm>
            <a:off x="752475" y="-363537"/>
            <a:ext cx="9956800" cy="1143000"/>
          </a:xfrm>
        </p:spPr>
        <p:txBody>
          <a:bodyPr/>
          <a:lstStyle/>
          <a:p>
            <a:endParaRPr lang="ru-RU"/>
          </a:p>
        </p:txBody>
      </p:sp>
    </p:spTree>
    <p:extLst>
      <p:ext uri="{BB962C8B-B14F-4D97-AF65-F5344CB8AC3E}">
        <p14:creationId xmlns:p14="http://schemas.microsoft.com/office/powerpoint/2010/main" val="992610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F0CC7BD-888D-DA5F-39ED-57D9B051584A}"/>
              </a:ext>
            </a:extLst>
          </p:cNvPr>
          <p:cNvSpPr>
            <a:spLocks noGrp="1"/>
          </p:cNvSpPr>
          <p:nvPr>
            <p:ph type="title"/>
          </p:nvPr>
        </p:nvSpPr>
        <p:spPr/>
        <p:txBody>
          <a:bodyPr/>
          <a:lstStyle/>
          <a:p>
            <a:r>
              <a:rPr lang="ru-RU" b="1" dirty="0"/>
              <a:t>Клиника острого </a:t>
            </a:r>
            <a:r>
              <a:rPr lang="ru-RU" b="1" dirty="0" err="1"/>
              <a:t>одонтогенного</a:t>
            </a:r>
            <a:r>
              <a:rPr lang="ru-RU" b="1" dirty="0"/>
              <a:t> синусита</a:t>
            </a:r>
            <a:r>
              <a:rPr lang="ru-RU" dirty="0"/>
              <a:t>.</a:t>
            </a:r>
            <a:endParaRPr lang="ru-RU" dirty="0"/>
          </a:p>
        </p:txBody>
      </p:sp>
      <p:sp>
        <p:nvSpPr>
          <p:cNvPr id="3" name="Прямоугольник 2"/>
          <p:cNvSpPr/>
          <p:nvPr/>
        </p:nvSpPr>
        <p:spPr>
          <a:xfrm>
            <a:off x="371475" y="1704975"/>
            <a:ext cx="11506199" cy="2862322"/>
          </a:xfrm>
          <a:prstGeom prst="rect">
            <a:avLst/>
          </a:prstGeom>
        </p:spPr>
        <p:txBody>
          <a:bodyPr wrap="square">
            <a:spAutoFit/>
          </a:bodyPr>
          <a:lstStyle/>
          <a:p>
            <a:r>
              <a:rPr lang="ru-RU" dirty="0"/>
              <a:t>Жалобы на тяжесть и боль в соответствующей половине лица. Боль </a:t>
            </a:r>
            <a:r>
              <a:rPr lang="ru-RU" dirty="0" err="1"/>
              <a:t>иррадиирует</a:t>
            </a:r>
            <a:r>
              <a:rPr lang="ru-RU" dirty="0"/>
              <a:t> в лобную, затылочную и височную области, а также верхние зубы. Отмечается заложенность соответствующей половины носа и ослабление обоняния; выделение слизи из ноздри на больной стороне и затруднение дыхания; общая вялость, повышение температуры тела, нарушение сна.</a:t>
            </a:r>
          </a:p>
          <a:p>
            <a:r>
              <a:rPr lang="ru-RU" dirty="0"/>
              <a:t>Объективно отмечается отечная, болезненная при пальпации щека, слизистая оболочка полости носа гиперемирована и отечна; под средней раковиной - гнойный экссудат. Перкуссия зубов на больной стороне болезненна. Перкуссия по скуловой кости также болезненна. На рентгенограмме определяется завуалированность или резкое затемнение верхнечелюстной пазухи. При пункции пазухи через нижний носовой ход или по переходной складке можно получить гнойный экссудат. В крови определяется лейкоцитоз, увеличение СОЭ.</a:t>
            </a:r>
          </a:p>
        </p:txBody>
      </p:sp>
    </p:spTree>
    <p:extLst>
      <p:ext uri="{BB962C8B-B14F-4D97-AF65-F5344CB8AC3E}">
        <p14:creationId xmlns:p14="http://schemas.microsoft.com/office/powerpoint/2010/main" val="815162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1DCF2B-B0B6-C558-5EF0-10D4B9B12A6B}"/>
              </a:ext>
            </a:extLst>
          </p:cNvPr>
          <p:cNvSpPr>
            <a:spLocks noGrp="1"/>
          </p:cNvSpPr>
          <p:nvPr>
            <p:ph type="title"/>
          </p:nvPr>
        </p:nvSpPr>
        <p:spPr/>
        <p:txBody>
          <a:bodyPr/>
          <a:lstStyle/>
          <a:p>
            <a:r>
              <a:rPr lang="ru-RU" b="1" dirty="0"/>
              <a:t>Клиника хронического </a:t>
            </a:r>
            <a:r>
              <a:rPr lang="ru-RU" b="1" dirty="0" err="1"/>
              <a:t>одонтогенного</a:t>
            </a:r>
            <a:r>
              <a:rPr lang="ru-RU" b="1" dirty="0"/>
              <a:t> синусита</a:t>
            </a:r>
            <a:r>
              <a:rPr lang="ru-RU" dirty="0"/>
              <a:t>.</a:t>
            </a:r>
            <a:endParaRPr lang="ru-RU" b="1" dirty="0">
              <a:solidFill>
                <a:schemeClr val="accent1">
                  <a:lumMod val="75000"/>
                </a:schemeClr>
              </a:solidFill>
            </a:endParaRPr>
          </a:p>
        </p:txBody>
      </p:sp>
      <p:sp>
        <p:nvSpPr>
          <p:cNvPr id="7" name="Прямоугольник 6"/>
          <p:cNvSpPr/>
          <p:nvPr/>
        </p:nvSpPr>
        <p:spPr>
          <a:xfrm>
            <a:off x="666750" y="2243941"/>
            <a:ext cx="10153650" cy="1631216"/>
          </a:xfrm>
          <a:prstGeom prst="rect">
            <a:avLst/>
          </a:prstGeom>
        </p:spPr>
        <p:txBody>
          <a:bodyPr wrap="square">
            <a:spAutoFit/>
          </a:bodyPr>
          <a:lstStyle/>
          <a:p>
            <a:r>
              <a:rPr lang="ru-RU" sz="2000" dirty="0"/>
              <a:t>Проявляется гнойным отделяемым из соответствующей половины носа, нередко со зловонным запахом, нарушением носового </a:t>
            </a:r>
            <a:r>
              <a:rPr lang="ru-RU" sz="2000" dirty="0" err="1"/>
              <a:t>дыхания,односторонней</a:t>
            </a:r>
            <a:r>
              <a:rPr lang="ru-RU" sz="2000" dirty="0"/>
              <a:t> головной болью и чувством тяжести в голове, парестезиями и болью в области разветвлений верхнечелюстного нерва. На рентгенограмме обнаруживается понижение прозрачности пазухи.</a:t>
            </a:r>
            <a:endParaRPr lang="ru-RU" sz="2000" dirty="0"/>
          </a:p>
        </p:txBody>
      </p:sp>
      <p:pic>
        <p:nvPicPr>
          <p:cNvPr id="3074" name="Picture 2" descr="https://neo-medical.ru/wp-content/uploads/5/1/0/5108277380443cea8cb85973021b7a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8600" y="3574256"/>
            <a:ext cx="4187825" cy="3140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366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DE6BF10-6EE7-F76D-5588-0870EB4A0272}"/>
              </a:ext>
            </a:extLst>
          </p:cNvPr>
          <p:cNvSpPr>
            <a:spLocks noGrp="1"/>
          </p:cNvSpPr>
          <p:nvPr>
            <p:ph type="title"/>
          </p:nvPr>
        </p:nvSpPr>
        <p:spPr/>
        <p:txBody>
          <a:bodyPr/>
          <a:lstStyle/>
          <a:p>
            <a:r>
              <a:rPr lang="ru-RU" b="1" dirty="0"/>
              <a:t>Принципы лечения </a:t>
            </a:r>
            <a:r>
              <a:rPr lang="ru-RU" b="1" dirty="0" err="1"/>
              <a:t>одонтогенных</a:t>
            </a:r>
            <a:r>
              <a:rPr lang="ru-RU" b="1" dirty="0"/>
              <a:t> синуситов.</a:t>
            </a:r>
            <a:endParaRPr lang="ru-RU" dirty="0"/>
          </a:p>
        </p:txBody>
      </p:sp>
      <p:sp>
        <p:nvSpPr>
          <p:cNvPr id="3" name="Прямоугольник 2"/>
          <p:cNvSpPr/>
          <p:nvPr/>
        </p:nvSpPr>
        <p:spPr>
          <a:xfrm>
            <a:off x="457199" y="1502688"/>
            <a:ext cx="11344275" cy="4862870"/>
          </a:xfrm>
          <a:prstGeom prst="rect">
            <a:avLst/>
          </a:prstGeom>
        </p:spPr>
        <p:txBody>
          <a:bodyPr wrap="square">
            <a:spAutoFit/>
          </a:bodyPr>
          <a:lstStyle/>
          <a:p>
            <a:r>
              <a:rPr lang="ru-RU" sz="1600" dirty="0"/>
              <a:t>1. Устранить </a:t>
            </a:r>
            <a:r>
              <a:rPr lang="ru-RU" sz="1600" dirty="0" err="1"/>
              <a:t>одонтогенную</a:t>
            </a:r>
            <a:r>
              <a:rPr lang="ru-RU" sz="1600" dirty="0"/>
              <a:t> причину, вызвавшую синусит.</a:t>
            </a:r>
          </a:p>
          <a:p>
            <a:r>
              <a:rPr lang="ru-RU" sz="1600" dirty="0"/>
              <a:t>2. Обеспечить целенаправленное интенсивное лечение антисептиками, способствуя ликвидации воспалительного процесса в пазухе.</a:t>
            </a:r>
          </a:p>
          <a:p>
            <a:r>
              <a:rPr lang="ru-RU" sz="1600" i="1" dirty="0"/>
              <a:t>Для этого применяются:</a:t>
            </a:r>
            <a:endParaRPr lang="ru-RU" sz="1600" dirty="0"/>
          </a:p>
          <a:p>
            <a:r>
              <a:rPr lang="ru-RU" sz="1600" dirty="0"/>
              <a:t>а) инстилляция сосудосуживающих средств в нос;</a:t>
            </a:r>
          </a:p>
          <a:p>
            <a:r>
              <a:rPr lang="ru-RU" sz="1600" dirty="0"/>
              <a:t>б) промывание пазухи антисептическими растворами с учетом результатов бактериологического исследования отделяемого;</a:t>
            </a:r>
          </a:p>
          <a:p>
            <a:r>
              <a:rPr lang="ru-RU" sz="1600" dirty="0"/>
              <a:t>в) физиотерапевтическое лечение: УВЧ-терапия, ЛУЧ-2, флюктуирующие токи;</a:t>
            </a:r>
          </a:p>
          <a:p>
            <a:r>
              <a:rPr lang="ru-RU" sz="1600" dirty="0"/>
              <a:t>г) рациональное положение головы и тела, обеспечивающее естественный отток из пазухи.</a:t>
            </a:r>
          </a:p>
          <a:p>
            <a:r>
              <a:rPr lang="ru-RU" sz="1600" dirty="0"/>
              <a:t>3. Десенсибилизирующая терапия (10% раствор хлорида кальция внутривенно, внутрь - димедрол, </a:t>
            </a:r>
            <a:r>
              <a:rPr lang="ru-RU" sz="1600" dirty="0" err="1"/>
              <a:t>гистаглобулин</a:t>
            </a:r>
            <a:r>
              <a:rPr lang="ru-RU" sz="1600" dirty="0"/>
              <a:t>, </a:t>
            </a:r>
            <a:r>
              <a:rPr lang="ru-RU" sz="1600" dirty="0" err="1"/>
              <a:t>дипразин</a:t>
            </a:r>
            <a:r>
              <a:rPr lang="ru-RU" sz="1600" dirty="0"/>
              <a:t>, </a:t>
            </a:r>
            <a:r>
              <a:rPr lang="ru-RU" sz="1600" dirty="0" err="1"/>
              <a:t>диазолин</a:t>
            </a:r>
            <a:r>
              <a:rPr lang="ru-RU" sz="1600" dirty="0"/>
              <a:t>).</a:t>
            </a:r>
          </a:p>
          <a:p>
            <a:r>
              <a:rPr lang="ru-RU" sz="1600" dirty="0"/>
              <a:t>4. </a:t>
            </a:r>
            <a:r>
              <a:rPr lang="ru-RU" sz="1600" dirty="0" err="1"/>
              <a:t>Иммунокоррекция</a:t>
            </a:r>
            <a:r>
              <a:rPr lang="ru-RU" sz="1600" dirty="0"/>
              <a:t> – экстракт алоэ, </a:t>
            </a:r>
            <a:r>
              <a:rPr lang="ru-RU" sz="1600" dirty="0" err="1"/>
              <a:t>фибс</a:t>
            </a:r>
            <a:r>
              <a:rPr lang="ru-RU" sz="1600" dirty="0"/>
              <a:t>, общее УФО.</a:t>
            </a:r>
          </a:p>
          <a:p>
            <a:r>
              <a:rPr lang="ru-RU" sz="1600" dirty="0"/>
              <a:t>5. Антибиотикотерапия с учетом чувствительности микрофлоры.</a:t>
            </a:r>
          </a:p>
          <a:p>
            <a:r>
              <a:rPr lang="ru-RU" sz="1600" dirty="0"/>
              <a:t>6. По строгим показаниям проводить оперативное лечение: удалять только измененную и сохранять малоизмененную и здоровую слизистую оболочку пазухи, создавать соустье с полостью носа, при необходимости закрывать </a:t>
            </a:r>
            <a:r>
              <a:rPr lang="ru-RU" sz="1600" dirty="0" err="1"/>
              <a:t>ороантральное</a:t>
            </a:r>
            <a:r>
              <a:rPr lang="ru-RU" sz="1600" dirty="0"/>
              <a:t> сообщение, по возможности восстанавливать переднюю костную стенку пазухи.</a:t>
            </a:r>
          </a:p>
          <a:p>
            <a:r>
              <a:rPr lang="ru-RU" sz="1600" dirty="0"/>
              <a:t>7. Проводить неотложное хирургическое лечение в случаях обострения хронического синусита с тенденцией к распространению на прилегающие пазухи и нарастающими явлениями интоксикации, угрожающими жизни больного.</a:t>
            </a:r>
          </a:p>
        </p:txBody>
      </p:sp>
    </p:spTree>
    <p:extLst>
      <p:ext uri="{BB962C8B-B14F-4D97-AF65-F5344CB8AC3E}">
        <p14:creationId xmlns:p14="http://schemas.microsoft.com/office/powerpoint/2010/main" val="528194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6839985-2D75-9CA7-4517-310457903D93}"/>
              </a:ext>
            </a:extLst>
          </p:cNvPr>
          <p:cNvSpPr>
            <a:spLocks noGrp="1"/>
          </p:cNvSpPr>
          <p:nvPr>
            <p:ph type="title"/>
          </p:nvPr>
        </p:nvSpPr>
        <p:spPr/>
        <p:txBody>
          <a:bodyPr/>
          <a:lstStyle/>
          <a:p>
            <a:r>
              <a:rPr lang="ru-RU" b="1" dirty="0"/>
              <a:t>Хирургическое лечение.</a:t>
            </a:r>
            <a:endParaRPr lang="ru-RU" dirty="0"/>
          </a:p>
        </p:txBody>
      </p:sp>
      <p:sp>
        <p:nvSpPr>
          <p:cNvPr id="3" name="Объект 2"/>
          <p:cNvSpPr>
            <a:spLocks noGrp="1"/>
          </p:cNvSpPr>
          <p:nvPr>
            <p:ph sz="quarter" idx="1"/>
          </p:nvPr>
        </p:nvSpPr>
        <p:spPr/>
        <p:txBody>
          <a:bodyPr>
            <a:normAutofit fontScale="85000" lnSpcReduction="20000"/>
          </a:bodyPr>
          <a:lstStyle/>
          <a:p>
            <a:r>
              <a:rPr lang="ru-RU" i="1" dirty="0"/>
              <a:t>Операция </a:t>
            </a:r>
            <a:r>
              <a:rPr lang="ru-RU" i="1" dirty="0" err="1"/>
              <a:t>Колдуэлла</a:t>
            </a:r>
            <a:r>
              <a:rPr lang="ru-RU" i="1" dirty="0"/>
              <a:t>-Люка</a:t>
            </a:r>
            <a:r>
              <a:rPr lang="ru-RU" dirty="0"/>
              <a:t>. Эта операция радикальная. Предусматривает широкое вскрытие пазухи, выскабливание всей слизистой оболочки пазухи и создание искусственного сообщения между пазухой и полостью носа через нижний носовой ход.</a:t>
            </a:r>
          </a:p>
          <a:p>
            <a:r>
              <a:rPr lang="ru-RU" dirty="0"/>
              <a:t>Этапы операции. Проводится разрез по переходной складке через слизистую оболочку до кости, от бокового резца до третьего моляра. </a:t>
            </a:r>
            <a:r>
              <a:rPr lang="ru-RU" dirty="0" err="1"/>
              <a:t>Слизисто</a:t>
            </a:r>
            <a:r>
              <a:rPr lang="ru-RU" dirty="0"/>
              <a:t>- надкостничный лоскут тупо отслаивают от кости в пределах клыковой ямки до края грушевидного отверстия. С помощью долота и молотка производится отверстие в передней стенке пазухи, которое расширяют для хорошего обозрения пазухи. Затем выскабливают всю слизистую оболочку пазухи, соблюдая осторожность на верхней стенке, где находится нижнеглазничный канал с сосудисто-нервным пучком, и на нижней, где близко располагаются верхушки корней верхних зубов. Удаляют часть медиальной стенки и слизистой оболочки пазухи и создают окно в нижний носовой ход. Пазуху тампонируют и конец тампона выводят в соответствующую ноздрю.</a:t>
            </a:r>
          </a:p>
          <a:p>
            <a:r>
              <a:rPr lang="ru-RU" dirty="0"/>
              <a:t>В последующем из-за </a:t>
            </a:r>
            <a:r>
              <a:rPr lang="ru-RU" dirty="0" err="1"/>
              <a:t>травматичности</a:t>
            </a:r>
            <a:r>
              <a:rPr lang="ru-RU" dirty="0"/>
              <a:t> операции </a:t>
            </a:r>
            <a:r>
              <a:rPr lang="ru-RU" dirty="0" err="1"/>
              <a:t>Кондуэлла</a:t>
            </a:r>
            <a:r>
              <a:rPr lang="ru-RU" dirty="0"/>
              <a:t>-Люка были разработаны другие методики оперативных вмешательств.</a:t>
            </a:r>
          </a:p>
        </p:txBody>
      </p:sp>
    </p:spTree>
    <p:extLst>
      <p:ext uri="{BB962C8B-B14F-4D97-AF65-F5344CB8AC3E}">
        <p14:creationId xmlns:p14="http://schemas.microsoft.com/office/powerpoint/2010/main" val="55757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73C0151-0491-34C1-CFE3-CC5D3B11C37B}"/>
              </a:ext>
            </a:extLst>
          </p:cNvPr>
          <p:cNvSpPr>
            <a:spLocks noGrp="1"/>
          </p:cNvSpPr>
          <p:nvPr>
            <p:ph type="title"/>
          </p:nvPr>
        </p:nvSpPr>
        <p:spPr/>
        <p:txBody>
          <a:bodyPr>
            <a:normAutofit/>
          </a:bodyPr>
          <a:lstStyle/>
          <a:p>
            <a:r>
              <a:rPr lang="ru-RU" b="1" dirty="0"/>
              <a:t>Хирургическое лечение.</a:t>
            </a:r>
            <a:endParaRPr lang="ru-RU" b="1" dirty="0">
              <a:solidFill>
                <a:schemeClr val="accent1">
                  <a:lumMod val="75000"/>
                </a:schemeClr>
              </a:solidFill>
            </a:endParaRPr>
          </a:p>
        </p:txBody>
      </p:sp>
      <p:sp>
        <p:nvSpPr>
          <p:cNvPr id="3" name="Объект 2">
            <a:extLst>
              <a:ext uri="{FF2B5EF4-FFF2-40B4-BE49-F238E27FC236}">
                <a16:creationId xmlns:a16="http://schemas.microsoft.com/office/drawing/2014/main" xmlns="" id="{50FF0D8E-72FA-EA8C-F0B6-EA121A3E5FE2}"/>
              </a:ext>
            </a:extLst>
          </p:cNvPr>
          <p:cNvSpPr>
            <a:spLocks noGrp="1"/>
          </p:cNvSpPr>
          <p:nvPr>
            <p:ph sz="quarter" idx="1"/>
          </p:nvPr>
        </p:nvSpPr>
        <p:spPr/>
        <p:txBody>
          <a:bodyPr>
            <a:normAutofit fontScale="70000" lnSpcReduction="20000"/>
          </a:bodyPr>
          <a:lstStyle/>
          <a:p>
            <a:r>
              <a:rPr lang="ru-RU" i="1" dirty="0"/>
              <a:t>Операция </a:t>
            </a:r>
            <a:r>
              <a:rPr lang="ru-RU" i="1" dirty="0" err="1"/>
              <a:t>Денкера</a:t>
            </a:r>
            <a:r>
              <a:rPr lang="ru-RU" dirty="0"/>
              <a:t> (1905) состоит в том, что при формировании соустья скусывают край грушевидного отверстия, удаляют часть медиальной стенки, создавая широкое сообщение между носом и полостью пазухи.</a:t>
            </a:r>
          </a:p>
          <a:p>
            <a:r>
              <a:rPr lang="ru-RU" i="1" dirty="0"/>
              <a:t>А. Ф. Иванов </a:t>
            </a:r>
            <a:r>
              <a:rPr lang="ru-RU" dirty="0"/>
              <a:t>(1931) предложил более щадящую операцию и удалял только явно измененную слизистую оболочку, сохраняя при этом неизмененную.</a:t>
            </a:r>
          </a:p>
          <a:p>
            <a:r>
              <a:rPr lang="ru-RU" i="1" dirty="0" err="1"/>
              <a:t>В.О.Рудаков</a:t>
            </a:r>
            <a:r>
              <a:rPr lang="ru-RU" dirty="0"/>
              <a:t> (1934) предложил вертикальный разрез при проведении ревизии верхнечелюстной пазухи. Необходимость такого подхода связана с тем, что одним из недостатков горизонтального разреза является нарушение иннервации слизистой оболочки альвеолярного отростка, десен, зубов, верхней губы, щеки и носа.</a:t>
            </a:r>
          </a:p>
          <a:p>
            <a:r>
              <a:rPr lang="ru-RU" dirty="0"/>
              <a:t>Многие авторы считают противоестественным и </a:t>
            </a:r>
            <a:r>
              <a:rPr lang="ru-RU" dirty="0" err="1"/>
              <a:t>травматичным</a:t>
            </a:r>
            <a:r>
              <a:rPr lang="ru-RU" dirty="0"/>
              <a:t> разрушение передней костной стенки, когда мягкие ткани щеки, лишенные опоры, впоследствии втягиваются в сторону пазухи и вместе с рубцами образуют в пазухе перемычки или заполняют ее, приводя к рецидиву и необходимости повторной операции. Поэтому имеется большое количество предложений о костно-пластическом восстановлении передней стенки пазухи после наружной </a:t>
            </a:r>
            <a:r>
              <a:rPr lang="ru-RU" dirty="0" err="1"/>
              <a:t>антротомии</a:t>
            </a:r>
            <a:r>
              <a:rPr lang="ru-RU" dirty="0"/>
              <a:t>.</a:t>
            </a:r>
          </a:p>
          <a:p>
            <a:r>
              <a:rPr lang="ru-RU" i="1" dirty="0"/>
              <a:t>Г. Н. Марченко</a:t>
            </a:r>
            <a:r>
              <a:rPr lang="ru-RU" dirty="0"/>
              <a:t> (1968) с целью костной пластики передней стенки пазухи после выпиливания трепаном пластинки круглой формы и вмешательства на пазухе пластинку </a:t>
            </a:r>
            <a:r>
              <a:rPr lang="ru-RU" dirty="0" err="1"/>
              <a:t>реплантировал</a:t>
            </a:r>
            <a:r>
              <a:rPr lang="ru-RU" dirty="0"/>
              <a:t> на прежнее место и укреплял </a:t>
            </a:r>
            <a:r>
              <a:rPr lang="ru-RU" dirty="0" err="1"/>
              <a:t>кетгутовыми</a:t>
            </a:r>
            <a:r>
              <a:rPr lang="ru-RU" dirty="0"/>
              <a:t> швами через заранее проделанные отверстия.</a:t>
            </a:r>
          </a:p>
        </p:txBody>
      </p:sp>
    </p:spTree>
    <p:extLst>
      <p:ext uri="{BB962C8B-B14F-4D97-AF65-F5344CB8AC3E}">
        <p14:creationId xmlns:p14="http://schemas.microsoft.com/office/powerpoint/2010/main" val="2776279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9535639-6A53-4FC7-48AD-BF9B8D3C80C4}"/>
              </a:ext>
            </a:extLst>
          </p:cNvPr>
          <p:cNvSpPr>
            <a:spLocks noGrp="1"/>
          </p:cNvSpPr>
          <p:nvPr>
            <p:ph type="title"/>
          </p:nvPr>
        </p:nvSpPr>
        <p:spPr/>
        <p:txBody>
          <a:bodyPr>
            <a:normAutofit/>
          </a:bodyPr>
          <a:lstStyle/>
          <a:p>
            <a:r>
              <a:rPr lang="ru-RU" b="1" dirty="0" smtClean="0">
                <a:solidFill>
                  <a:schemeClr val="tx1"/>
                </a:solidFill>
              </a:rPr>
              <a:t>Вывод</a:t>
            </a:r>
            <a:endParaRPr lang="ru-RU" b="1" dirty="0">
              <a:solidFill>
                <a:schemeClr val="tx1"/>
              </a:solidFill>
            </a:endParaRPr>
          </a:p>
        </p:txBody>
      </p:sp>
      <p:sp>
        <p:nvSpPr>
          <p:cNvPr id="3" name="Объект 2">
            <a:extLst>
              <a:ext uri="{FF2B5EF4-FFF2-40B4-BE49-F238E27FC236}">
                <a16:creationId xmlns:a16="http://schemas.microsoft.com/office/drawing/2014/main" xmlns="" id="{BA953F26-7007-514C-D910-C169108F1C4D}"/>
              </a:ext>
            </a:extLst>
          </p:cNvPr>
          <p:cNvSpPr>
            <a:spLocks noGrp="1"/>
          </p:cNvSpPr>
          <p:nvPr>
            <p:ph sz="quarter" idx="1"/>
          </p:nvPr>
        </p:nvSpPr>
        <p:spPr/>
        <p:txBody>
          <a:bodyPr>
            <a:normAutofit/>
          </a:bodyPr>
          <a:lstStyle/>
          <a:p>
            <a:pPr marL="0" indent="0">
              <a:buNone/>
            </a:pPr>
            <a:r>
              <a:rPr lang="ru-RU" sz="2000" dirty="0" smtClean="0">
                <a:solidFill>
                  <a:schemeClr val="accent4">
                    <a:lumMod val="50000"/>
                  </a:schemeClr>
                </a:solidFill>
              </a:rPr>
              <a:t>Чтобы избежать одонтогенных воспалительных заболеваний нужна своевременная профилактика, которая предполагает своевременное терапевтическое лечение кариеса, пульпита, периодонтита; санацию гнойных очагов в организме, укрепление иммунитета, предупреждение травм челюстно-лицевой области.</a:t>
            </a:r>
          </a:p>
          <a:p>
            <a:pPr marL="0" indent="0">
              <a:buNone/>
            </a:pPr>
            <a:r>
              <a:rPr lang="ru-RU" sz="2000" dirty="0"/>
              <a:t>Своевременная диагностика и правильное ведение </a:t>
            </a:r>
            <a:r>
              <a:rPr lang="ru-RU" sz="2000" dirty="0" smtClean="0"/>
              <a:t>лечения синусита </a:t>
            </a:r>
            <a:r>
              <a:rPr lang="ru-RU" sz="2000" dirty="0" smtClean="0"/>
              <a:t>в </a:t>
            </a:r>
            <a:r>
              <a:rPr lang="ru-RU" sz="2000" dirty="0"/>
              <a:t>большинстве случаев обеспечивает выздоровление. </a:t>
            </a:r>
            <a:endParaRPr lang="ru-RU" sz="2000" dirty="0">
              <a:solidFill>
                <a:schemeClr val="accent4">
                  <a:lumMod val="50000"/>
                </a:schemeClr>
              </a:solidFill>
            </a:endParaRPr>
          </a:p>
        </p:txBody>
      </p:sp>
    </p:spTree>
    <p:extLst>
      <p:ext uri="{BB962C8B-B14F-4D97-AF65-F5344CB8AC3E}">
        <p14:creationId xmlns:p14="http://schemas.microsoft.com/office/powerpoint/2010/main" val="218495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131DEAA-9DD9-03F4-49C4-934AB024D7A4}"/>
              </a:ext>
            </a:extLst>
          </p:cNvPr>
          <p:cNvSpPr>
            <a:spLocks noGrp="1"/>
          </p:cNvSpPr>
          <p:nvPr>
            <p:ph type="title"/>
          </p:nvPr>
        </p:nvSpPr>
        <p:spPr/>
        <p:txBody>
          <a:bodyPr/>
          <a:lstStyle/>
          <a:p>
            <a:endParaRPr lang="ru-RU" dirty="0"/>
          </a:p>
        </p:txBody>
      </p:sp>
      <p:sp>
        <p:nvSpPr>
          <p:cNvPr id="3" name="Объект 2"/>
          <p:cNvSpPr>
            <a:spLocks noGrp="1"/>
          </p:cNvSpPr>
          <p:nvPr>
            <p:ph sz="quarter" idx="1"/>
          </p:nvPr>
        </p:nvSpPr>
        <p:spPr/>
        <p:txBody>
          <a:bodyPr/>
          <a:lstStyle/>
          <a:p>
            <a:endParaRPr lang="ru-RU"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95313"/>
            <a:ext cx="8991600" cy="566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1387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F0288B-953F-ACEC-62B6-35646F6A4522}"/>
              </a:ext>
            </a:extLst>
          </p:cNvPr>
          <p:cNvSpPr>
            <a:spLocks noGrp="1"/>
          </p:cNvSpPr>
          <p:nvPr>
            <p:ph type="title"/>
          </p:nvPr>
        </p:nvSpPr>
        <p:spPr/>
        <p:txBody>
          <a:bodyPr/>
          <a:lstStyle/>
          <a:p>
            <a:r>
              <a:rPr lang="ru-RU" b="1" dirty="0">
                <a:solidFill>
                  <a:schemeClr val="tx1"/>
                </a:solidFill>
              </a:rPr>
              <a:t>Цель</a:t>
            </a:r>
          </a:p>
        </p:txBody>
      </p:sp>
      <p:sp>
        <p:nvSpPr>
          <p:cNvPr id="3" name="Объект 2">
            <a:extLst>
              <a:ext uri="{FF2B5EF4-FFF2-40B4-BE49-F238E27FC236}">
                <a16:creationId xmlns:a16="http://schemas.microsoft.com/office/drawing/2014/main" xmlns="" id="{576F06EE-90A3-F8F1-C83E-D13431D6D061}"/>
              </a:ext>
            </a:extLst>
          </p:cNvPr>
          <p:cNvSpPr>
            <a:spLocks noGrp="1"/>
          </p:cNvSpPr>
          <p:nvPr>
            <p:ph sz="quarter" idx="1"/>
          </p:nvPr>
        </p:nvSpPr>
        <p:spPr/>
        <p:txBody>
          <a:bodyPr>
            <a:normAutofit/>
          </a:bodyPr>
          <a:lstStyle/>
          <a:p>
            <a:r>
              <a:rPr lang="ru-RU" b="1" dirty="0"/>
              <a:t>Изучить </a:t>
            </a:r>
            <a:r>
              <a:rPr lang="ru-RU" b="1" dirty="0" err="1" smtClean="0"/>
              <a:t>этиологию,патогенез,клинику</a:t>
            </a:r>
            <a:r>
              <a:rPr lang="ru-RU" b="1" dirty="0"/>
              <a:t> </a:t>
            </a:r>
            <a:r>
              <a:rPr lang="ru-RU" b="1" dirty="0" smtClean="0"/>
              <a:t>и диагностику</a:t>
            </a:r>
            <a:r>
              <a:rPr lang="ru-RU" b="1" dirty="0" smtClean="0"/>
              <a:t> </a:t>
            </a:r>
            <a:r>
              <a:rPr lang="ru-RU" b="1" dirty="0" err="1" smtClean="0"/>
              <a:t>одонтогенного</a:t>
            </a:r>
            <a:r>
              <a:rPr lang="ru-RU" b="1" dirty="0" smtClean="0"/>
              <a:t> верхнечелюстного синусита</a:t>
            </a:r>
            <a:endParaRPr lang="ru-RU" sz="2400" b="1" dirty="0"/>
          </a:p>
        </p:txBody>
      </p:sp>
      <p:pic>
        <p:nvPicPr>
          <p:cNvPr id="1026" name="Picture 2" descr="https://danceon.ru/wp-content/uploads/8/1/a/81a7b56681101d9954abcbe38a13012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9724" y="3314700"/>
            <a:ext cx="5730875" cy="3019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621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9B3AF21-1E07-80C9-51CC-B9D8C1F42E0E}"/>
              </a:ext>
            </a:extLst>
          </p:cNvPr>
          <p:cNvSpPr>
            <a:spLocks noGrp="1"/>
          </p:cNvSpPr>
          <p:nvPr>
            <p:ph type="title"/>
          </p:nvPr>
        </p:nvSpPr>
        <p:spPr/>
        <p:txBody>
          <a:bodyPr/>
          <a:lstStyle/>
          <a:p>
            <a:pPr algn="ctr"/>
            <a:r>
              <a:rPr lang="ru-RU" b="1" dirty="0">
                <a:solidFill>
                  <a:schemeClr val="tx1"/>
                </a:solidFill>
              </a:rPr>
              <a:t>Список литературы</a:t>
            </a:r>
          </a:p>
        </p:txBody>
      </p:sp>
      <p:sp>
        <p:nvSpPr>
          <p:cNvPr id="3" name="Объект 2">
            <a:extLst>
              <a:ext uri="{FF2B5EF4-FFF2-40B4-BE49-F238E27FC236}">
                <a16:creationId xmlns:a16="http://schemas.microsoft.com/office/drawing/2014/main" xmlns="" id="{94B4869C-5FD4-0E99-4574-85B4682E5355}"/>
              </a:ext>
            </a:extLst>
          </p:cNvPr>
          <p:cNvSpPr>
            <a:spLocks noGrp="1"/>
          </p:cNvSpPr>
          <p:nvPr>
            <p:ph sz="quarter" idx="1"/>
          </p:nvPr>
        </p:nvSpPr>
        <p:spPr>
          <a:xfrm>
            <a:off x="1097280" y="1737359"/>
            <a:ext cx="10058400" cy="4834037"/>
          </a:xfrm>
        </p:spPr>
        <p:txBody>
          <a:bodyPr>
            <a:noAutofit/>
          </a:bodyPr>
          <a:lstStyle/>
          <a:p>
            <a:pPr marL="0" indent="0" algn="just">
              <a:buNone/>
            </a:pPr>
            <a:r>
              <a:rPr lang="ru-RU" sz="1200" dirty="0" smtClean="0"/>
              <a:t>1. Деркачев</a:t>
            </a:r>
            <a:r>
              <a:rPr lang="ru-RU" sz="1200" dirty="0"/>
              <a:t>, В. С. Острый и хронический остеомиелиты : учебно-методическое пособие / В. С. Деркачев, С. А. Алексеев, Ю. В. Осипов. – Минск : БГМУ, 2020. – 28 </a:t>
            </a:r>
            <a:r>
              <a:rPr lang="ru-RU" sz="1200" dirty="0" smtClean="0"/>
              <a:t>с</a:t>
            </a:r>
          </a:p>
          <a:p>
            <a:pPr marL="0" indent="0">
              <a:buNone/>
            </a:pPr>
            <a:r>
              <a:rPr lang="ru-RU" sz="1200" dirty="0" smtClean="0"/>
              <a:t>2. </a:t>
            </a:r>
            <a:r>
              <a:rPr lang="ru-RU" sz="1200" dirty="0"/>
              <a:t>Хирургическая стоматология : учебник / ред. В. В. Афанасьев. - 3-е изд</a:t>
            </a:r>
            <a:r>
              <a:rPr lang="ru-RU" sz="1200" dirty="0" smtClean="0"/>
              <a:t>., </a:t>
            </a:r>
            <a:r>
              <a:rPr lang="ru-RU" sz="1200" dirty="0" err="1" smtClean="0"/>
              <a:t>перераб</a:t>
            </a:r>
            <a:r>
              <a:rPr lang="ru-RU" sz="1200" dirty="0"/>
              <a:t>. - Москва : ГЭОТАР-Медиа, 2019. - 400 с. </a:t>
            </a:r>
            <a:endParaRPr lang="ru-RU" sz="1200" dirty="0" smtClean="0"/>
          </a:p>
          <a:p>
            <a:pPr marL="0" indent="0">
              <a:buNone/>
            </a:pPr>
            <a:r>
              <a:rPr lang="ru-RU" sz="1200" dirty="0" smtClean="0"/>
              <a:t>3. </a:t>
            </a:r>
            <a:r>
              <a:rPr lang="ru-RU" sz="1200" dirty="0"/>
              <a:t>Основы челюстно-лицевой хирургии и хирургической стоматологии. — 3-е изд., </a:t>
            </a:r>
            <a:r>
              <a:rPr lang="ru-RU" sz="1200" dirty="0" err="1"/>
              <a:t>перераб</a:t>
            </a:r>
            <a:r>
              <a:rPr lang="ru-RU" sz="1200" dirty="0"/>
              <a:t>. и доп. — Витебск: Белмедкн1га, 1998.— 416 с</a:t>
            </a:r>
            <a:r>
              <a:rPr lang="ru-RU" sz="1200" dirty="0" smtClean="0"/>
              <a:t>.</a:t>
            </a:r>
          </a:p>
          <a:p>
            <a:pPr marL="0" indent="0">
              <a:buNone/>
            </a:pPr>
            <a:r>
              <a:rPr lang="ru-RU" sz="1200" dirty="0" smtClean="0"/>
              <a:t>4. Кулаков</a:t>
            </a:r>
            <a:r>
              <a:rPr lang="ru-RU" sz="1200" dirty="0"/>
              <a:t>, А. А. Хирургическая стоматология / под ред. Кулакова А. А. - Москва : ГЭОТАР-Медиа, 2021. - 408 </a:t>
            </a:r>
            <a:r>
              <a:rPr lang="ru-RU" sz="1200" dirty="0" smtClean="0"/>
              <a:t>с</a:t>
            </a:r>
          </a:p>
          <a:p>
            <a:pPr marL="0" indent="0">
              <a:buNone/>
            </a:pPr>
            <a:r>
              <a:rPr lang="ru-RU" sz="1200" dirty="0" smtClean="0"/>
              <a:t>5. </a:t>
            </a:r>
            <a:r>
              <a:rPr lang="ru-RU" sz="1200" dirty="0"/>
              <a:t>Челюстно-лицевая хирургия. Учебник. / Под </a:t>
            </a:r>
            <a:r>
              <a:rPr lang="ru-RU" sz="1200" dirty="0" smtClean="0"/>
              <a:t>ред. Дробышева </a:t>
            </a:r>
            <a:r>
              <a:rPr lang="ru-RU" sz="1200" dirty="0"/>
              <a:t>А.Ю., </a:t>
            </a:r>
            <a:r>
              <a:rPr lang="ru-RU" sz="1200" dirty="0" err="1"/>
              <a:t>Янушевича</a:t>
            </a:r>
            <a:r>
              <a:rPr lang="ru-RU" sz="1200" dirty="0"/>
              <a:t> О.О.. - М. : ГЭОТАР-Медиа, </a:t>
            </a:r>
            <a:r>
              <a:rPr lang="ru-RU" sz="1200" dirty="0" smtClean="0"/>
              <a:t>2018</a:t>
            </a:r>
          </a:p>
          <a:p>
            <a:pPr marL="0" indent="0">
              <a:buNone/>
            </a:pPr>
            <a:r>
              <a:rPr lang="ru-RU" sz="1200" dirty="0" smtClean="0"/>
              <a:t>6. </a:t>
            </a:r>
            <a:r>
              <a:rPr lang="ru-RU" sz="1200" dirty="0"/>
              <a:t>Тимофеев А.А. Челюстно-лицевая хирургия : учебник. – Молодечно : Типография «Победа», 2020. – 832 с</a:t>
            </a:r>
            <a:r>
              <a:rPr lang="ru-RU" sz="1200" dirty="0" smtClean="0"/>
              <a:t>.</a:t>
            </a:r>
          </a:p>
          <a:p>
            <a:pPr marL="0" indent="0">
              <a:buNone/>
            </a:pPr>
            <a:r>
              <a:rPr lang="ru-RU" sz="1200" dirty="0" smtClean="0"/>
              <a:t>7. </a:t>
            </a:r>
            <a:r>
              <a:rPr lang="ru-RU" sz="1200" dirty="0" err="1" smtClean="0"/>
              <a:t>Каханович</a:t>
            </a:r>
            <a:r>
              <a:rPr lang="ru-RU" sz="1200" dirty="0" smtClean="0"/>
              <a:t> </a:t>
            </a:r>
            <a:r>
              <a:rPr lang="ru-RU" sz="1200" dirty="0"/>
              <a:t>Т.В. Общие осложнения травм челюстно-лицевой области : учеб.- метод пособие – Минск : БГМУ, 2019. – 30 с. </a:t>
            </a:r>
          </a:p>
          <a:p>
            <a:pPr marL="0" indent="0">
              <a:buNone/>
            </a:pPr>
            <a:endParaRPr lang="ru-RU" sz="1200" dirty="0"/>
          </a:p>
        </p:txBody>
      </p:sp>
    </p:spTree>
    <p:extLst>
      <p:ext uri="{BB962C8B-B14F-4D97-AF65-F5344CB8AC3E}">
        <p14:creationId xmlns:p14="http://schemas.microsoft.com/office/powerpoint/2010/main" val="2728204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F4FE23C-AB28-DD76-5B87-84566DF0A7A5}"/>
              </a:ext>
            </a:extLst>
          </p:cNvPr>
          <p:cNvSpPr>
            <a:spLocks noGrp="1"/>
          </p:cNvSpPr>
          <p:nvPr>
            <p:ph type="title"/>
          </p:nvPr>
        </p:nvSpPr>
        <p:spPr/>
        <p:txBody>
          <a:bodyPr/>
          <a:lstStyle/>
          <a:p>
            <a:r>
              <a:rPr lang="ru-RU" b="1" dirty="0" smtClean="0">
                <a:solidFill>
                  <a:schemeClr val="tx1"/>
                </a:solidFill>
              </a:rPr>
              <a:t>Задачи</a:t>
            </a:r>
            <a:endParaRPr lang="ru-RU" b="1" dirty="0">
              <a:solidFill>
                <a:schemeClr val="tx1"/>
              </a:solidFill>
            </a:endParaRPr>
          </a:p>
        </p:txBody>
      </p:sp>
      <p:sp>
        <p:nvSpPr>
          <p:cNvPr id="3" name="Объект 2">
            <a:extLst>
              <a:ext uri="{FF2B5EF4-FFF2-40B4-BE49-F238E27FC236}">
                <a16:creationId xmlns:a16="http://schemas.microsoft.com/office/drawing/2014/main" xmlns="" id="{64B16488-F945-E547-8F93-EABAE5945F95}"/>
              </a:ext>
            </a:extLst>
          </p:cNvPr>
          <p:cNvSpPr>
            <a:spLocks noGrp="1"/>
          </p:cNvSpPr>
          <p:nvPr>
            <p:ph sz="quarter" idx="1"/>
          </p:nvPr>
        </p:nvSpPr>
        <p:spPr/>
        <p:txBody>
          <a:bodyPr>
            <a:normAutofit/>
          </a:bodyPr>
          <a:lstStyle/>
          <a:p>
            <a:r>
              <a:rPr lang="ru-RU" sz="2800" dirty="0"/>
              <a:t>Освоить классификацию </a:t>
            </a:r>
            <a:r>
              <a:rPr lang="ru-RU" sz="2800" dirty="0" err="1"/>
              <a:t>одонтогенного</a:t>
            </a:r>
            <a:r>
              <a:rPr lang="ru-RU" sz="2800" dirty="0"/>
              <a:t> верхнечелюстного синусита</a:t>
            </a:r>
            <a:r>
              <a:rPr lang="ru-RU" sz="2800" dirty="0" smtClean="0"/>
              <a:t>. </a:t>
            </a:r>
            <a:endParaRPr lang="ru-RU" sz="2800" dirty="0" smtClean="0"/>
          </a:p>
          <a:p>
            <a:r>
              <a:rPr lang="ru-RU" sz="2800" dirty="0" smtClean="0"/>
              <a:t>Освоить методы хирургического лечения.</a:t>
            </a:r>
            <a:endParaRPr lang="ru-RU" sz="2800" dirty="0">
              <a:latin typeface="Calibri"/>
              <a:ea typeface="Calibri"/>
              <a:cs typeface="Times New Roman"/>
            </a:endParaRPr>
          </a:p>
        </p:txBody>
      </p:sp>
      <p:pic>
        <p:nvPicPr>
          <p:cNvPr id="2052" name="Picture 4" descr="https://neo-medical.ru/wp-content/uploads/5/1/0/5108277380443cea8cb85973021b7a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9300" y="3074987"/>
            <a:ext cx="4864100" cy="3648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345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7F4DA18-1CD6-FF1C-C77D-B8AD19BD2FD9}"/>
              </a:ext>
            </a:extLst>
          </p:cNvPr>
          <p:cNvSpPr>
            <a:spLocks noGrp="1"/>
          </p:cNvSpPr>
          <p:nvPr>
            <p:ph type="title"/>
          </p:nvPr>
        </p:nvSpPr>
        <p:spPr/>
        <p:txBody>
          <a:bodyPr>
            <a:normAutofit/>
          </a:bodyPr>
          <a:lstStyle/>
          <a:p>
            <a:r>
              <a:rPr lang="ru-RU" sz="3200" dirty="0"/>
              <a:t>Строение костных стенок пазухи.</a:t>
            </a:r>
          </a:p>
        </p:txBody>
      </p:sp>
      <p:sp>
        <p:nvSpPr>
          <p:cNvPr id="16" name="TextBox 15">
            <a:extLst>
              <a:ext uri="{FF2B5EF4-FFF2-40B4-BE49-F238E27FC236}">
                <a16:creationId xmlns:a16="http://schemas.microsoft.com/office/drawing/2014/main" xmlns="" id="{66A8D6ED-B591-CBFA-3F08-59EB1149EF4D}"/>
              </a:ext>
            </a:extLst>
          </p:cNvPr>
          <p:cNvSpPr txBox="1"/>
          <p:nvPr/>
        </p:nvSpPr>
        <p:spPr>
          <a:xfrm>
            <a:off x="4713697" y="3503037"/>
            <a:ext cx="2764605" cy="707886"/>
          </a:xfrm>
          <a:prstGeom prst="rect">
            <a:avLst/>
          </a:prstGeom>
          <a:noFill/>
        </p:spPr>
        <p:txBody>
          <a:bodyPr wrap="square">
            <a:spAutoFit/>
          </a:bodyPr>
          <a:lstStyle/>
          <a:p>
            <a:pPr algn="ctr"/>
            <a:r>
              <a:rPr lang="ru-RU" sz="2000" dirty="0">
                <a:solidFill>
                  <a:schemeClr val="bg1"/>
                </a:solidFill>
              </a:rPr>
              <a:t>Вторичная профилактика</a:t>
            </a:r>
          </a:p>
        </p:txBody>
      </p:sp>
      <p:sp>
        <p:nvSpPr>
          <p:cNvPr id="18" name="TextBox 17">
            <a:extLst>
              <a:ext uri="{FF2B5EF4-FFF2-40B4-BE49-F238E27FC236}">
                <a16:creationId xmlns:a16="http://schemas.microsoft.com/office/drawing/2014/main" xmlns="" id="{E0C2E449-F049-A62D-8C13-6260389DDBBA}"/>
              </a:ext>
            </a:extLst>
          </p:cNvPr>
          <p:cNvSpPr txBox="1"/>
          <p:nvPr/>
        </p:nvSpPr>
        <p:spPr>
          <a:xfrm>
            <a:off x="8576320" y="3503037"/>
            <a:ext cx="2947151" cy="707886"/>
          </a:xfrm>
          <a:prstGeom prst="rect">
            <a:avLst/>
          </a:prstGeom>
          <a:noFill/>
        </p:spPr>
        <p:txBody>
          <a:bodyPr wrap="square">
            <a:spAutoFit/>
          </a:bodyPr>
          <a:lstStyle/>
          <a:p>
            <a:pPr algn="ctr"/>
            <a:r>
              <a:rPr lang="ru-RU" sz="2000" dirty="0">
                <a:solidFill>
                  <a:schemeClr val="bg1"/>
                </a:solidFill>
              </a:rPr>
              <a:t>Третичная</a:t>
            </a:r>
            <a:r>
              <a:rPr lang="ru-RU" sz="1200" dirty="0">
                <a:solidFill>
                  <a:schemeClr val="bg1"/>
                </a:solidFill>
              </a:rPr>
              <a:t> </a:t>
            </a:r>
          </a:p>
          <a:p>
            <a:pPr algn="ctr"/>
            <a:r>
              <a:rPr lang="ru-RU" sz="2000" dirty="0">
                <a:solidFill>
                  <a:schemeClr val="bg1"/>
                </a:solidFill>
              </a:rPr>
              <a:t>профилактика</a:t>
            </a:r>
          </a:p>
        </p:txBody>
      </p:sp>
      <p:sp>
        <p:nvSpPr>
          <p:cNvPr id="3" name="Прямоугольник 2"/>
          <p:cNvSpPr/>
          <p:nvPr/>
        </p:nvSpPr>
        <p:spPr>
          <a:xfrm>
            <a:off x="1191985" y="1632859"/>
            <a:ext cx="10091057" cy="4770537"/>
          </a:xfrm>
          <a:prstGeom prst="rect">
            <a:avLst/>
          </a:prstGeom>
        </p:spPr>
        <p:txBody>
          <a:bodyPr wrap="square">
            <a:spAutoFit/>
          </a:bodyPr>
          <a:lstStyle/>
          <a:p>
            <a:r>
              <a:rPr lang="ru-RU" sz="1600" b="1" dirty="0" smtClean="0"/>
              <a:t>- Это воспалительное </a:t>
            </a:r>
            <a:r>
              <a:rPr lang="ru-RU" sz="1600" b="1" dirty="0"/>
              <a:t>заболевание слизистой оболочки верхнечелюстной пазухи (ВЧП), возникающее в результате распространения патологического процесса из зубочелюстной области</a:t>
            </a:r>
            <a:r>
              <a:rPr lang="ru-RU" sz="1600" dirty="0"/>
              <a:t>.</a:t>
            </a:r>
            <a:endParaRPr lang="ru-RU" sz="1600" dirty="0" smtClean="0"/>
          </a:p>
          <a:p>
            <a:r>
              <a:rPr lang="ru-RU" sz="1600" dirty="0" smtClean="0"/>
              <a:t>Больные </a:t>
            </a:r>
            <a:r>
              <a:rPr lang="ru-RU" sz="1600" dirty="0"/>
              <a:t>с </a:t>
            </a:r>
            <a:r>
              <a:rPr lang="ru-RU" sz="1600" dirty="0" err="1"/>
              <a:t>одонтогенными</a:t>
            </a:r>
            <a:r>
              <a:rPr lang="ru-RU" sz="1600" dirty="0"/>
              <a:t> верхнечелюстными синуситами составляют от 4 до 7 % от общего количества стационарных больных.</a:t>
            </a:r>
          </a:p>
          <a:p>
            <a:r>
              <a:rPr lang="ru-RU" sz="1600" dirty="0"/>
              <a:t>Возникновение и клиническое течение </a:t>
            </a:r>
            <a:r>
              <a:rPr lang="ru-RU" sz="1600" dirty="0" err="1"/>
              <a:t>синуcитов</a:t>
            </a:r>
            <a:r>
              <a:rPr lang="ru-RU" sz="1600" dirty="0"/>
              <a:t> </a:t>
            </a:r>
            <a:r>
              <a:rPr lang="ru-RU" sz="1600" dirty="0" err="1"/>
              <a:t>одонтогенной</a:t>
            </a:r>
            <a:r>
              <a:rPr lang="ru-RU" sz="1600" dirty="0"/>
              <a:t> природы зависит от топографо-анатомического взаимоотношения между дном верхнечелюстной пазухи, корнями зубов и верхней челюстью.</a:t>
            </a:r>
          </a:p>
          <a:p>
            <a:r>
              <a:rPr lang="ru-RU" sz="1600" dirty="0"/>
              <a:t>Выделяют 3 типа пазух: пневматический, склеротический и промежуточный.</a:t>
            </a:r>
          </a:p>
          <a:p>
            <a:r>
              <a:rPr lang="ru-RU" sz="1600" i="1" dirty="0"/>
              <a:t>Пневматический тип </a:t>
            </a:r>
            <a:r>
              <a:rPr lang="ru-RU" sz="1600" dirty="0"/>
              <a:t>характеризуется наибольшим объемом пазухи, истончением и выпуклостью костных стенок, выраженностью углублений или бухт в сторону скулового, небного и альвеолярного отростков, за счет чего дно пазухи оказывается ниже дна носовой полости.</a:t>
            </a:r>
          </a:p>
          <a:p>
            <a:r>
              <a:rPr lang="ru-RU" sz="1600" i="1" dirty="0"/>
              <a:t>Склеротический тип</a:t>
            </a:r>
            <a:r>
              <a:rPr lang="ru-RU" sz="1600" dirty="0"/>
              <a:t> отличается очень малыми полостями, не вдающимися в сторону челюстных отростков. Стенки пазухи толстые, с выраженным губчатым слоем кости.</a:t>
            </a:r>
          </a:p>
          <a:p>
            <a:r>
              <a:rPr lang="ru-RU" sz="1600" i="1" dirty="0"/>
              <a:t>Промежуточный тип</a:t>
            </a:r>
            <a:r>
              <a:rPr lang="ru-RU" sz="1600" dirty="0"/>
              <a:t> представляет собой среднюю форму между пневма­тическим и склеротическим типами пазух. Тип строения верхнечелюстной пазухи зависит от формы и объема лицевого скелета и черепа. Верхушки корней зубов могут находиться очень близко от нижней стенки пазухи и в ряде случаев отделяться от пазухи только слизистой оболочкой. Особенно это характерно для первого моляра.</a:t>
            </a:r>
          </a:p>
        </p:txBody>
      </p:sp>
    </p:spTree>
    <p:extLst>
      <p:ext uri="{BB962C8B-B14F-4D97-AF65-F5344CB8AC3E}">
        <p14:creationId xmlns:p14="http://schemas.microsoft.com/office/powerpoint/2010/main" val="3767180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AF7AC20-27E0-4DCF-0E66-E9B014F6E8E4}"/>
              </a:ext>
            </a:extLst>
          </p:cNvPr>
          <p:cNvSpPr>
            <a:spLocks noGrp="1"/>
          </p:cNvSpPr>
          <p:nvPr>
            <p:ph type="title"/>
          </p:nvPr>
        </p:nvSpPr>
        <p:spPr/>
        <p:txBody>
          <a:bodyPr/>
          <a:lstStyle/>
          <a:p>
            <a:r>
              <a:rPr lang="ru-RU" dirty="0"/>
              <a:t>Строение костных стенок пазухи.</a:t>
            </a:r>
          </a:p>
        </p:txBody>
      </p:sp>
      <p:sp>
        <p:nvSpPr>
          <p:cNvPr id="3" name="Объект 2">
            <a:extLst>
              <a:ext uri="{FF2B5EF4-FFF2-40B4-BE49-F238E27FC236}">
                <a16:creationId xmlns:a16="http://schemas.microsoft.com/office/drawing/2014/main" xmlns="" id="{90BBC87F-0CE3-DFB6-AEE3-5BDD4135D203}"/>
              </a:ext>
            </a:extLst>
          </p:cNvPr>
          <p:cNvSpPr>
            <a:spLocks noGrp="1"/>
          </p:cNvSpPr>
          <p:nvPr>
            <p:ph sz="quarter" idx="1"/>
          </p:nvPr>
        </p:nvSpPr>
        <p:spPr>
          <a:xfrm>
            <a:off x="901247" y="1966200"/>
            <a:ext cx="10058400" cy="4023360"/>
          </a:xfrm>
        </p:spPr>
        <p:txBody>
          <a:bodyPr>
            <a:normAutofit fontScale="62500" lnSpcReduction="20000"/>
          </a:bodyPr>
          <a:lstStyle/>
          <a:p>
            <a:r>
              <a:rPr lang="ru-RU" i="1" dirty="0"/>
              <a:t>Верхняя стенка пазухи</a:t>
            </a:r>
            <a:r>
              <a:rPr lang="ru-RU" dirty="0"/>
              <a:t> является одновременно и нижней стенкой орбиты. В ней располагается подглазничный канал, в котором расположены одноименный нерв, артерия и вена.</a:t>
            </a:r>
          </a:p>
          <a:p>
            <a:r>
              <a:rPr lang="ru-RU" i="1" dirty="0"/>
              <a:t>Передняя стенка</a:t>
            </a:r>
            <a:r>
              <a:rPr lang="ru-RU" dirty="0"/>
              <a:t> представляет собой переднюю поверхность тела верхней челюсти, которая несколько вогнувшись, образует в центре клыковую ямку. Здесь открывается подглазничное отверстие, через которое выходят подглазничный нерв, артерия и вена. При выходе из подглазничного отверстия подглазничный нерв образует « малую гусиную лапку».</a:t>
            </a:r>
          </a:p>
          <a:p>
            <a:r>
              <a:rPr lang="ru-RU" i="1" dirty="0"/>
              <a:t>Латеральная стенка</a:t>
            </a:r>
            <a:r>
              <a:rPr lang="ru-RU" dirty="0"/>
              <a:t> верхнечелюстной пазухи начинается от бугра верхней челюсти, она имеет несколько отверстий, через которые входят задние верхние альвеолярные нервы.</a:t>
            </a:r>
          </a:p>
          <a:p>
            <a:r>
              <a:rPr lang="ru-RU" i="1" dirty="0"/>
              <a:t>Задняя стенка</a:t>
            </a:r>
            <a:r>
              <a:rPr lang="ru-RU" dirty="0"/>
              <a:t> располагается кзади от бугра верхней челюсти, участвует в образовании подвисочной и </a:t>
            </a:r>
            <a:r>
              <a:rPr lang="ru-RU" dirty="0" err="1"/>
              <a:t>крылонебной</a:t>
            </a:r>
            <a:r>
              <a:rPr lang="ru-RU" dirty="0"/>
              <a:t> ямок.</a:t>
            </a:r>
          </a:p>
          <a:p>
            <a:r>
              <a:rPr lang="ru-RU" i="1" dirty="0"/>
              <a:t>Медиальная стенка</a:t>
            </a:r>
            <a:r>
              <a:rPr lang="ru-RU" dirty="0"/>
              <a:t> имеет сложное строение. Со стороны полости носа на ней располагаются нижняя и средняя носовые раковины. Под средней раковиной в верхнем углу открывается отверстие, ведущее в пазуху. Отверстие верхнечелюстной пазухи обеспечивает ее аэрацию, а также отток из пазухи слизи и экссудата при воспалении. Нижняя передняя часть внутренней поверхности пазухи тонкая, свободная от важных анатомических образований. Она используется для пункции верхнечелюстной пазухи.</a:t>
            </a:r>
          </a:p>
          <a:p>
            <a:r>
              <a:rPr lang="ru-RU" i="1" dirty="0"/>
              <a:t>Нижняя стенка</a:t>
            </a:r>
            <a:r>
              <a:rPr lang="ru-RU" dirty="0"/>
              <a:t> пазухи обращена к альвеолярному отростку верхней челюсти и является дном пазухи.</a:t>
            </a:r>
          </a:p>
        </p:txBody>
      </p:sp>
    </p:spTree>
    <p:extLst>
      <p:ext uri="{BB962C8B-B14F-4D97-AF65-F5344CB8AC3E}">
        <p14:creationId xmlns:p14="http://schemas.microsoft.com/office/powerpoint/2010/main" val="4120983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EDDB157-DF2F-9831-D03E-86A904BEDCD0}"/>
              </a:ext>
            </a:extLst>
          </p:cNvPr>
          <p:cNvSpPr>
            <a:spLocks noGrp="1"/>
          </p:cNvSpPr>
          <p:nvPr>
            <p:ph type="title"/>
          </p:nvPr>
        </p:nvSpPr>
        <p:spPr/>
        <p:txBody>
          <a:bodyPr>
            <a:noAutofit/>
          </a:bodyPr>
          <a:lstStyle/>
          <a:p>
            <a:r>
              <a:rPr lang="ru-RU" sz="2800" b="1" dirty="0"/>
              <a:t>Функции верхнечелюстной пазухи</a:t>
            </a:r>
            <a:r>
              <a:rPr lang="ru-RU" sz="2800" dirty="0"/>
              <a:t>.</a:t>
            </a:r>
            <a:endParaRPr lang="ru-RU" sz="2800" dirty="0">
              <a:solidFill>
                <a:schemeClr val="accent1">
                  <a:lumMod val="75000"/>
                </a:schemeClr>
              </a:solidFill>
            </a:endParaRPr>
          </a:p>
        </p:txBody>
      </p:sp>
      <p:sp>
        <p:nvSpPr>
          <p:cNvPr id="5" name="Объект 4"/>
          <p:cNvSpPr>
            <a:spLocks noGrp="1"/>
          </p:cNvSpPr>
          <p:nvPr>
            <p:ph sz="quarter" idx="1"/>
          </p:nvPr>
        </p:nvSpPr>
        <p:spPr/>
        <p:txBody>
          <a:bodyPr>
            <a:normAutofit fontScale="70000" lnSpcReduction="20000"/>
          </a:bodyPr>
          <a:lstStyle/>
          <a:p>
            <a:r>
              <a:rPr lang="ru-RU" i="1" dirty="0"/>
              <a:t>Наружные функции:</a:t>
            </a:r>
            <a:endParaRPr lang="ru-RU" dirty="0"/>
          </a:p>
          <a:p>
            <a:r>
              <a:rPr lang="ru-RU" dirty="0"/>
              <a:t>резонаторная,</a:t>
            </a:r>
          </a:p>
          <a:p>
            <a:r>
              <a:rPr lang="ru-RU" dirty="0"/>
              <a:t>рефлекторная,</a:t>
            </a:r>
          </a:p>
          <a:p>
            <a:r>
              <a:rPr lang="ru-RU" dirty="0"/>
              <a:t>кондиционирования вдыхаемого воздуха,</a:t>
            </a:r>
          </a:p>
          <a:p>
            <a:r>
              <a:rPr lang="ru-RU" dirty="0" err="1"/>
              <a:t>всасываюшая</a:t>
            </a:r>
            <a:r>
              <a:rPr lang="ru-RU" dirty="0"/>
              <a:t>, секреторная, защитная,</a:t>
            </a:r>
          </a:p>
          <a:p>
            <a:r>
              <a:rPr lang="ru-RU" dirty="0"/>
              <a:t>участие в обонянии и регулировании внутриносового давления, снабжение полости носа слизью и уменьшение массы верхней челюсти.</a:t>
            </a:r>
          </a:p>
          <a:p>
            <a:r>
              <a:rPr lang="ru-RU" i="1" dirty="0"/>
              <a:t>Внутренние функции</a:t>
            </a:r>
            <a:r>
              <a:rPr lang="ru-RU" dirty="0"/>
              <a:t>: вентиляция и дренаж пазухи. В дренаже пазухи важная роль отводится ресничкам эпителия, которые движутся в направлении естественного отверстия пазухи. Они способны перемещать частицы диаметром до 0,5 мм. Мерцательный эпителий выполняет и очистительную функцию. Он представляет собой целую </a:t>
            </a:r>
            <a:r>
              <a:rPr lang="ru-RU" dirty="0" err="1"/>
              <a:t>мукоцелиарную</a:t>
            </a:r>
            <a:r>
              <a:rPr lang="ru-RU" dirty="0"/>
              <a:t> транспортную систему носа и пазух, которая обусловлена скоростью тока воздуха в полости носа и пазухе.</a:t>
            </a:r>
          </a:p>
          <a:p>
            <a:pPr marL="0" indent="0">
              <a:buNone/>
            </a:pPr>
            <a:r>
              <a:rPr lang="ru-RU" dirty="0" smtClean="0"/>
              <a:t>     Внутренние </a:t>
            </a:r>
            <a:r>
              <a:rPr lang="ru-RU" dirty="0"/>
              <a:t>функции зависят от состояния естественных отверстий и слизистой оболочки пазухи. На их проходимость влияют изменения слизистой оболочки, выстилающей отверстие и пазуху. Слизистая оболочка: верхнечелюстной пазухи может активно всасывать лекарственные вещества. При длительной </a:t>
            </a:r>
            <a:r>
              <a:rPr lang="ru-RU" dirty="0" err="1"/>
              <a:t>обтурации</a:t>
            </a:r>
            <a:r>
              <a:rPr lang="ru-RU" dirty="0"/>
              <a:t> естественного отверстия в пазухе в результате всасывания кислорода слизистой оболочкой возникают гипоксия, гипокапния, влияющие на микрофлору, состояние экссудата. Нормальная слизистая оболочка верхнечелюстной пазухи обладает высокой местной резистентностью.</a:t>
            </a:r>
          </a:p>
        </p:txBody>
      </p:sp>
    </p:spTree>
    <p:extLst>
      <p:ext uri="{BB962C8B-B14F-4D97-AF65-F5344CB8AC3E}">
        <p14:creationId xmlns:p14="http://schemas.microsoft.com/office/powerpoint/2010/main" val="1132302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0B0375C-422C-9896-79DD-445FB7884783}"/>
              </a:ext>
            </a:extLst>
          </p:cNvPr>
          <p:cNvSpPr>
            <a:spLocks noGrp="1"/>
          </p:cNvSpPr>
          <p:nvPr>
            <p:ph type="title"/>
          </p:nvPr>
        </p:nvSpPr>
        <p:spPr/>
        <p:txBody>
          <a:bodyPr/>
          <a:lstStyle/>
          <a:p>
            <a:r>
              <a:rPr lang="ru-RU" b="1" dirty="0"/>
              <a:t>Патогенез </a:t>
            </a:r>
            <a:r>
              <a:rPr lang="ru-RU" b="1" dirty="0" err="1"/>
              <a:t>одонтогенных</a:t>
            </a:r>
            <a:r>
              <a:rPr lang="ru-RU" b="1" dirty="0"/>
              <a:t> верхнечелюстных синуситов</a:t>
            </a:r>
            <a:r>
              <a:rPr lang="ru-RU" dirty="0"/>
              <a:t>.</a:t>
            </a:r>
            <a:endParaRPr lang="ru-RU" dirty="0"/>
          </a:p>
        </p:txBody>
      </p:sp>
      <p:sp>
        <p:nvSpPr>
          <p:cNvPr id="4" name="Объект 3"/>
          <p:cNvSpPr>
            <a:spLocks noGrp="1"/>
          </p:cNvSpPr>
          <p:nvPr>
            <p:ph sz="quarter" idx="1"/>
          </p:nvPr>
        </p:nvSpPr>
        <p:spPr>
          <a:xfrm>
            <a:off x="609600" y="1600200"/>
            <a:ext cx="11065329" cy="5094514"/>
          </a:xfrm>
        </p:spPr>
        <p:txBody>
          <a:bodyPr>
            <a:normAutofit fontScale="92500" lnSpcReduction="20000"/>
          </a:bodyPr>
          <a:lstStyle/>
          <a:p>
            <a:pPr>
              <a:defRPr/>
            </a:pPr>
            <a:r>
              <a:rPr lang="ru-RU" dirty="0"/>
              <a:t>Развитие синусита связано с </a:t>
            </a:r>
            <a:r>
              <a:rPr lang="ru-RU" dirty="0" err="1"/>
              <a:t>обтурацией</a:t>
            </a:r>
            <a:r>
              <a:rPr lang="ru-RU" dirty="0"/>
              <a:t> естественного отверстия и затруднением оттока содержимого из пазухи. Вследствие отека слизистой оболочки носа и верхнечелюстной пазухи проходимость естественного отверстия пазухи уменьшается, что нарушает вентиляционно-дренажную функцию пазухи. При полной </a:t>
            </a:r>
            <a:r>
              <a:rPr lang="ru-RU" dirty="0" err="1"/>
              <a:t>обтурации</a:t>
            </a:r>
            <a:r>
              <a:rPr lang="ru-RU" dirty="0"/>
              <a:t> отверстия за счет всасывания слизистой оболочкой кислорода в пазухе создается отрицательное давление, расширяются вены слизистой оболочки, возникают явления застоя. Это усугубляет отек тканей. В результате падения давления в пазухе, гипоксии, гипокапнии, накопления недоокисленных продуктов создаются условия для развития аэробов и факультативных анаэробов. При </a:t>
            </a:r>
            <a:r>
              <a:rPr lang="ru-RU" dirty="0" err="1"/>
              <a:t>одонтогенном</a:t>
            </a:r>
            <a:r>
              <a:rPr lang="ru-RU" dirty="0"/>
              <a:t> синусите в связи с преобладанием ограниченного воспаления на дне пазухи подобные последствия в слизистой оболочке, как правило, не возникают или отмечаются только в запущенных случаях. Поэтому расстройство вентиляционно-дренажной функции при </a:t>
            </a:r>
            <a:r>
              <a:rPr lang="ru-RU" dirty="0" err="1"/>
              <a:t>одонтогенных</a:t>
            </a:r>
            <a:r>
              <a:rPr lang="ru-RU" dirty="0"/>
              <a:t> синуситах оказывается менее выраженным, а изменения в слизистой оболочке могут носить обратимый характер. При этом создаются условия для первично-хронического течения синусита, а это определяет особенности патогенеза, клиники и лечения.</a:t>
            </a:r>
            <a:endParaRPr lang="ru-RU" dirty="0"/>
          </a:p>
        </p:txBody>
      </p:sp>
    </p:spTree>
    <p:extLst>
      <p:ext uri="{BB962C8B-B14F-4D97-AF65-F5344CB8AC3E}">
        <p14:creationId xmlns:p14="http://schemas.microsoft.com/office/powerpoint/2010/main" val="909726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D54C64C-0251-5ADC-E783-024F8A843C07}"/>
              </a:ext>
            </a:extLst>
          </p:cNvPr>
          <p:cNvSpPr>
            <a:spLocks noGrp="1"/>
          </p:cNvSpPr>
          <p:nvPr>
            <p:ph type="title"/>
          </p:nvPr>
        </p:nvSpPr>
        <p:spPr/>
        <p:txBody>
          <a:bodyPr/>
          <a:lstStyle/>
          <a:p>
            <a:r>
              <a:rPr lang="ru-RU" b="1" dirty="0"/>
              <a:t>Этиология синуситов</a:t>
            </a:r>
            <a:r>
              <a:rPr lang="ru-RU" dirty="0"/>
              <a:t>.</a:t>
            </a:r>
            <a:endParaRPr lang="ru-RU" dirty="0">
              <a:solidFill>
                <a:schemeClr val="accent1">
                  <a:lumMod val="75000"/>
                </a:schemeClr>
              </a:solidFill>
            </a:endParaRPr>
          </a:p>
        </p:txBody>
      </p:sp>
      <p:sp>
        <p:nvSpPr>
          <p:cNvPr id="3" name="Прямоугольник 2"/>
          <p:cNvSpPr/>
          <p:nvPr/>
        </p:nvSpPr>
        <p:spPr>
          <a:xfrm>
            <a:off x="1039586" y="1737462"/>
            <a:ext cx="8439150" cy="3416320"/>
          </a:xfrm>
          <a:prstGeom prst="rect">
            <a:avLst/>
          </a:prstGeom>
        </p:spPr>
        <p:txBody>
          <a:bodyPr wrap="square">
            <a:spAutoFit/>
          </a:bodyPr>
          <a:lstStyle/>
          <a:p>
            <a:pPr marL="274320" indent="-274320" fontAlgn="auto">
              <a:spcAft>
                <a:spcPts val="0"/>
              </a:spcAft>
              <a:defRPr/>
            </a:pPr>
            <a:r>
              <a:rPr lang="ru-RU" dirty="0"/>
              <a:t>Главная роль в возникновении синусита принадлежит микробному фактору: в основном микроорганизмам, попадающим в пазуху из полости носа. Основными причинами возникновения </a:t>
            </a:r>
            <a:r>
              <a:rPr lang="ru-RU" dirty="0" err="1"/>
              <a:t>одонтогенного</a:t>
            </a:r>
            <a:r>
              <a:rPr lang="ru-RU" dirty="0"/>
              <a:t> синусита являются осложнения кариеса зубов: пульпиты, верхушечные формы периодонтита, периоститы, остеомиелиты, </a:t>
            </a:r>
            <a:r>
              <a:rPr lang="ru-RU" dirty="0" err="1"/>
              <a:t>одонтогенные</a:t>
            </a:r>
            <a:r>
              <a:rPr lang="ru-RU" dirty="0"/>
              <a:t> кисты. Уже при лечении пульпита верхнего зуба, обращенного корнем в сторону верхнечелюстной пазухи, имеется возможность инфицирования слизистой оболочки пазухи. Даже удаление моляров и </a:t>
            </a:r>
            <a:r>
              <a:rPr lang="ru-RU" dirty="0" err="1"/>
              <a:t>премоляров</a:t>
            </a:r>
            <a:r>
              <a:rPr lang="ru-RU" dirty="0"/>
              <a:t> вызывает реактивный отек слизистой оболочки верхнечелюстной пазухи. Частой причиной </a:t>
            </a:r>
            <a:r>
              <a:rPr lang="ru-RU" dirty="0" err="1"/>
              <a:t>одонтогенного</a:t>
            </a:r>
            <a:r>
              <a:rPr lang="ru-RU" dirty="0"/>
              <a:t> </a:t>
            </a:r>
            <a:r>
              <a:rPr lang="ru-RU" dirty="0" err="1"/>
              <a:t>синуcита</a:t>
            </a:r>
            <a:r>
              <a:rPr lang="ru-RU" dirty="0"/>
              <a:t> являются повреждения дна верхнечелюстной пазухи, возникающие в момент удаления зуба.</a:t>
            </a:r>
            <a:endParaRPr lang="ru-RU" dirty="0"/>
          </a:p>
        </p:txBody>
      </p:sp>
    </p:spTree>
    <p:extLst>
      <p:ext uri="{BB962C8B-B14F-4D97-AF65-F5344CB8AC3E}">
        <p14:creationId xmlns:p14="http://schemas.microsoft.com/office/powerpoint/2010/main" val="3300049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DECE76F-7D28-9740-C9A4-98522B5728CE}"/>
              </a:ext>
            </a:extLst>
          </p:cNvPr>
          <p:cNvSpPr>
            <a:spLocks noGrp="1"/>
          </p:cNvSpPr>
          <p:nvPr>
            <p:ph type="title"/>
          </p:nvPr>
        </p:nvSpPr>
        <p:spPr/>
        <p:txBody>
          <a:bodyPr/>
          <a:lstStyle/>
          <a:p>
            <a:r>
              <a:rPr lang="ru-RU" dirty="0"/>
              <a:t>КЛАССИФИКАЦИЯ ОДОНТОГЕННОГО СИНУСИТА.</a:t>
            </a:r>
            <a:endParaRPr lang="ru-RU" altLang="ru-RU" b="1" dirty="0">
              <a:solidFill>
                <a:schemeClr val="accent1">
                  <a:lumMod val="75000"/>
                </a:schemeClr>
              </a:solidFill>
            </a:endParaRPr>
          </a:p>
        </p:txBody>
      </p:sp>
      <p:sp>
        <p:nvSpPr>
          <p:cNvPr id="3" name="Объект 2">
            <a:extLst>
              <a:ext uri="{FF2B5EF4-FFF2-40B4-BE49-F238E27FC236}">
                <a16:creationId xmlns:a16="http://schemas.microsoft.com/office/drawing/2014/main" xmlns="" id="{E566E1FC-DED9-49AD-6DF5-654EBAABBCDD}"/>
              </a:ext>
            </a:extLst>
          </p:cNvPr>
          <p:cNvSpPr>
            <a:spLocks noGrp="1"/>
          </p:cNvSpPr>
          <p:nvPr>
            <p:ph sz="quarter" idx="1"/>
          </p:nvPr>
        </p:nvSpPr>
        <p:spPr/>
        <p:txBody>
          <a:bodyPr>
            <a:normAutofit lnSpcReduction="10000"/>
          </a:bodyPr>
          <a:lstStyle/>
          <a:p>
            <a:r>
              <a:rPr lang="ru-RU" sz="1400" dirty="0" err="1"/>
              <a:t>Одонтогенные</a:t>
            </a:r>
            <a:r>
              <a:rPr lang="ru-RU" sz="1400" dirty="0"/>
              <a:t> воспалительные процессы верхнечелюстной пазухи по клиническому течению подразделяют на острые, хронические, и обострение хронического. Острый синусит закачивается выздоровлением или переходит в хроническую форму. Однако при </a:t>
            </a:r>
            <a:r>
              <a:rPr lang="ru-RU" sz="1400" dirty="0" err="1"/>
              <a:t>одонтогенном</a:t>
            </a:r>
            <a:r>
              <a:rPr lang="ru-RU" sz="1400" dirty="0"/>
              <a:t> </a:t>
            </a:r>
            <a:r>
              <a:rPr lang="ru-RU" sz="1400" dirty="0" err="1"/>
              <a:t>синуcите</a:t>
            </a:r>
            <a:r>
              <a:rPr lang="ru-RU" sz="1400" dirty="0"/>
              <a:t> хронический процесс может развиваться, минуя острую фазу.</a:t>
            </a:r>
          </a:p>
          <a:p>
            <a:r>
              <a:rPr lang="ru-RU" sz="1400" i="1" dirty="0" err="1"/>
              <a:t>Г.Н.Марченко</a:t>
            </a:r>
            <a:r>
              <a:rPr lang="ru-RU" sz="1400" i="1" dirty="0"/>
              <a:t> предлагает следующую клиническую классификацию:</a:t>
            </a:r>
            <a:endParaRPr lang="ru-RU" sz="1400" dirty="0"/>
          </a:p>
          <a:p>
            <a:r>
              <a:rPr lang="ru-RU" sz="1400" i="1" dirty="0"/>
              <a:t>1.Закрытая форма:</a:t>
            </a:r>
            <a:endParaRPr lang="ru-RU" sz="1400" dirty="0"/>
          </a:p>
          <a:p>
            <a:r>
              <a:rPr lang="ru-RU" sz="1400" dirty="0"/>
              <a:t>а) синуситы на почве хронических периодонтитов;</a:t>
            </a:r>
          </a:p>
          <a:p>
            <a:r>
              <a:rPr lang="ru-RU" sz="1400" dirty="0"/>
              <a:t>б) синуситы на почве нагноения </a:t>
            </a:r>
            <a:r>
              <a:rPr lang="ru-RU" sz="1400" dirty="0" err="1"/>
              <a:t>одонтогенных</a:t>
            </a:r>
            <a:r>
              <a:rPr lang="ru-RU" sz="1400" dirty="0"/>
              <a:t> кист, вросших в верхнечелюстную пазуху.</a:t>
            </a:r>
          </a:p>
          <a:p>
            <a:r>
              <a:rPr lang="ru-RU" sz="1400" i="1" dirty="0"/>
              <a:t>2. Открытая форма:</a:t>
            </a:r>
            <a:endParaRPr lang="ru-RU" sz="1400" dirty="0"/>
          </a:p>
          <a:p>
            <a:r>
              <a:rPr lang="ru-RU" sz="1400" dirty="0"/>
              <a:t>а) </a:t>
            </a:r>
            <a:r>
              <a:rPr lang="ru-RU" sz="1400" dirty="0" err="1"/>
              <a:t>перфоративные</a:t>
            </a:r>
            <a:r>
              <a:rPr lang="ru-RU" sz="1400" dirty="0"/>
              <a:t> синуситы;</a:t>
            </a:r>
          </a:p>
          <a:p>
            <a:r>
              <a:rPr lang="ru-RU" sz="1400" dirty="0"/>
              <a:t>б) синуситы, </a:t>
            </a:r>
            <a:r>
              <a:rPr lang="ru-RU" sz="1400" dirty="0" err="1"/>
              <a:t>развившиеся</a:t>
            </a:r>
            <a:r>
              <a:rPr lang="ru-RU" sz="1400" dirty="0"/>
              <a:t> как осложнение хронического остеомиелита альвеолярного отростка или тела верхней челюсти.</a:t>
            </a:r>
          </a:p>
          <a:p>
            <a:r>
              <a:rPr lang="ru-RU" sz="1400" i="1" dirty="0"/>
              <a:t>По характеру патоморфологических изменений </a:t>
            </a:r>
            <a:r>
              <a:rPr lang="ru-RU" sz="1400" i="1" dirty="0" err="1"/>
              <a:t>одонтогенные</a:t>
            </a:r>
            <a:r>
              <a:rPr lang="ru-RU" sz="1400" i="1" dirty="0"/>
              <a:t> верхнечелюстные синуситы можно подразделить на</a:t>
            </a:r>
            <a:endParaRPr lang="ru-RU" sz="1400" dirty="0"/>
          </a:p>
          <a:p>
            <a:r>
              <a:rPr lang="ru-RU" sz="1400" dirty="0"/>
              <a:t>катаральные,</a:t>
            </a:r>
          </a:p>
          <a:p>
            <a:r>
              <a:rPr lang="ru-RU" sz="1400" dirty="0"/>
              <a:t>гнойные,</a:t>
            </a:r>
          </a:p>
          <a:p>
            <a:r>
              <a:rPr lang="ru-RU" sz="1400" dirty="0"/>
              <a:t>полипозные,</a:t>
            </a:r>
          </a:p>
          <a:p>
            <a:r>
              <a:rPr lang="ru-RU" sz="1400" dirty="0"/>
              <a:t>гнойно-полипозные</a:t>
            </a:r>
            <a:r>
              <a:rPr lang="ru-RU" sz="1400" dirty="0" smtClean="0"/>
              <a:t>.</a:t>
            </a:r>
            <a:r>
              <a:rPr lang="ru-RU" sz="1400" dirty="0"/>
              <a:t/>
            </a:r>
            <a:br>
              <a:rPr lang="ru-RU" sz="1400" dirty="0"/>
            </a:br>
            <a:endParaRPr lang="ru-RU" altLang="ru-RU" sz="1400" dirty="0"/>
          </a:p>
        </p:txBody>
      </p:sp>
    </p:spTree>
    <p:extLst>
      <p:ext uri="{BB962C8B-B14F-4D97-AF65-F5344CB8AC3E}">
        <p14:creationId xmlns:p14="http://schemas.microsoft.com/office/powerpoint/2010/main" val="901514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2377</TotalTime>
  <Words>1572</Words>
  <Application>Microsoft Office PowerPoint</Application>
  <PresentationFormat>Произвольный</PresentationFormat>
  <Paragraphs>116</Paragraphs>
  <Slides>20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Эркер</vt:lpstr>
      <vt:lpstr>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Кафедра стоматологии ИПО  </vt:lpstr>
      <vt:lpstr>Цель</vt:lpstr>
      <vt:lpstr>Задачи</vt:lpstr>
      <vt:lpstr>Строение костных стенок пазухи.</vt:lpstr>
      <vt:lpstr>Строение костных стенок пазухи.</vt:lpstr>
      <vt:lpstr>Функции верхнечелюстной пазухи.</vt:lpstr>
      <vt:lpstr>Патогенез одонтогенных верхнечелюстных синуситов.</vt:lpstr>
      <vt:lpstr>Этиология синуситов.</vt:lpstr>
      <vt:lpstr>КЛАССИФИКАЦИЯ ОДОНТОГЕННОГО СИНУСИТА.</vt:lpstr>
      <vt:lpstr>ДИАГНОСТИКА ОДОНТОГЕННОГО СИНУСИТА</vt:lpstr>
      <vt:lpstr>Презентация PowerPoint</vt:lpstr>
      <vt:lpstr>Презентация PowerPoint</vt:lpstr>
      <vt:lpstr>Клиника острого одонтогенного синусита.</vt:lpstr>
      <vt:lpstr>Клиника хронического одонтогенного синусита.</vt:lpstr>
      <vt:lpstr>Принципы лечения одонтогенных синуситов.</vt:lpstr>
      <vt:lpstr>Хирургическое лечение.</vt:lpstr>
      <vt:lpstr>Хирургическое лечение.</vt:lpstr>
      <vt:lpstr>Вывод</vt:lpstr>
      <vt:lpstr>Презентация PowerPoint</vt:lpstr>
      <vt:lpstr>Список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Кафедра стоматологии ИПО</dc:title>
  <dc:creator>Виктория Жиделева</dc:creator>
  <cp:lastModifiedBy>anarstom</cp:lastModifiedBy>
  <cp:revision>28</cp:revision>
  <dcterms:created xsi:type="dcterms:W3CDTF">2022-10-08T07:35:51Z</dcterms:created>
  <dcterms:modified xsi:type="dcterms:W3CDTF">2023-01-15T10:14:10Z</dcterms:modified>
</cp:coreProperties>
</file>