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7931" y="1690116"/>
            <a:ext cx="2612135" cy="4354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30067" y="365759"/>
            <a:ext cx="4828032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881616" y="3261359"/>
            <a:ext cx="2310383" cy="3596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557015" y="3047998"/>
            <a:ext cx="5077968" cy="3810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361759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9285" y="1302765"/>
            <a:ext cx="8393429" cy="158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60960">
              <a:lnSpc>
                <a:spcPts val="5830"/>
              </a:lnSpc>
              <a:spcBef>
                <a:spcPts val="835"/>
              </a:spcBef>
            </a:pPr>
            <a:r>
              <a:rPr dirty="0"/>
              <a:t>Место </a:t>
            </a:r>
            <a:r>
              <a:rPr spc="-5" dirty="0"/>
              <a:t>эрготерапии </a:t>
            </a:r>
            <a:r>
              <a:rPr dirty="0"/>
              <a:t>в работе  </a:t>
            </a:r>
            <a:r>
              <a:rPr spc="-5" dirty="0"/>
              <a:t>междисциплинарных</a:t>
            </a:r>
            <a:r>
              <a:rPr spc="-65" dirty="0"/>
              <a:t> </a:t>
            </a:r>
            <a:r>
              <a:rPr spc="-5" dirty="0"/>
              <a:t>бригад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9401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Полный </a:t>
            </a:r>
            <a:r>
              <a:rPr dirty="0"/>
              <a:t>реабилитационный </a:t>
            </a:r>
            <a:r>
              <a:rPr spc="-5" dirty="0"/>
              <a:t>диагноз</a:t>
            </a:r>
            <a:r>
              <a:rPr spc="-50" dirty="0"/>
              <a:t> </a:t>
            </a:r>
            <a:r>
              <a:rPr dirty="0"/>
              <a:t>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31425" cy="40347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61163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невозможен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без </a:t>
            </a:r>
            <a:r>
              <a:rPr sz="2800" spc="-15" dirty="0">
                <a:solidFill>
                  <a:srgbClr val="4471C4"/>
                </a:solidFill>
                <a:latin typeface="Calibri"/>
                <a:cs typeface="Calibri"/>
              </a:rPr>
              <a:t>детального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анализа индивидуальных  активностей пациента.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spc="-10" dirty="0">
                <a:latin typeface="Calibri"/>
                <a:cs typeface="Calibri"/>
              </a:rPr>
              <a:t>мужчины </a:t>
            </a:r>
            <a:r>
              <a:rPr sz="2800" spc="-5" dirty="0">
                <a:latin typeface="Calibri"/>
                <a:cs typeface="Calibri"/>
              </a:rPr>
              <a:t>60 </a:t>
            </a:r>
            <a:r>
              <a:rPr sz="2800" spc="-10" dirty="0">
                <a:latin typeface="Calibri"/>
                <a:cs typeface="Calibri"/>
              </a:rPr>
              <a:t>лет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женщины </a:t>
            </a:r>
            <a:r>
              <a:rPr sz="2800" spc="-5" dirty="0">
                <a:latin typeface="Calibri"/>
                <a:cs typeface="Calibri"/>
              </a:rPr>
              <a:t>30 </a:t>
            </a:r>
            <a:r>
              <a:rPr sz="2800" spc="-10" dirty="0">
                <a:latin typeface="Calibri"/>
                <a:cs typeface="Calibri"/>
              </a:rPr>
              <a:t>лет </a:t>
            </a:r>
            <a:r>
              <a:rPr sz="2800" spc="-40" dirty="0">
                <a:latin typeface="Calibri"/>
                <a:cs typeface="Calibri"/>
              </a:rPr>
              <a:t>будут </a:t>
            </a:r>
            <a:r>
              <a:rPr sz="2800" spc="-5" dirty="0">
                <a:latin typeface="Calibri"/>
                <a:cs typeface="Calibri"/>
              </a:rPr>
              <a:t>разные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активности.</a:t>
            </a:r>
            <a:endParaRPr sz="2800">
              <a:latin typeface="Calibri"/>
              <a:cs typeface="Calibri"/>
            </a:endParaRPr>
          </a:p>
          <a:p>
            <a:pPr marL="241300" marR="502284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10" dirty="0">
                <a:latin typeface="Calibri"/>
                <a:cs typeface="Calibri"/>
              </a:rPr>
              <a:t>живущего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деревне </a:t>
            </a:r>
            <a:r>
              <a:rPr sz="2800" spc="-5" dirty="0">
                <a:latin typeface="Calibri"/>
                <a:cs typeface="Calibri"/>
              </a:rPr>
              <a:t>и в </a:t>
            </a:r>
            <a:r>
              <a:rPr sz="2800" spc="-25" dirty="0">
                <a:latin typeface="Calibri"/>
                <a:cs typeface="Calibri"/>
              </a:rPr>
              <a:t>городской </a:t>
            </a:r>
            <a:r>
              <a:rPr sz="2800" spc="-5" dirty="0">
                <a:latin typeface="Calibri"/>
                <a:cs typeface="Calibri"/>
              </a:rPr>
              <a:t>квартире </a:t>
            </a:r>
            <a:r>
              <a:rPr sz="2800" spc="-40" dirty="0">
                <a:latin typeface="Calibri"/>
                <a:cs typeface="Calibri"/>
              </a:rPr>
              <a:t>будут  </a:t>
            </a:r>
            <a:r>
              <a:rPr sz="2800" spc="-5" dirty="0">
                <a:latin typeface="Calibri"/>
                <a:cs typeface="Calibri"/>
              </a:rPr>
              <a:t>разные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активности.</a:t>
            </a:r>
            <a:endParaRPr sz="2800">
              <a:latin typeface="Calibri"/>
              <a:cs typeface="Calibri"/>
            </a:endParaRPr>
          </a:p>
          <a:p>
            <a:pPr marL="241300" marR="572770" indent="-229235">
              <a:lnSpc>
                <a:spcPts val="303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Чтобы </a:t>
            </a:r>
            <a:r>
              <a:rPr sz="2800" spc="-5" dirty="0">
                <a:latin typeface="Calibri"/>
                <a:cs typeface="Calibri"/>
              </a:rPr>
              <a:t>восстановить </a:t>
            </a:r>
            <a:r>
              <a:rPr sz="2800" spc="-15" dirty="0">
                <a:latin typeface="Calibri"/>
                <a:cs typeface="Calibri"/>
              </a:rPr>
              <a:t>эти </a:t>
            </a:r>
            <a:r>
              <a:rPr sz="2800" spc="-10" dirty="0">
                <a:latin typeface="Calibri"/>
                <a:cs typeface="Calibri"/>
              </a:rPr>
              <a:t>компоненты </a:t>
            </a:r>
            <a:r>
              <a:rPr sz="2800" spc="-15" dirty="0">
                <a:latin typeface="Calibri"/>
                <a:cs typeface="Calibri"/>
              </a:rPr>
              <a:t>здоровья, </a:t>
            </a:r>
            <a:r>
              <a:rPr sz="2800" spc="-5" dirty="0">
                <a:latin typeface="Calibri"/>
                <a:cs typeface="Calibri"/>
              </a:rPr>
              <a:t>с пациентами  </a:t>
            </a:r>
            <a:r>
              <a:rPr sz="2800" spc="-25" dirty="0">
                <a:latin typeface="Calibri"/>
                <a:cs typeface="Calibri"/>
              </a:rPr>
              <a:t>должен </a:t>
            </a:r>
            <a:r>
              <a:rPr sz="2800" spc="-10" dirty="0">
                <a:latin typeface="Calibri"/>
                <a:cs typeface="Calibri"/>
              </a:rPr>
              <a:t>работать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эрготерапевт.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Чтобы </a:t>
            </a:r>
            <a:r>
              <a:rPr sz="2800" spc="-5" dirty="0">
                <a:latin typeface="Calibri"/>
                <a:cs typeface="Calibri"/>
              </a:rPr>
              <a:t>восстановить максимальное число </a:t>
            </a:r>
            <a:r>
              <a:rPr sz="2800" spc="-10" dirty="0">
                <a:latin typeface="Calibri"/>
                <a:cs typeface="Calibri"/>
              </a:rPr>
              <a:t>компонентов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здоровья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– нужна </a:t>
            </a:r>
            <a:r>
              <a:rPr sz="2800" spc="-15" dirty="0">
                <a:latin typeface="Calibri"/>
                <a:cs typeface="Calibri"/>
              </a:rPr>
              <a:t>мультидисциплинарная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бригада.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701" y="609676"/>
            <a:ext cx="5293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Спасибо </a:t>
            </a:r>
            <a:r>
              <a:rPr dirty="0"/>
              <a:t>за</a:t>
            </a:r>
            <a:r>
              <a:rPr spc="-25" dirty="0"/>
              <a:t> </a:t>
            </a:r>
            <a:r>
              <a:rPr dirty="0"/>
              <a:t>внимание!</a:t>
            </a:r>
          </a:p>
        </p:txBody>
      </p:sp>
      <p:sp>
        <p:nvSpPr>
          <p:cNvPr id="3" name="object 3"/>
          <p:cNvSpPr/>
          <p:nvPr/>
        </p:nvSpPr>
        <p:spPr>
          <a:xfrm>
            <a:off x="2171202" y="2394048"/>
            <a:ext cx="7814076" cy="37827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785812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  <a:tabLst>
                <a:tab pos="3442970" algn="l"/>
              </a:tabLst>
            </a:pPr>
            <a:r>
              <a:rPr dirty="0"/>
              <a:t>Эрготерапевт	</a:t>
            </a:r>
            <a:r>
              <a:rPr spc="-5" dirty="0"/>
              <a:t>часть  </a:t>
            </a:r>
            <a:r>
              <a:rPr dirty="0"/>
              <a:t>мультидисциплинарной</a:t>
            </a:r>
            <a:r>
              <a:rPr spc="-65" dirty="0"/>
              <a:t> </a:t>
            </a:r>
            <a:r>
              <a:rPr dirty="0"/>
              <a:t>бригады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45945"/>
            <a:ext cx="7641590" cy="460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врач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ФРМ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врач (ЛФК, </a:t>
            </a:r>
            <a:r>
              <a:rPr sz="2400" spc="-25" dirty="0">
                <a:latin typeface="Calibri"/>
                <a:cs typeface="Calibri"/>
              </a:rPr>
              <a:t>невролог, </a:t>
            </a:r>
            <a:r>
              <a:rPr sz="2400" spc="-20" dirty="0">
                <a:latin typeface="Calibri"/>
                <a:cs typeface="Calibri"/>
              </a:rPr>
              <a:t>реаниматолог, </a:t>
            </a:r>
            <a:r>
              <a:rPr sz="2400" spc="-30" dirty="0">
                <a:latin typeface="Calibri"/>
                <a:cs typeface="Calibri"/>
              </a:rPr>
              <a:t>кардиолог,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хирург…)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медицинская </a:t>
            </a:r>
            <a:r>
              <a:rPr sz="2400" dirty="0">
                <a:latin typeface="Calibri"/>
                <a:cs typeface="Calibri"/>
              </a:rPr>
              <a:t>сестра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libri"/>
                <a:cs typeface="Calibri"/>
              </a:rPr>
              <a:t>психолог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libri"/>
                <a:cs typeface="Calibri"/>
              </a:rPr>
              <a:t>логопед</a:t>
            </a:r>
            <a:endParaRPr sz="2400">
              <a:latin typeface="Calibri"/>
              <a:cs typeface="Calibri"/>
            </a:endParaRPr>
          </a:p>
          <a:p>
            <a:pPr marL="12700" marR="3231515">
              <a:lnSpc>
                <a:spcPct val="104600"/>
              </a:lnSpc>
              <a:spcBef>
                <a:spcPts val="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физический </a:t>
            </a:r>
            <a:r>
              <a:rPr sz="2400" spc="-15" dirty="0">
                <a:latin typeface="Calibri"/>
                <a:cs typeface="Calibri"/>
              </a:rPr>
              <a:t>терапевт, </a:t>
            </a:r>
            <a:r>
              <a:rPr sz="2400" spc="-30" dirty="0">
                <a:latin typeface="Calibri"/>
                <a:cs typeface="Calibri"/>
              </a:rPr>
              <a:t>методист,  </a:t>
            </a:r>
            <a:r>
              <a:rPr sz="2400" spc="-5" dirty="0">
                <a:latin typeface="Calibri"/>
                <a:cs typeface="Calibri"/>
              </a:rPr>
              <a:t>инструктор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ЛФК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социальный </a:t>
            </a:r>
            <a:r>
              <a:rPr sz="2400" spc="-10" dirty="0">
                <a:latin typeface="Calibri"/>
                <a:cs typeface="Calibri"/>
              </a:rPr>
              <a:t>работник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эрготерапевт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родственники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пациента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пациент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….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29043" y="2653282"/>
            <a:ext cx="5362956" cy="4101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9488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15330" algn="l"/>
              </a:tabLst>
            </a:pPr>
            <a:r>
              <a:rPr dirty="0"/>
              <a:t>Задачи </a:t>
            </a:r>
            <a:r>
              <a:rPr spc="10" dirty="0"/>
              <a:t>э</a:t>
            </a:r>
            <a:r>
              <a:rPr dirty="0"/>
              <a:t>рготерапев</a:t>
            </a:r>
            <a:r>
              <a:rPr spc="10" dirty="0"/>
              <a:t>т</a:t>
            </a:r>
            <a:r>
              <a:rPr dirty="0"/>
              <a:t>а в	МДБ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56765"/>
            <a:ext cx="10349865" cy="48539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61594" indent="-229235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935" algn="l"/>
                <a:tab pos="1678305" algn="l"/>
              </a:tabLst>
            </a:pPr>
            <a:r>
              <a:rPr sz="2600" spc="-10" dirty="0">
                <a:latin typeface="Calibri"/>
                <a:cs typeface="Calibri"/>
              </a:rPr>
              <a:t>Получать	</a:t>
            </a:r>
            <a:r>
              <a:rPr sz="2600" spc="-5" dirty="0">
                <a:latin typeface="Calibri"/>
                <a:cs typeface="Calibri"/>
              </a:rPr>
              <a:t>специализированную информацию </a:t>
            </a:r>
            <a:r>
              <a:rPr sz="2600" spc="-15" dirty="0">
                <a:latin typeface="Calibri"/>
                <a:cs typeface="Calibri"/>
              </a:rPr>
              <a:t>от коллег </a:t>
            </a:r>
            <a:r>
              <a:rPr sz="2600" spc="-5" dirty="0">
                <a:latin typeface="Calibri"/>
                <a:cs typeface="Calibri"/>
              </a:rPr>
              <a:t>(врача ФРМ,  </a:t>
            </a:r>
            <a:r>
              <a:rPr sz="2600" dirty="0">
                <a:latin typeface="Calibri"/>
                <a:cs typeface="Calibri"/>
              </a:rPr>
              <a:t>врачей по специальностям, </a:t>
            </a:r>
            <a:r>
              <a:rPr sz="2600" spc="-15" dirty="0">
                <a:latin typeface="Calibri"/>
                <a:cs typeface="Calibri"/>
              </a:rPr>
              <a:t>психолога, </a:t>
            </a:r>
            <a:r>
              <a:rPr sz="2600" spc="-10" dirty="0">
                <a:latin typeface="Calibri"/>
                <a:cs typeface="Calibri"/>
              </a:rPr>
              <a:t>логопеда, медицинской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сестры)</a:t>
            </a:r>
            <a:endParaRPr sz="2600">
              <a:latin typeface="Calibri"/>
              <a:cs typeface="Calibri"/>
            </a:endParaRPr>
          </a:p>
          <a:p>
            <a:pPr marL="241300" marR="2019300" indent="-229235">
              <a:lnSpc>
                <a:spcPts val="281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Получать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обрабатывать информацию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пациента и </a:t>
            </a:r>
            <a:r>
              <a:rPr sz="2600" spc="-10" dirty="0">
                <a:latin typeface="Calibri"/>
                <a:cs typeface="Calibri"/>
              </a:rPr>
              <a:t>его  </a:t>
            </a:r>
            <a:r>
              <a:rPr sz="2600" spc="-15" dirty="0">
                <a:latin typeface="Calibri"/>
                <a:cs typeface="Calibri"/>
              </a:rPr>
              <a:t>родственников</a:t>
            </a:r>
            <a:endParaRPr sz="2600">
              <a:latin typeface="Calibri"/>
              <a:cs typeface="Calibri"/>
            </a:endParaRPr>
          </a:p>
          <a:p>
            <a:pPr marL="241300" marR="153670" indent="-229235">
              <a:lnSpc>
                <a:spcPts val="281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  <a:tab pos="5046345" algn="l"/>
              </a:tabLst>
            </a:pPr>
            <a:r>
              <a:rPr sz="2600" spc="-10" dirty="0">
                <a:latin typeface="Calibri"/>
                <a:cs typeface="Calibri"/>
              </a:rPr>
              <a:t>Проводить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специализированную	оценку </a:t>
            </a:r>
            <a:r>
              <a:rPr sz="2600" spc="-10" dirty="0">
                <a:latin typeface="Calibri"/>
                <a:cs typeface="Calibri"/>
              </a:rPr>
              <a:t>деятельности </a:t>
            </a:r>
            <a:r>
              <a:rPr sz="2600" dirty="0">
                <a:latin typeface="Calibri"/>
                <a:cs typeface="Calibri"/>
              </a:rPr>
              <a:t>пациента и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его  среды</a:t>
            </a:r>
            <a:endParaRPr sz="2600">
              <a:latin typeface="Calibri"/>
              <a:cs typeface="Calibri"/>
            </a:endParaRPr>
          </a:p>
          <a:p>
            <a:pPr marL="241300" marR="71755" indent="-229235">
              <a:lnSpc>
                <a:spcPts val="281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Передавать </a:t>
            </a:r>
            <a:r>
              <a:rPr sz="2600" dirty="0">
                <a:latin typeface="Calibri"/>
                <a:cs typeface="Calibri"/>
              </a:rPr>
              <a:t>свою специальную </a:t>
            </a:r>
            <a:r>
              <a:rPr sz="2600" spc="-5" dirty="0">
                <a:latin typeface="Calibri"/>
                <a:cs typeface="Calibri"/>
              </a:rPr>
              <a:t>информацию </a:t>
            </a:r>
            <a:r>
              <a:rPr sz="2600" spc="-15" dirty="0">
                <a:latin typeface="Calibri"/>
                <a:cs typeface="Calibri"/>
              </a:rPr>
              <a:t>коллегам </a:t>
            </a:r>
            <a:r>
              <a:rPr sz="2600" dirty="0">
                <a:latin typeface="Calibri"/>
                <a:cs typeface="Calibri"/>
              </a:rPr>
              <a:t>в письменной и  </a:t>
            </a:r>
            <a:r>
              <a:rPr sz="2600" spc="-5" dirty="0">
                <a:latin typeface="Calibri"/>
                <a:cs typeface="Calibri"/>
              </a:rPr>
              <a:t>устной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форме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ts val="281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Участвовать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работе </a:t>
            </a:r>
            <a:r>
              <a:rPr sz="2600" dirty="0">
                <a:latin typeface="Calibri"/>
                <a:cs typeface="Calibri"/>
              </a:rPr>
              <a:t>МДБ, </a:t>
            </a:r>
            <a:r>
              <a:rPr sz="2600" spc="-5" dirty="0">
                <a:latin typeface="Calibri"/>
                <a:cs typeface="Calibri"/>
              </a:rPr>
              <a:t>обсуждать </a:t>
            </a:r>
            <a:r>
              <a:rPr sz="2600" spc="-10" dirty="0">
                <a:latin typeface="Calibri"/>
                <a:cs typeface="Calibri"/>
              </a:rPr>
              <a:t>проблемы </a:t>
            </a:r>
            <a:r>
              <a:rPr sz="2600" dirty="0">
                <a:latin typeface="Calibri"/>
                <a:cs typeface="Calibri"/>
              </a:rPr>
              <a:t>пациента и совместно  </a:t>
            </a:r>
            <a:r>
              <a:rPr sz="2600" spc="-5" dirty="0">
                <a:latin typeface="Calibri"/>
                <a:cs typeface="Calibri"/>
              </a:rPr>
              <a:t>формировать реабилитационный диагноз </a:t>
            </a:r>
            <a:r>
              <a:rPr sz="2600" dirty="0">
                <a:latin typeface="Calibri"/>
                <a:cs typeface="Calibri"/>
              </a:rPr>
              <a:t>пациента и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все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610"/>
              </a:lnSpc>
            </a:pPr>
            <a:r>
              <a:rPr sz="2600" spc="-15" dirty="0">
                <a:latin typeface="Calibri"/>
                <a:cs typeface="Calibri"/>
              </a:rPr>
              <a:t>необходимые </a:t>
            </a:r>
            <a:r>
              <a:rPr sz="2600" spc="-10" dirty="0">
                <a:latin typeface="Calibri"/>
                <a:cs typeface="Calibri"/>
              </a:rPr>
              <a:t>рекомендации как </a:t>
            </a:r>
            <a:r>
              <a:rPr sz="2600" dirty="0">
                <a:latin typeface="Calibri"/>
                <a:cs typeface="Calibri"/>
              </a:rPr>
              <a:t>специалистам, </a:t>
            </a:r>
            <a:r>
              <a:rPr sz="2600" spc="-5" dirty="0">
                <a:latin typeface="Calibri"/>
                <a:cs typeface="Calibri"/>
              </a:rPr>
              <a:t>так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пациенту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965"/>
              </a:lnSpc>
            </a:pPr>
            <a:r>
              <a:rPr sz="2600" spc="-10" dirty="0">
                <a:latin typeface="Calibri"/>
                <a:cs typeface="Calibri"/>
              </a:rPr>
              <a:t>(родственникам).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0976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Эрготерапия – </a:t>
            </a:r>
            <a:r>
              <a:rPr spc="-5" dirty="0"/>
              <a:t>терапия</a:t>
            </a:r>
            <a:r>
              <a:rPr spc="-35" dirty="0"/>
              <a:t> </a:t>
            </a:r>
            <a:r>
              <a:rPr spc="-5" dirty="0"/>
              <a:t>деятельностью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61897"/>
            <a:ext cx="10184130" cy="42900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747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Эрготерапия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междисциплинарный </a:t>
            </a:r>
            <a:r>
              <a:rPr sz="2800" spc="-30" dirty="0">
                <a:latin typeface="Calibri"/>
                <a:cs typeface="Calibri"/>
              </a:rPr>
              <a:t>метод </a:t>
            </a:r>
            <a:r>
              <a:rPr sz="2800" spc="-5" dirty="0">
                <a:latin typeface="Calibri"/>
                <a:cs typeface="Calibri"/>
              </a:rPr>
              <a:t>нормализации жизни 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10" dirty="0">
                <a:latin typeface="Calibri"/>
                <a:cs typeface="Calibri"/>
              </a:rPr>
              <a:t>имеющего нарушения </a:t>
            </a:r>
            <a:r>
              <a:rPr sz="2800" spc="-5" dirty="0">
                <a:latin typeface="Calibri"/>
                <a:cs typeface="Calibri"/>
              </a:rPr>
              <a:t>активности и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участия.</a:t>
            </a:r>
            <a:endParaRPr sz="2800">
              <a:latin typeface="Calibri"/>
              <a:cs typeface="Calibri"/>
            </a:endParaRPr>
          </a:p>
          <a:p>
            <a:pPr marL="241300" marR="194945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Задача </a:t>
            </a:r>
            <a:r>
              <a:rPr sz="2800" spc="-10" dirty="0">
                <a:latin typeface="Calibri"/>
                <a:cs typeface="Calibri"/>
              </a:rPr>
              <a:t>эрготерапевта </a:t>
            </a:r>
            <a:r>
              <a:rPr sz="2800" spc="-5" dirty="0">
                <a:latin typeface="Calibri"/>
                <a:cs typeface="Calibri"/>
              </a:rPr>
              <a:t>выявить нарушения активности и участия,  проанализировать их причины и восстановить активность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15"/>
              </a:lnSpc>
            </a:pPr>
            <a:r>
              <a:rPr sz="2800" spc="-5" dirty="0">
                <a:latin typeface="Calibri"/>
                <a:cs typeface="Calibri"/>
              </a:rPr>
              <a:t>участие </a:t>
            </a:r>
            <a:r>
              <a:rPr sz="2800" spc="-15" dirty="0">
                <a:latin typeface="Calibri"/>
                <a:cs typeface="Calibri"/>
              </a:rPr>
              <a:t>путем </a:t>
            </a:r>
            <a:r>
              <a:rPr sz="2800" spc="-10" dirty="0">
                <a:latin typeface="Calibri"/>
                <a:cs typeface="Calibri"/>
              </a:rPr>
              <a:t>обучения\переобучения </a:t>
            </a:r>
            <a:r>
              <a:rPr sz="2800" spc="-5" dirty="0">
                <a:latin typeface="Calibri"/>
                <a:cs typeface="Calibri"/>
              </a:rPr>
              <a:t>пациента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и\или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5" dirty="0">
                <a:latin typeface="Calibri"/>
                <a:cs typeface="Calibri"/>
              </a:rPr>
              <a:t>изменения активности и\или изменением </a:t>
            </a:r>
            <a:r>
              <a:rPr sz="2800" spc="-15" dirty="0">
                <a:latin typeface="Calibri"/>
                <a:cs typeface="Calibri"/>
              </a:rPr>
              <a:t>среды </a:t>
            </a:r>
            <a:r>
              <a:rPr sz="2800" spc="-5" dirty="0">
                <a:latin typeface="Calibri"/>
                <a:cs typeface="Calibri"/>
              </a:rPr>
              <a:t>пациента и\или  </a:t>
            </a:r>
            <a:r>
              <a:rPr sz="2800" spc="-15" dirty="0">
                <a:latin typeface="Calibri"/>
                <a:cs typeface="Calibri"/>
              </a:rPr>
              <a:t>подбором средств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реабилитации.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241300" marR="1083945" indent="-229235">
              <a:lnSpc>
                <a:spcPts val="3020"/>
              </a:lnSpc>
              <a:spcBef>
                <a:spcPts val="18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Деятельность </a:t>
            </a:r>
            <a:r>
              <a:rPr sz="2800" spc="-5" dirty="0">
                <a:latin typeface="Calibri"/>
                <a:cs typeface="Calibri"/>
              </a:rPr>
              <a:t>( активность и участие) важные </a:t>
            </a:r>
            <a:r>
              <a:rPr sz="2800" spc="-10" dirty="0">
                <a:latin typeface="Calibri"/>
                <a:cs typeface="Calibri"/>
              </a:rPr>
              <a:t>компоненты  </a:t>
            </a:r>
            <a:r>
              <a:rPr sz="2800" spc="-15" dirty="0">
                <a:latin typeface="Calibri"/>
                <a:cs typeface="Calibri"/>
              </a:rPr>
              <a:t>здоровья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человека.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862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Эрготерапевт</a:t>
            </a:r>
            <a:r>
              <a:rPr spc="-30" dirty="0"/>
              <a:t> </a:t>
            </a:r>
            <a:r>
              <a:rPr spc="-5" dirty="0"/>
              <a:t>это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08565" cy="378015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419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Специалист восстанавливающий </a:t>
            </a:r>
            <a:r>
              <a:rPr sz="2800" spc="-10" dirty="0">
                <a:latin typeface="Calibri"/>
                <a:cs typeface="Calibri"/>
              </a:rPr>
              <a:t>повседневную </a:t>
            </a:r>
            <a:r>
              <a:rPr sz="2800" spc="-15" dirty="0">
                <a:latin typeface="Calibri"/>
                <a:cs typeface="Calibri"/>
              </a:rPr>
              <a:t>деятельность  </a:t>
            </a:r>
            <a:r>
              <a:rPr sz="2800" spc="-5" dirty="0">
                <a:latin typeface="Calibri"/>
                <a:cs typeface="Calibri"/>
              </a:rPr>
              <a:t>(активность и участие)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пациента.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ts val="319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Повседневная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деятельность 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это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ВСЕ,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что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 норме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может</a:t>
            </a:r>
            <a:r>
              <a:rPr sz="2800" u="heavy" spc="1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делать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человек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аналогичного возраста и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пола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сходной</a:t>
            </a:r>
            <a:r>
              <a:rPr sz="2800" u="heavy" spc="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социокультурной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среды</a:t>
            </a:r>
            <a:r>
              <a:rPr sz="2800" spc="-1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241300" marR="60325" indent="-229235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25" dirty="0">
                <a:latin typeface="Calibri"/>
                <a:cs typeface="Calibri"/>
              </a:rPr>
              <a:t>этого </a:t>
            </a:r>
            <a:r>
              <a:rPr sz="2800" spc="-10" dirty="0">
                <a:latin typeface="Calibri"/>
                <a:cs typeface="Calibri"/>
              </a:rPr>
              <a:t>эрготерапевт оценивает </a:t>
            </a:r>
            <a:r>
              <a:rPr sz="2800" spc="-5" dirty="0">
                <a:latin typeface="Calibri"/>
                <a:cs typeface="Calibri"/>
              </a:rPr>
              <a:t>возможности и ограничения  </a:t>
            </a:r>
            <a:r>
              <a:rPr sz="2800" spc="-15" dirty="0">
                <a:latin typeface="Calibri"/>
                <a:cs typeface="Calibri"/>
              </a:rPr>
              <a:t>деятельности </a:t>
            </a:r>
            <a:r>
              <a:rPr sz="2800" spc="-5" dirty="0">
                <a:latin typeface="Calibri"/>
                <a:cs typeface="Calibri"/>
              </a:rPr>
              <a:t>пациента. </a:t>
            </a:r>
            <a:r>
              <a:rPr sz="2800" spc="-10" dirty="0">
                <a:latin typeface="Calibri"/>
                <a:cs typeface="Calibri"/>
              </a:rPr>
              <a:t>Оценивает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dirty="0">
                <a:latin typeface="Calibri"/>
                <a:cs typeface="Calibri"/>
              </a:rPr>
              <a:t>все </a:t>
            </a:r>
            <a:r>
              <a:rPr sz="2800" spc="-15" dirty="0">
                <a:latin typeface="Calibri"/>
                <a:cs typeface="Calibri"/>
              </a:rPr>
              <a:t>факторы, </a:t>
            </a:r>
            <a:r>
              <a:rPr sz="2800" spc="-10" dirty="0">
                <a:latin typeface="Calibri"/>
                <a:cs typeface="Calibri"/>
              </a:rPr>
              <a:t>влияющие </a:t>
            </a:r>
            <a:r>
              <a:rPr sz="2800" spc="-5" dirty="0">
                <a:latin typeface="Calibri"/>
                <a:cs typeface="Calibri"/>
              </a:rPr>
              <a:t>на  </a:t>
            </a:r>
            <a:r>
              <a:rPr sz="2800" spc="-10" dirty="0">
                <a:latin typeface="Calibri"/>
                <a:cs typeface="Calibri"/>
              </a:rPr>
              <a:t>качество </a:t>
            </a:r>
            <a:r>
              <a:rPr sz="2800" spc="-15" dirty="0">
                <a:latin typeface="Calibri"/>
                <a:cs typeface="Calibri"/>
              </a:rPr>
              <a:t>деятельности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5" dirty="0">
                <a:latin typeface="Calibri"/>
                <a:cs typeface="Calibri"/>
              </a:rPr>
              <a:t>факторы среды, </a:t>
            </a:r>
            <a:r>
              <a:rPr sz="2800" spc="-10" dirty="0">
                <a:latin typeface="Calibri"/>
                <a:cs typeface="Calibri"/>
              </a:rPr>
              <a:t>личностные </a:t>
            </a:r>
            <a:r>
              <a:rPr sz="2800" spc="-15" dirty="0">
                <a:latin typeface="Calibri"/>
                <a:cs typeface="Calibri"/>
              </a:rPr>
              <a:t>факторы,  факторы здоровья </a:t>
            </a:r>
            <a:r>
              <a:rPr sz="2800" spc="-10" dirty="0">
                <a:latin typeface="Calibri"/>
                <a:cs typeface="Calibri"/>
              </a:rPr>
              <a:t>(структуры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функции).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0766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Деятельность </a:t>
            </a:r>
            <a:r>
              <a:rPr spc="-5" dirty="0"/>
              <a:t>пациента </a:t>
            </a:r>
            <a:r>
              <a:rPr dirty="0"/>
              <a:t>в</a:t>
            </a:r>
            <a:r>
              <a:rPr spc="55" dirty="0"/>
              <a:t> </a:t>
            </a:r>
            <a:r>
              <a:rPr dirty="0"/>
              <a:t>стационаре?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583" y="1427479"/>
            <a:ext cx="10849610" cy="511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471C4"/>
                </a:solidFill>
                <a:latin typeface="Calibri"/>
                <a:cs typeface="Calibri"/>
              </a:rPr>
              <a:t>Да! Пациент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в </a:t>
            </a:r>
            <a:r>
              <a:rPr sz="2400" spc="-5" dirty="0">
                <a:solidFill>
                  <a:srgbClr val="4471C4"/>
                </a:solidFill>
                <a:latin typeface="Calibri"/>
                <a:cs typeface="Calibri"/>
              </a:rPr>
              <a:t>стационаре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не </a:t>
            </a:r>
            <a:r>
              <a:rPr sz="2400" spc="-25" dirty="0">
                <a:solidFill>
                  <a:srgbClr val="4471C4"/>
                </a:solidFill>
                <a:latin typeface="Calibri"/>
                <a:cs typeface="Calibri"/>
              </a:rPr>
              <a:t>только </a:t>
            </a:r>
            <a:r>
              <a:rPr sz="2400" spc="-10" dirty="0">
                <a:solidFill>
                  <a:srgbClr val="4471C4"/>
                </a:solidFill>
                <a:latin typeface="Calibri"/>
                <a:cs typeface="Calibri"/>
              </a:rPr>
              <a:t>лечится, </a:t>
            </a:r>
            <a:r>
              <a:rPr sz="2400" spc="-5" dirty="0">
                <a:solidFill>
                  <a:srgbClr val="4471C4"/>
                </a:solidFill>
                <a:latin typeface="Calibri"/>
                <a:cs typeface="Calibri"/>
              </a:rPr>
              <a:t>он там живет</a:t>
            </a:r>
            <a:r>
              <a:rPr sz="2400" spc="2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471C4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Спит (выбирает </a:t>
            </a:r>
            <a:r>
              <a:rPr sz="2400" spc="-15" dirty="0">
                <a:latin typeface="Calibri"/>
                <a:cs typeface="Calibri"/>
              </a:rPr>
              <a:t>позу,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обустраивается)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Воспринимает </a:t>
            </a:r>
            <a:r>
              <a:rPr sz="2400" spc="-10" dirty="0">
                <a:latin typeface="Calibri"/>
                <a:cs typeface="Calibri"/>
              </a:rPr>
              <a:t>окружающую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среду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0" dirty="0">
                <a:latin typeface="Calibri"/>
                <a:cs typeface="Calibri"/>
              </a:rPr>
              <a:t>Отдыхает </a:t>
            </a:r>
            <a:r>
              <a:rPr sz="2400" spc="-15" dirty="0">
                <a:latin typeface="Calibri"/>
                <a:cs typeface="Calibri"/>
              </a:rPr>
              <a:t>(лежа, </a:t>
            </a:r>
            <a:r>
              <a:rPr sz="2400" dirty="0">
                <a:latin typeface="Calibri"/>
                <a:cs typeface="Calibri"/>
              </a:rPr>
              <a:t>сидя; </a:t>
            </a:r>
            <a:r>
              <a:rPr sz="2400" spc="-20" dirty="0">
                <a:latin typeface="Calibri"/>
                <a:cs typeface="Calibri"/>
              </a:rPr>
              <a:t>читает, </a:t>
            </a:r>
            <a:r>
              <a:rPr sz="2400" spc="-5" dirty="0">
                <a:latin typeface="Calibri"/>
                <a:cs typeface="Calibri"/>
              </a:rPr>
              <a:t>решает </a:t>
            </a:r>
            <a:r>
              <a:rPr sz="2400" spc="-10" dirty="0">
                <a:latin typeface="Calibri"/>
                <a:cs typeface="Calibri"/>
              </a:rPr>
              <a:t>кроссворды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т.п.)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45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Ест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пьет </a:t>
            </a:r>
            <a:r>
              <a:rPr sz="2400" dirty="0">
                <a:latin typeface="Calibri"/>
                <a:cs typeface="Calibri"/>
              </a:rPr>
              <a:t>( </a:t>
            </a:r>
            <a:r>
              <a:rPr sz="2400" spc="-15" dirty="0">
                <a:latin typeface="Calibri"/>
                <a:cs typeface="Calibri"/>
              </a:rPr>
              <a:t>лежа, </a:t>
            </a:r>
            <a:r>
              <a:rPr sz="2400" dirty="0">
                <a:latin typeface="Calibri"/>
                <a:cs typeface="Calibri"/>
              </a:rPr>
              <a:t>сидя; </a:t>
            </a:r>
            <a:r>
              <a:rPr sz="2400" spc="-10" dirty="0">
                <a:latin typeface="Calibri"/>
                <a:cs typeface="Calibri"/>
              </a:rPr>
              <a:t>достает </a:t>
            </a:r>
            <a:r>
              <a:rPr sz="2400" spc="-30" dirty="0">
                <a:latin typeface="Calibri"/>
                <a:cs typeface="Calibri"/>
              </a:rPr>
              <a:t>еду, </a:t>
            </a:r>
            <a:r>
              <a:rPr sz="2400" spc="-5" dirty="0">
                <a:latin typeface="Calibri"/>
                <a:cs typeface="Calibri"/>
              </a:rPr>
              <a:t>раскладывает </a:t>
            </a:r>
            <a:r>
              <a:rPr sz="2400" spc="-30" dirty="0">
                <a:latin typeface="Calibri"/>
                <a:cs typeface="Calibri"/>
              </a:rPr>
              <a:t>еду, </a:t>
            </a:r>
            <a:r>
              <a:rPr sz="2400" spc="-15" dirty="0">
                <a:latin typeface="Calibri"/>
                <a:cs typeface="Calibri"/>
              </a:rPr>
              <a:t>использует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приборы,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450"/>
              </a:lnSpc>
            </a:pPr>
            <a:r>
              <a:rPr sz="2400" spc="-5" dirty="0">
                <a:latin typeface="Calibri"/>
                <a:cs typeface="Calibri"/>
              </a:rPr>
              <a:t>двигает </a:t>
            </a:r>
            <a:r>
              <a:rPr sz="2400" spc="-20" dirty="0">
                <a:latin typeface="Calibri"/>
                <a:cs typeface="Calibri"/>
              </a:rPr>
              <a:t>столик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т.п.)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0" dirty="0">
                <a:latin typeface="Calibri"/>
                <a:cs typeface="Calibri"/>
              </a:rPr>
              <a:t>Умывается </a:t>
            </a:r>
            <a:r>
              <a:rPr sz="2400" spc="-15" dirty="0">
                <a:latin typeface="Calibri"/>
                <a:cs typeface="Calibri"/>
              </a:rPr>
              <a:t>(лежа </a:t>
            </a:r>
            <a:r>
              <a:rPr sz="2400" spc="-10" dirty="0">
                <a:latin typeface="Calibri"/>
                <a:cs typeface="Calibri"/>
              </a:rPr>
              <a:t>обтирается </a:t>
            </a:r>
            <a:r>
              <a:rPr sz="2400" spc="-5" dirty="0">
                <a:latin typeface="Calibri"/>
                <a:cs typeface="Calibri"/>
              </a:rPr>
              <a:t>салфетками, </a:t>
            </a:r>
            <a:r>
              <a:rPr sz="2400" dirty="0">
                <a:latin typeface="Calibri"/>
                <a:cs typeface="Calibri"/>
              </a:rPr>
              <a:t>сидя над </a:t>
            </a:r>
            <a:r>
              <a:rPr sz="2400" spc="-10" dirty="0">
                <a:latin typeface="Calibri"/>
                <a:cs typeface="Calibri"/>
              </a:rPr>
              <a:t>тазиком, идет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умывальнику,  </a:t>
            </a:r>
            <a:r>
              <a:rPr sz="2400" dirty="0">
                <a:latin typeface="Calibri"/>
                <a:cs typeface="Calibri"/>
              </a:rPr>
              <a:t>чистит </a:t>
            </a:r>
            <a:r>
              <a:rPr sz="2400" spc="-5" dirty="0">
                <a:latin typeface="Calibri"/>
                <a:cs typeface="Calibri"/>
              </a:rPr>
              <a:t>зубы, моет руки, вытирает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полотенцем)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Причесывается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Одевается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раздевается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0" dirty="0">
                <a:latin typeface="Calibri"/>
                <a:cs typeface="Calibri"/>
              </a:rPr>
              <a:t>Ходит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туалет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Общается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медперсоналом, </a:t>
            </a:r>
            <a:r>
              <a:rPr sz="2400" spc="-15" dirty="0">
                <a:latin typeface="Calibri"/>
                <a:cs typeface="Calibri"/>
              </a:rPr>
              <a:t>родными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другими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пациентами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0" dirty="0">
                <a:latin typeface="Calibri"/>
                <a:cs typeface="Calibri"/>
              </a:rPr>
              <a:t>Ходит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10" dirty="0">
                <a:latin typeface="Calibri"/>
                <a:cs typeface="Calibri"/>
              </a:rPr>
              <a:t>палате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коридору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…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802132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Деятельность </a:t>
            </a:r>
            <a:r>
              <a:rPr spc="-5" dirty="0"/>
              <a:t>происходит </a:t>
            </a:r>
            <a:r>
              <a:rPr dirty="0"/>
              <a:t>в </a:t>
            </a:r>
            <a:r>
              <a:rPr spc="-5" dirty="0"/>
              <a:t>среде  окружения </a:t>
            </a:r>
            <a:r>
              <a:rPr dirty="0"/>
              <a:t>и зависит </a:t>
            </a:r>
            <a:r>
              <a:rPr spc="-5" dirty="0"/>
              <a:t>от</a:t>
            </a:r>
            <a:r>
              <a:rPr dirty="0"/>
              <a:t> нее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92080" cy="352234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1678939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Спим – </a:t>
            </a:r>
            <a:r>
              <a:rPr sz="2800" spc="-10" dirty="0">
                <a:latin typeface="Calibri"/>
                <a:cs typeface="Calibri"/>
              </a:rPr>
              <a:t>кровать, </a:t>
            </a:r>
            <a:r>
              <a:rPr sz="2800" spc="-20" dirty="0">
                <a:latin typeface="Calibri"/>
                <a:cs typeface="Calibri"/>
              </a:rPr>
              <a:t>подушка, </a:t>
            </a:r>
            <a:r>
              <a:rPr sz="2800" spc="-15" dirty="0">
                <a:latin typeface="Calibri"/>
                <a:cs typeface="Calibri"/>
              </a:rPr>
              <a:t>постельное белье, </a:t>
            </a:r>
            <a:r>
              <a:rPr sz="2800" spc="-30" dirty="0">
                <a:latin typeface="Calibri"/>
                <a:cs typeface="Calibri"/>
              </a:rPr>
              <a:t>свет, </a:t>
            </a:r>
            <a:r>
              <a:rPr sz="2800" spc="-5" dirty="0">
                <a:latin typeface="Calibri"/>
                <a:cs typeface="Calibri"/>
              </a:rPr>
              <a:t>звук,  </a:t>
            </a:r>
            <a:r>
              <a:rPr sz="2800" spc="-15" dirty="0">
                <a:latin typeface="Calibri"/>
                <a:cs typeface="Calibri"/>
              </a:rPr>
              <a:t>расположение </a:t>
            </a:r>
            <a:r>
              <a:rPr sz="2800" spc="-20" dirty="0">
                <a:latin typeface="Calibri"/>
                <a:cs typeface="Calibri"/>
              </a:rPr>
              <a:t>другой </a:t>
            </a:r>
            <a:r>
              <a:rPr sz="2800" spc="-15" dirty="0">
                <a:latin typeface="Calibri"/>
                <a:cs typeface="Calibri"/>
              </a:rPr>
              <a:t>мебели, </a:t>
            </a:r>
            <a:r>
              <a:rPr sz="2800" spc="-10" dirty="0">
                <a:latin typeface="Calibri"/>
                <a:cs typeface="Calibri"/>
              </a:rPr>
              <a:t>близость окна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т.п.</a:t>
            </a:r>
            <a:endParaRPr sz="2800">
              <a:latin typeface="Calibri"/>
              <a:cs typeface="Calibri"/>
            </a:endParaRPr>
          </a:p>
          <a:p>
            <a:pPr marL="241300" marR="1684655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Отдыхаем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удобно </a:t>
            </a:r>
            <a:r>
              <a:rPr sz="2800" spc="-10" dirty="0">
                <a:latin typeface="Calibri"/>
                <a:cs typeface="Calibri"/>
              </a:rPr>
              <a:t>сидеть\лежать? </a:t>
            </a:r>
            <a:r>
              <a:rPr sz="2800" spc="-90" dirty="0">
                <a:latin typeface="Calibri"/>
                <a:cs typeface="Calibri"/>
              </a:rPr>
              <a:t>То,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5" dirty="0">
                <a:latin typeface="Calibri"/>
                <a:cs typeface="Calibri"/>
              </a:rPr>
              <a:t>используем  расположено </a:t>
            </a:r>
            <a:r>
              <a:rPr sz="2800" spc="-30" dirty="0">
                <a:latin typeface="Calibri"/>
                <a:cs typeface="Calibri"/>
              </a:rPr>
              <a:t>удобно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доступно?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Едим </a:t>
            </a:r>
            <a:r>
              <a:rPr sz="2800" spc="-5" dirty="0">
                <a:latin typeface="Calibri"/>
                <a:cs typeface="Calibri"/>
              </a:rPr>
              <a:t>и пьем- возможна </a:t>
            </a:r>
            <a:r>
              <a:rPr sz="2800" spc="-10" dirty="0">
                <a:latin typeface="Calibri"/>
                <a:cs typeface="Calibri"/>
              </a:rPr>
              <a:t>устойчивая </a:t>
            </a:r>
            <a:r>
              <a:rPr sz="2800" spc="-5" dirty="0">
                <a:latin typeface="Calibri"/>
                <a:cs typeface="Calibri"/>
              </a:rPr>
              <a:t>поза? Возможно </a:t>
            </a:r>
            <a:r>
              <a:rPr sz="2800" spc="-15" dirty="0">
                <a:latin typeface="Calibri"/>
                <a:cs typeface="Calibri"/>
              </a:rPr>
              <a:t>дотянуться </a:t>
            </a:r>
            <a:r>
              <a:rPr sz="2800" spc="-5" dirty="0">
                <a:latin typeface="Calibri"/>
                <a:cs typeface="Calibri"/>
              </a:rPr>
              <a:t>и  взять в </a:t>
            </a:r>
            <a:r>
              <a:rPr sz="2800" spc="-10" dirty="0">
                <a:latin typeface="Calibri"/>
                <a:cs typeface="Calibri"/>
              </a:rPr>
              <a:t>руки </a:t>
            </a:r>
            <a:r>
              <a:rPr sz="2800" spc="-5" dirty="0">
                <a:latin typeface="Calibri"/>
                <a:cs typeface="Calibri"/>
              </a:rPr>
              <a:t>приборы, </a:t>
            </a:r>
            <a:r>
              <a:rPr sz="2800" spc="-25" dirty="0">
                <a:latin typeface="Calibri"/>
                <a:cs typeface="Calibri"/>
              </a:rPr>
              <a:t>пищу, посуду? </a:t>
            </a:r>
            <a:r>
              <a:rPr sz="2800" spc="-50" dirty="0">
                <a:latin typeface="Calibri"/>
                <a:cs typeface="Calibri"/>
              </a:rPr>
              <a:t>Удержим </a:t>
            </a:r>
            <a:r>
              <a:rPr sz="2800" spc="-10" dirty="0">
                <a:latin typeface="Calibri"/>
                <a:cs typeface="Calibri"/>
              </a:rPr>
              <a:t>приборы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пищу?</a:t>
            </a:r>
            <a:endParaRPr sz="2800">
              <a:latin typeface="Calibri"/>
              <a:cs typeface="Calibri"/>
            </a:endParaRPr>
          </a:p>
          <a:p>
            <a:pPr marL="241300" marR="158115" indent="-229235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0" dirty="0">
                <a:latin typeface="Calibri"/>
                <a:cs typeface="Calibri"/>
              </a:rPr>
              <a:t>Ходим </a:t>
            </a:r>
            <a:r>
              <a:rPr sz="2800" spc="-5" dirty="0">
                <a:latin typeface="Calibri"/>
                <a:cs typeface="Calibri"/>
              </a:rPr>
              <a:t>– безопасна ли </a:t>
            </a:r>
            <a:r>
              <a:rPr sz="2800" spc="-10" dirty="0">
                <a:latin typeface="Calibri"/>
                <a:cs typeface="Calibri"/>
              </a:rPr>
              <a:t>обувь? </a:t>
            </a:r>
            <a:r>
              <a:rPr sz="2800" spc="-55" dirty="0">
                <a:latin typeface="Calibri"/>
                <a:cs typeface="Calibri"/>
              </a:rPr>
              <a:t>Удобны </a:t>
            </a:r>
            <a:r>
              <a:rPr sz="2800" spc="-30" dirty="0">
                <a:latin typeface="Calibri"/>
                <a:cs typeface="Calibri"/>
              </a:rPr>
              <a:t>проходы </a:t>
            </a:r>
            <a:r>
              <a:rPr sz="2800" spc="-15" dirty="0">
                <a:latin typeface="Calibri"/>
                <a:cs typeface="Calibri"/>
              </a:rPr>
              <a:t>между </a:t>
            </a:r>
            <a:r>
              <a:rPr sz="2800" spc="-5" dirty="0">
                <a:latin typeface="Calibri"/>
                <a:cs typeface="Calibri"/>
              </a:rPr>
              <a:t>кроватями  и </a:t>
            </a:r>
            <a:r>
              <a:rPr sz="2800" spc="-10" dirty="0">
                <a:latin typeface="Calibri"/>
                <a:cs typeface="Calibri"/>
              </a:rPr>
              <a:t>тумбочками? Освещение? </a:t>
            </a:r>
            <a:r>
              <a:rPr sz="2800" spc="-20" dirty="0">
                <a:latin typeface="Calibri"/>
                <a:cs typeface="Calibri"/>
              </a:rPr>
              <a:t>Скользит </a:t>
            </a:r>
            <a:r>
              <a:rPr sz="2800" spc="-5" dirty="0">
                <a:latin typeface="Calibri"/>
                <a:cs typeface="Calibri"/>
              </a:rPr>
              <a:t>покрытие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пола?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Деятельность…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72921"/>
            <a:ext cx="9959975" cy="4865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У всех </a:t>
            </a:r>
            <a:r>
              <a:rPr sz="2400" spc="-5" dirty="0">
                <a:latin typeface="Calibri"/>
                <a:cs typeface="Calibri"/>
              </a:rPr>
              <a:t>организована индивидуальным, </a:t>
            </a:r>
            <a:r>
              <a:rPr sz="2400" dirty="0">
                <a:latin typeface="Calibri"/>
                <a:cs typeface="Calibri"/>
              </a:rPr>
              <a:t>привычным и </a:t>
            </a:r>
            <a:r>
              <a:rPr sz="2400" spc="-20" dirty="0">
                <a:latin typeface="Calibri"/>
                <a:cs typeface="Calibri"/>
              </a:rPr>
              <a:t>удобным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образом.</a:t>
            </a:r>
            <a:endParaRPr sz="2400">
              <a:latin typeface="Calibri"/>
              <a:cs typeface="Calibri"/>
            </a:endParaRPr>
          </a:p>
          <a:p>
            <a:pPr marL="241300" marR="54737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Значительная </a:t>
            </a:r>
            <a:r>
              <a:rPr sz="2400" dirty="0">
                <a:latin typeface="Calibri"/>
                <a:cs typeface="Calibri"/>
              </a:rPr>
              <a:t>часть </a:t>
            </a:r>
            <a:r>
              <a:rPr sz="2400" spc="-10" dirty="0">
                <a:latin typeface="Calibri"/>
                <a:cs typeface="Calibri"/>
              </a:rPr>
              <a:t>деятельности </a:t>
            </a:r>
            <a:r>
              <a:rPr sz="2400" spc="-5" dirty="0">
                <a:latin typeface="Calibri"/>
                <a:cs typeface="Calibri"/>
              </a:rPr>
              <a:t>направлена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самообслуживание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15" dirty="0">
                <a:latin typeface="Calibri"/>
                <a:cs typeface="Calibri"/>
              </a:rPr>
              <a:t>удовлетворение </a:t>
            </a:r>
            <a:r>
              <a:rPr sz="2400" spc="-10" dirty="0">
                <a:latin typeface="Calibri"/>
                <a:cs typeface="Calibri"/>
              </a:rPr>
              <a:t>потребностей самого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человека.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libri"/>
                <a:cs typeface="Calibri"/>
              </a:rPr>
              <a:t>Если </a:t>
            </a:r>
            <a:r>
              <a:rPr sz="2400" dirty="0">
                <a:latin typeface="Calibri"/>
                <a:cs typeface="Calibri"/>
              </a:rPr>
              <a:t>ее </a:t>
            </a:r>
            <a:r>
              <a:rPr sz="2400" spc="-30" dirty="0">
                <a:latin typeface="Calibri"/>
                <a:cs typeface="Calibri"/>
              </a:rPr>
              <a:t>нет, </a:t>
            </a:r>
            <a:r>
              <a:rPr sz="2400" spc="-10" dirty="0">
                <a:latin typeface="Calibri"/>
                <a:cs typeface="Calibri"/>
              </a:rPr>
              <a:t>человек </a:t>
            </a:r>
            <a:r>
              <a:rPr sz="2400" spc="-15" dirty="0">
                <a:latin typeface="Calibri"/>
                <a:cs typeface="Calibri"/>
              </a:rPr>
              <a:t>делается </a:t>
            </a:r>
            <a:r>
              <a:rPr sz="2400" spc="-5" dirty="0">
                <a:latin typeface="Calibri"/>
                <a:cs typeface="Calibri"/>
              </a:rPr>
              <a:t>менее активным, нуждается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значительной  </a:t>
            </a:r>
            <a:r>
              <a:rPr sz="2400" spc="-5" dirty="0">
                <a:latin typeface="Calibri"/>
                <a:cs typeface="Calibri"/>
              </a:rPr>
              <a:t>помощи </a:t>
            </a:r>
            <a:r>
              <a:rPr sz="2400" dirty="0">
                <a:latin typeface="Calibri"/>
                <a:cs typeface="Calibri"/>
              </a:rPr>
              <a:t>персонала и начинает</a:t>
            </a:r>
            <a:r>
              <a:rPr sz="2400" spc="-5" dirty="0">
                <a:latin typeface="Calibri"/>
                <a:cs typeface="Calibri"/>
              </a:rPr>
              <a:t> страдать.</a:t>
            </a:r>
            <a:endParaRPr sz="2400">
              <a:latin typeface="Calibri"/>
              <a:cs typeface="Calibri"/>
            </a:endParaRPr>
          </a:p>
          <a:p>
            <a:pPr marL="241300" marR="153289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libri"/>
                <a:cs typeface="Calibri"/>
              </a:rPr>
              <a:t>После перенесенного </a:t>
            </a:r>
            <a:r>
              <a:rPr sz="2400" spc="-10" dirty="0">
                <a:latin typeface="Calibri"/>
                <a:cs typeface="Calibri"/>
              </a:rPr>
              <a:t>заболевания деятельность </a:t>
            </a:r>
            <a:r>
              <a:rPr sz="2400" spc="-5" dirty="0">
                <a:latin typeface="Calibri"/>
                <a:cs typeface="Calibri"/>
              </a:rPr>
              <a:t>нарушается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10" dirty="0">
                <a:latin typeface="Calibri"/>
                <a:cs typeface="Calibri"/>
              </a:rPr>
              <a:t>ограничивается.</a:t>
            </a:r>
            <a:endParaRPr sz="2400">
              <a:latin typeface="Calibri"/>
              <a:cs typeface="Calibri"/>
            </a:endParaRPr>
          </a:p>
          <a:p>
            <a:pPr marL="241300" marR="801370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libri"/>
                <a:cs typeface="Calibri"/>
              </a:rPr>
              <a:t>Если </a:t>
            </a:r>
            <a:r>
              <a:rPr sz="2400" dirty="0">
                <a:latin typeface="Calibri"/>
                <a:cs typeface="Calibri"/>
              </a:rPr>
              <a:t>ее не </a:t>
            </a:r>
            <a:r>
              <a:rPr sz="2400" spc="-5" dirty="0">
                <a:latin typeface="Calibri"/>
                <a:cs typeface="Calibri"/>
              </a:rPr>
              <a:t>восстановить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spc="-10" dirty="0">
                <a:latin typeface="Calibri"/>
                <a:cs typeface="Calibri"/>
              </a:rPr>
              <a:t>можно </a:t>
            </a:r>
            <a:r>
              <a:rPr sz="2400" spc="-5" dirty="0">
                <a:latin typeface="Calibri"/>
                <a:cs typeface="Calibri"/>
              </a:rPr>
              <a:t>раньше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образуется </a:t>
            </a:r>
            <a:r>
              <a:rPr sz="2400" spc="-5" dirty="0">
                <a:latin typeface="Calibri"/>
                <a:cs typeface="Calibri"/>
              </a:rPr>
              <a:t>привычка </a:t>
            </a:r>
            <a:r>
              <a:rPr sz="2400" dirty="0">
                <a:latin typeface="Calibri"/>
                <a:cs typeface="Calibri"/>
              </a:rPr>
              <a:t>к  </a:t>
            </a:r>
            <a:r>
              <a:rPr sz="2400" spc="-5" dirty="0">
                <a:latin typeface="Calibri"/>
                <a:cs typeface="Calibri"/>
              </a:rPr>
              <a:t>беспомощности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снижается мотивация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восстановлению.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ts val="2450"/>
              </a:lnSpc>
              <a:spcBef>
                <a:spcPts val="1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libri"/>
                <a:cs typeface="Calibri"/>
              </a:rPr>
              <a:t>Чтобы </a:t>
            </a:r>
            <a:r>
              <a:rPr sz="2400" spc="-5" dirty="0">
                <a:latin typeface="Calibri"/>
                <a:cs typeface="Calibri"/>
              </a:rPr>
              <a:t>восстановить </a:t>
            </a:r>
            <a:r>
              <a:rPr sz="2400" spc="-10" dirty="0">
                <a:latin typeface="Calibri"/>
                <a:cs typeface="Calibri"/>
              </a:rPr>
              <a:t>деятельность </a:t>
            </a:r>
            <a:r>
              <a:rPr sz="2400" dirty="0">
                <a:latin typeface="Calibri"/>
                <a:cs typeface="Calibri"/>
              </a:rPr>
              <a:t>ее </a:t>
            </a:r>
            <a:r>
              <a:rPr sz="2400" spc="-5" dirty="0">
                <a:latin typeface="Calibri"/>
                <a:cs typeface="Calibri"/>
              </a:rPr>
              <a:t>надо </a:t>
            </a:r>
            <a:r>
              <a:rPr sz="2400" spc="-10" dirty="0">
                <a:latin typeface="Calibri"/>
                <a:cs typeface="Calibri"/>
              </a:rPr>
              <a:t>корректно оценивать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241300" marR="1109345">
              <a:lnSpc>
                <a:spcPct val="70000"/>
              </a:lnSpc>
              <a:spcBef>
                <a:spcPts val="430"/>
              </a:spcBef>
            </a:pPr>
            <a:r>
              <a:rPr sz="2400" spc="-5" dirty="0">
                <a:latin typeface="Calibri"/>
                <a:cs typeface="Calibri"/>
              </a:rPr>
              <a:t>анализировать стандартными </a:t>
            </a:r>
            <a:r>
              <a:rPr sz="2400" spc="-20" dirty="0">
                <a:latin typeface="Calibri"/>
                <a:cs typeface="Calibri"/>
              </a:rPr>
              <a:t>методиками. </a:t>
            </a:r>
            <a:r>
              <a:rPr sz="2400" spc="-35" dirty="0">
                <a:latin typeface="Calibri"/>
                <a:cs typeface="Calibri"/>
              </a:rPr>
              <a:t>Также, </a:t>
            </a:r>
            <a:r>
              <a:rPr sz="2400" spc="-20" dirty="0">
                <a:latin typeface="Calibri"/>
                <a:cs typeface="Calibri"/>
              </a:rPr>
              <a:t>необходимо  </a:t>
            </a:r>
            <a:r>
              <a:rPr sz="2400" spc="-5" dirty="0">
                <a:latin typeface="Calibri"/>
                <a:cs typeface="Calibri"/>
              </a:rPr>
              <a:t>анализировать </a:t>
            </a:r>
            <a:r>
              <a:rPr sz="2400" spc="-10" dirty="0">
                <a:latin typeface="Calibri"/>
                <a:cs typeface="Calibri"/>
              </a:rPr>
              <a:t>какие факторы среды ограничивают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деятельность.</a:t>
            </a:r>
            <a:endParaRPr sz="2400">
              <a:latin typeface="Calibri"/>
              <a:cs typeface="Calibri"/>
            </a:endParaRPr>
          </a:p>
          <a:p>
            <a:pPr marL="241300" marR="55880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25" dirty="0">
                <a:latin typeface="Calibri"/>
                <a:cs typeface="Calibri"/>
              </a:rPr>
              <a:t>Иногда, </a:t>
            </a:r>
            <a:r>
              <a:rPr sz="2400" spc="-10" dirty="0">
                <a:latin typeface="Calibri"/>
                <a:cs typeface="Calibri"/>
              </a:rPr>
              <a:t>деятельность восстанавливается </a:t>
            </a:r>
            <a:r>
              <a:rPr sz="2400" spc="-5" dirty="0">
                <a:latin typeface="Calibri"/>
                <a:cs typeface="Calibri"/>
              </a:rPr>
              <a:t>через адаптацию привычных  </a:t>
            </a:r>
            <a:r>
              <a:rPr sz="2400" spc="-10" dirty="0">
                <a:latin typeface="Calibri"/>
                <a:cs typeface="Calibri"/>
              </a:rPr>
              <a:t>предметов </a:t>
            </a:r>
            <a:r>
              <a:rPr sz="2400" dirty="0">
                <a:latin typeface="Calibri"/>
                <a:cs typeface="Calibri"/>
              </a:rPr>
              <a:t>и задач.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Этим и </a:t>
            </a:r>
            <a:r>
              <a:rPr sz="2400" spc="-5" dirty="0">
                <a:latin typeface="Calibri"/>
                <a:cs typeface="Calibri"/>
              </a:rPr>
              <a:t>занимаются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эрготерапевты.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895" y="556259"/>
            <a:ext cx="5058156" cy="3305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4383023"/>
            <a:ext cx="3378708" cy="1729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15484" y="1866900"/>
            <a:ext cx="6548628" cy="4373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535</Words>
  <Application>Microsoft Office PowerPoint</Application>
  <PresentationFormat>Произвольный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Эрготерапевт часть  мультидисциплинарной бригады</vt:lpstr>
      <vt:lpstr>Задачи эрготерапевта в МДБ</vt:lpstr>
      <vt:lpstr>Эрготерапия – терапия деятельностью</vt:lpstr>
      <vt:lpstr>Эрготерапевт это</vt:lpstr>
      <vt:lpstr>Деятельность пациента в стационаре?</vt:lpstr>
      <vt:lpstr>Деятельность происходит в среде  окружения и зависит от нее</vt:lpstr>
      <vt:lpstr>Деятельность…</vt:lpstr>
      <vt:lpstr>Презентация PowerPoint</vt:lpstr>
      <vt:lpstr>Презентация PowerPoint</vt:lpstr>
      <vt:lpstr>Полный реабилитационный диагноз -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эрготерапии в работе междисциплинарных бригад</dc:title>
  <dc:creator>Мария Мальцева</dc:creator>
  <cp:lastModifiedBy>Екатерина Быкова</cp:lastModifiedBy>
  <cp:revision>2</cp:revision>
  <dcterms:created xsi:type="dcterms:W3CDTF">2020-11-12T08:24:54Z</dcterms:created>
  <dcterms:modified xsi:type="dcterms:W3CDTF">2020-11-15T16:34:00Z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2020-11-12T00:00:00Z</vt:filetime>
  </property>
</Properties>
</file>