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4" r:id="rId3"/>
    <p:sldId id="259" r:id="rId4"/>
    <p:sldId id="261" r:id="rId5"/>
    <p:sldId id="262" r:id="rId6"/>
    <p:sldId id="263" r:id="rId7"/>
    <p:sldId id="264" r:id="rId8"/>
    <p:sldId id="265" r:id="rId9"/>
    <p:sldId id="267" r:id="rId10"/>
    <p:sldId id="268" r:id="rId11"/>
    <p:sldId id="269" r:id="rId12"/>
    <p:sldId id="270" r:id="rId13"/>
    <p:sldId id="273" r:id="rId14"/>
    <p:sldId id="278" r:id="rId15"/>
    <p:sldId id="279" r:id="rId16"/>
    <p:sldId id="281" r:id="rId17"/>
    <p:sldId id="282" r:id="rId18"/>
    <p:sldId id="283" r:id="rId19"/>
    <p:sldId id="284" r:id="rId20"/>
    <p:sldId id="285" r:id="rId21"/>
    <p:sldId id="286" r:id="rId22"/>
    <p:sldId id="287" r:id="rId23"/>
    <p:sldId id="290" r:id="rId24"/>
    <p:sldId id="291" r:id="rId25"/>
    <p:sldId id="292"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2" r:id="rId43"/>
    <p:sldId id="313" r:id="rId44"/>
    <p:sldId id="314" r:id="rId45"/>
    <p:sldId id="315" r:id="rId46"/>
    <p:sldId id="293" r:id="rId47"/>
    <p:sldId id="258"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5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0EE96330-698C-4795-820B-CC78ADABC820}" type="datetimeFigureOut">
              <a:rPr lang="ru-RU" smtClean="0"/>
              <a:pPr/>
              <a:t>24.12.2019</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9C484500-5572-4BB8-A1E5-839425F66272}"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EE96330-698C-4795-820B-CC78ADABC820}" type="datetimeFigureOut">
              <a:rPr lang="ru-RU" smtClean="0"/>
              <a:pPr/>
              <a:t>24.12.2019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484500-5572-4BB8-A1E5-839425F6627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EE96330-698C-4795-820B-CC78ADABC820}" type="datetimeFigureOut">
              <a:rPr lang="ru-RU" smtClean="0"/>
              <a:pPr/>
              <a:t>24.12.2019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484500-5572-4BB8-A1E5-839425F6627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0EE96330-698C-4795-820B-CC78ADABC820}" type="datetimeFigureOut">
              <a:rPr lang="ru-RU" smtClean="0"/>
              <a:pPr/>
              <a:t>24.12.2019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484500-5572-4BB8-A1E5-839425F66272}"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EE96330-698C-4795-820B-CC78ADABC820}" type="datetimeFigureOut">
              <a:rPr lang="ru-RU" smtClean="0"/>
              <a:pPr/>
              <a:t>24.12.2019</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9C484500-5572-4BB8-A1E5-839425F6627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0EE96330-698C-4795-820B-CC78ADABC820}" type="datetimeFigureOut">
              <a:rPr lang="ru-RU" smtClean="0"/>
              <a:pPr/>
              <a:t>24.12.2019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484500-5572-4BB8-A1E5-839425F66272}"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0EE96330-698C-4795-820B-CC78ADABC820}" type="datetimeFigureOut">
              <a:rPr lang="ru-RU" smtClean="0"/>
              <a:pPr/>
              <a:t>24.12.2019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C484500-5572-4BB8-A1E5-839425F66272}"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EE96330-698C-4795-820B-CC78ADABC820}" type="datetimeFigureOut">
              <a:rPr lang="ru-RU" smtClean="0"/>
              <a:pPr/>
              <a:t>24.12.2019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C484500-5572-4BB8-A1E5-839425F6627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E96330-698C-4795-820B-CC78ADABC820}" type="datetimeFigureOut">
              <a:rPr lang="ru-RU" smtClean="0"/>
              <a:pPr/>
              <a:t>24.12.2019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C484500-5572-4BB8-A1E5-839425F6627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EE96330-698C-4795-820B-CC78ADABC820}" type="datetimeFigureOut">
              <a:rPr lang="ru-RU" smtClean="0"/>
              <a:pPr/>
              <a:t>24.12.2019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484500-5572-4BB8-A1E5-839425F66272}"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EE96330-698C-4795-820B-CC78ADABC820}" type="datetimeFigureOut">
              <a:rPr lang="ru-RU" smtClean="0"/>
              <a:pPr/>
              <a:t>24.12.2019</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9C484500-5572-4BB8-A1E5-839425F66272}"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EE96330-698C-4795-820B-CC78ADABC820}" type="datetimeFigureOut">
              <a:rPr lang="ru-RU" smtClean="0"/>
              <a:pPr/>
              <a:t>24.12.2019</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C484500-5572-4BB8-A1E5-839425F6627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krasgmu.ru/index.php?page%5bcommon%5d=content&amp;id=69130" TargetMode="External"/><Relationship Id="rId2" Type="http://schemas.openxmlformats.org/officeDocument/2006/relationships/hyperlink" Target="https://urait.ru/viewer/istoriya-russkoy-literatury-xx-xxi-vekov-437461#page/1" TargetMode="External"/><Relationship Id="rId1" Type="http://schemas.openxmlformats.org/officeDocument/2006/relationships/slideLayout" Target="../slideLayouts/slideLayout2.xml"/><Relationship Id="rId5" Type="http://schemas.openxmlformats.org/officeDocument/2006/relationships/hyperlink" Target="http://vampilov-irk.ru/about.htm" TargetMode="External"/><Relationship Id="rId4" Type="http://schemas.openxmlformats.org/officeDocument/2006/relationships/hyperlink" Target="http://shukshin.r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95400" y="3200400"/>
            <a:ext cx="6400800" cy="3657600"/>
          </a:xfrm>
        </p:spPr>
        <p:txBody>
          <a:bodyPr>
            <a:normAutofit lnSpcReduction="10000"/>
          </a:bodyPr>
          <a:lstStyle/>
          <a:p>
            <a:r>
              <a:rPr lang="ru-RU" dirty="0" smtClean="0"/>
              <a:t>Лекция по дисциплине </a:t>
            </a:r>
            <a:br>
              <a:rPr lang="ru-RU" dirty="0" smtClean="0"/>
            </a:br>
            <a:r>
              <a:rPr lang="ru-RU" dirty="0" smtClean="0"/>
              <a:t>«Родная литература»</a:t>
            </a:r>
          </a:p>
          <a:p>
            <a:r>
              <a:rPr lang="ru-RU" dirty="0" smtClean="0"/>
              <a:t>Автор: А.С. Белозор</a:t>
            </a:r>
          </a:p>
          <a:p>
            <a:endParaRPr lang="ru-RU" dirty="0" smtClean="0"/>
          </a:p>
          <a:p>
            <a:endParaRPr lang="ru-RU" dirty="0" smtClean="0"/>
          </a:p>
          <a:p>
            <a:endParaRPr lang="ru-RU" dirty="0" smtClean="0"/>
          </a:p>
          <a:p>
            <a:endParaRPr lang="ru-RU" dirty="0" smtClean="0"/>
          </a:p>
          <a:p>
            <a:r>
              <a:rPr lang="ru-RU" dirty="0" smtClean="0"/>
              <a:t>Красноярск, 2019</a:t>
            </a:r>
            <a:endParaRPr lang="ru-RU" dirty="0"/>
          </a:p>
        </p:txBody>
      </p:sp>
      <p:sp>
        <p:nvSpPr>
          <p:cNvPr id="2" name="Заголовок 1"/>
          <p:cNvSpPr>
            <a:spLocks noGrp="1"/>
          </p:cNvSpPr>
          <p:nvPr>
            <p:ph type="ctrTitle"/>
          </p:nvPr>
        </p:nvSpPr>
        <p:spPr>
          <a:xfrm>
            <a:off x="428596" y="1500174"/>
            <a:ext cx="8229600" cy="1470025"/>
          </a:xfrm>
        </p:spPr>
        <p:txBody>
          <a:bodyPr>
            <a:noAutofit/>
          </a:bodyPr>
          <a:lstStyle/>
          <a:p>
            <a:r>
              <a:rPr lang="ru-RU" sz="3600" b="1" dirty="0" smtClean="0"/>
              <a:t>Городская и деревенская проза</a:t>
            </a:r>
            <a:endParaRPr lang="ru-RU" sz="3600" dirty="0"/>
          </a:p>
        </p:txBody>
      </p:sp>
      <p:sp>
        <p:nvSpPr>
          <p:cNvPr id="4" name="TextBox 3"/>
          <p:cNvSpPr txBox="1"/>
          <p:nvPr/>
        </p:nvSpPr>
        <p:spPr>
          <a:xfrm>
            <a:off x="571472" y="0"/>
            <a:ext cx="8072494" cy="1384995"/>
          </a:xfrm>
          <a:prstGeom prst="rect">
            <a:avLst/>
          </a:prstGeom>
          <a:noFill/>
        </p:spPr>
        <p:txBody>
          <a:bodyPr wrap="square" rtlCol="0">
            <a:spAutoFit/>
          </a:bodyPr>
          <a:lstStyle/>
          <a:p>
            <a:pPr algn="ctr"/>
            <a:r>
              <a:rPr lang="ru-RU" sz="1400" dirty="0" smtClean="0"/>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a:t>
            </a:r>
          </a:p>
          <a:p>
            <a:pPr algn="ctr"/>
            <a:r>
              <a:rPr lang="ru-RU" sz="1400" dirty="0" smtClean="0"/>
              <a:t>МИНИСТЕРСТВА ЗДРАВООХРАНЕНИЯ </a:t>
            </a:r>
          </a:p>
          <a:p>
            <a:pPr algn="ctr"/>
            <a:r>
              <a:rPr lang="ru-RU" sz="1400" dirty="0" smtClean="0"/>
              <a:t>РОССИЙСКОЙ ФЕДЕРАЦИИ </a:t>
            </a:r>
          </a:p>
          <a:p>
            <a:pPr algn="ctr"/>
            <a:r>
              <a:rPr lang="ru-RU" sz="1400" smtClean="0"/>
              <a:t>ФАРМАЦЕВТИЧЕСКИЙ КОЛЛЕДЖ</a:t>
            </a:r>
            <a:endParaRPr lang="ru-RU" sz="1400" dirty="0"/>
          </a:p>
        </p:txBody>
      </p:sp>
    </p:spTree>
    <p:extLst>
      <p:ext uri="{BB962C8B-B14F-4D97-AF65-F5344CB8AC3E}">
        <p14:creationId xmlns:p14="http://schemas.microsoft.com/office/powerpoint/2010/main" val="2092490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225404"/>
          </a:xfrm>
        </p:spPr>
        <p:txBody>
          <a:bodyPr>
            <a:normAutofit fontScale="90000"/>
          </a:bodyPr>
          <a:lstStyle/>
          <a:p>
            <a:endParaRPr lang="ru-RU" dirty="0"/>
          </a:p>
        </p:txBody>
      </p:sp>
      <p:sp>
        <p:nvSpPr>
          <p:cNvPr id="3" name="Содержимое 2"/>
          <p:cNvSpPr>
            <a:spLocks noGrp="1"/>
          </p:cNvSpPr>
          <p:nvPr>
            <p:ph sz="quarter" idx="1"/>
          </p:nvPr>
        </p:nvSpPr>
        <p:spPr>
          <a:xfrm>
            <a:off x="914400" y="571480"/>
            <a:ext cx="7772400" cy="6072230"/>
          </a:xfrm>
        </p:spPr>
        <p:txBody>
          <a:bodyPr>
            <a:normAutofit fontScale="92500" lnSpcReduction="20000"/>
          </a:bodyPr>
          <a:lstStyle/>
          <a:p>
            <a:pPr algn="just"/>
            <a:r>
              <a:rPr lang="ru-RU" dirty="0" smtClean="0"/>
              <a:t>Многие герои Трифонова, формально, по образованию, принадлежащие к интеллигенции, так и не стали интеллигентными людьми в плане духовного совершенствования. У них есть дипломы, в обществе они играют роль культурных людей, но в быту, дома, где не нужно притворяться, обнажаются их душевная черствость, жажда выгоды, иногда преступное безволие, моральная непорядочность. </a:t>
            </a:r>
          </a:p>
          <a:p>
            <a:pPr algn="just"/>
            <a:r>
              <a:rPr lang="ru-RU" dirty="0" smtClean="0"/>
              <a:t>Используя прием </a:t>
            </a:r>
            <a:r>
              <a:rPr lang="ru-RU" dirty="0" err="1" smtClean="0"/>
              <a:t>самохарактеристики</a:t>
            </a:r>
            <a:r>
              <a:rPr lang="ru-RU" dirty="0" smtClean="0"/>
              <a:t>, писатель во внутренних монологах показывает истинную сущность своих героев: неумение противостоять обстоятельствам, отстаивать свое мнение, душевную глухоту или агрессивную самоуверенность. По мере знакомства с персонажами повестей перед нами вырисовывается правдивая картина состояния умов советских людей и нравственных критериев интеллигенции.</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«Дом на набережной»</a:t>
            </a:r>
            <a:endParaRPr lang="ru-RU" dirty="0"/>
          </a:p>
        </p:txBody>
      </p:sp>
      <p:sp>
        <p:nvSpPr>
          <p:cNvPr id="3" name="Содержимое 2"/>
          <p:cNvSpPr>
            <a:spLocks noGrp="1"/>
          </p:cNvSpPr>
          <p:nvPr>
            <p:ph sz="quarter" idx="1"/>
          </p:nvPr>
        </p:nvSpPr>
        <p:spPr/>
        <p:txBody>
          <a:bodyPr/>
          <a:lstStyle/>
          <a:p>
            <a:pPr algn="just"/>
            <a:r>
              <a:rPr lang="ru-RU" dirty="0" smtClean="0"/>
              <a:t>Повесть Трофимова «Дом на набережной» была опубликована в журнале «Дружба народов» в 1976 году. Это произведение называют самым социальным романом писателя, в «Доме на набережной» Трофимов преследовал цель изобразить бег таинственного и необратимого времени, которое все меняет, в том числе и безжалостно меняет людей и их судьбы.</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225404"/>
          </a:xfrm>
        </p:spPr>
        <p:txBody>
          <a:bodyPr>
            <a:normAutofit fontScale="90000"/>
          </a:bodyPr>
          <a:lstStyle/>
          <a:p>
            <a:endParaRPr lang="ru-RU" dirty="0"/>
          </a:p>
        </p:txBody>
      </p:sp>
      <p:sp>
        <p:nvSpPr>
          <p:cNvPr id="3" name="Содержимое 2"/>
          <p:cNvSpPr>
            <a:spLocks noGrp="1"/>
          </p:cNvSpPr>
          <p:nvPr>
            <p:ph sz="quarter" idx="1"/>
          </p:nvPr>
        </p:nvSpPr>
        <p:spPr>
          <a:xfrm>
            <a:off x="914400" y="642918"/>
            <a:ext cx="7772400" cy="5786478"/>
          </a:xfrm>
        </p:spPr>
        <p:txBody>
          <a:bodyPr>
            <a:normAutofit fontScale="92500"/>
          </a:bodyPr>
          <a:lstStyle/>
          <a:p>
            <a:pPr algn="just"/>
            <a:r>
              <a:rPr lang="ru-RU" dirty="0" smtClean="0"/>
              <a:t>Социальная направленность повести обусловлена осмысление прошлого и настоящего, и обе эти категории представляют взаимосвязанный процесс. Самим сюжетом Трофимов подчеркивает, что история создается здесь и сейчас, что история в каждом дне, и присутствие прошлого ощущается и в будущем, и настоящем.</a:t>
            </a:r>
          </a:p>
          <a:p>
            <a:pPr algn="just"/>
            <a:r>
              <a:rPr lang="ru-RU" dirty="0" smtClean="0"/>
              <a:t>Многие критики говорят о том, что ключевым героем повести является само время, одновременно неуловимое и наиболее осознаваемое человеком, как явление. Трофимов описывает временной отрезок с 30-ых до 70-ых годов, и на примере героя Глебова показывает силу и таинственность меняющего все времени.</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lnSpcReduction="10000"/>
          </a:bodyPr>
          <a:lstStyle/>
          <a:p>
            <a:pPr algn="just"/>
            <a:r>
              <a:rPr lang="ru-RU" dirty="0" smtClean="0"/>
              <a:t>Трифонов зримо, подробно вплоть до физиологии и анатомии, до «печенок», показывает, как время протекает тяжелой жидкостью через человека, похожего на сосуд с отсутствующим дном, подсоединенный к системе; как оно меняет его облик, его структуру; просвечивает ту гусеницу, из которой выпестовало время сегодняшнего Глебова – доктора наук, с комфортом устроившегося в жизни. И, опрокидывая действие на четверть века назад, писатель как бы останавливает мгновения.</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quarter" idx="1"/>
          </p:nvPr>
        </p:nvSpPr>
        <p:spPr/>
        <p:txBody>
          <a:bodyPr/>
          <a:lstStyle/>
          <a:p>
            <a:pPr>
              <a:buNone/>
            </a:pPr>
            <a:endParaRPr lang="ru-RU" dirty="0" smtClean="0"/>
          </a:p>
          <a:p>
            <a:pPr>
              <a:buNone/>
            </a:pPr>
            <a:endParaRPr lang="ru-RU" dirty="0" smtClean="0"/>
          </a:p>
          <a:p>
            <a:pPr algn="ctr">
              <a:buNone/>
            </a:pPr>
            <a:r>
              <a:rPr lang="ru-RU" b="1" dirty="0" smtClean="0"/>
              <a:t>Александр Валентинович Вампилов</a:t>
            </a:r>
          </a:p>
          <a:p>
            <a:pPr algn="ctr">
              <a:buNone/>
            </a:pPr>
            <a:endParaRPr lang="ru-RU" b="1" dirty="0" smtClean="0"/>
          </a:p>
          <a:p>
            <a:pPr algn="ctr">
              <a:buNone/>
            </a:pPr>
            <a:r>
              <a:rPr lang="ru-RU" b="1" dirty="0" smtClean="0"/>
              <a:t>19 августа 1937 года – 17 августа 1972 года</a:t>
            </a:r>
            <a:endParaRPr lang="ru-RU" b="1" dirty="0"/>
          </a:p>
        </p:txBody>
      </p:sp>
      <p:pic>
        <p:nvPicPr>
          <p:cNvPr id="7" name="Содержимое 6" descr="вампилов.jpg"/>
          <p:cNvPicPr>
            <a:picLocks noGrp="1" noChangeAspect="1"/>
          </p:cNvPicPr>
          <p:nvPr>
            <p:ph sz="quarter" idx="2"/>
          </p:nvPr>
        </p:nvPicPr>
        <p:blipFill>
          <a:blip r:embed="rId2"/>
          <a:stretch>
            <a:fillRect/>
          </a:stretch>
        </p:blipFill>
        <p:spPr>
          <a:xfrm>
            <a:off x="5347574" y="1447800"/>
            <a:ext cx="2922427" cy="4572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Театр А.В. Вампилова</a:t>
            </a:r>
            <a:endParaRPr lang="ru-RU" dirty="0"/>
          </a:p>
        </p:txBody>
      </p:sp>
      <p:sp>
        <p:nvSpPr>
          <p:cNvPr id="3" name="Содержимое 2"/>
          <p:cNvSpPr>
            <a:spLocks noGrp="1"/>
          </p:cNvSpPr>
          <p:nvPr>
            <p:ph sz="quarter" idx="1"/>
          </p:nvPr>
        </p:nvSpPr>
        <p:spPr>
          <a:xfrm>
            <a:off x="914400" y="1447800"/>
            <a:ext cx="7772400" cy="4981596"/>
          </a:xfrm>
        </p:spPr>
        <p:txBody>
          <a:bodyPr>
            <a:normAutofit fontScale="92500" lnSpcReduction="10000"/>
          </a:bodyPr>
          <a:lstStyle/>
          <a:p>
            <a:pPr algn="just"/>
            <a:r>
              <a:rPr lang="ru-RU" dirty="0" smtClean="0"/>
              <a:t>Театр Вампилова - это открытая, незавершенная система, в которой отчетливо выделяются три драматургических узла: пьесы, посвященные проблеме существования, в центре которых стоит оторванная от мира индивидуальность («Прощание в </a:t>
            </a:r>
            <a:r>
              <a:rPr lang="ru-RU" dirty="0" err="1" smtClean="0"/>
              <a:t>шопе</a:t>
            </a:r>
            <a:r>
              <a:rPr lang="ru-RU" dirty="0" smtClean="0"/>
              <a:t>», «Утиная охота»); пьесы, в которых объектом изображения является строящаяся либо разрушающаяся утопия («Старший сын», «Прошлым летом в </a:t>
            </a:r>
            <a:r>
              <a:rPr lang="ru-RU" dirty="0" err="1" smtClean="0"/>
              <a:t>Чулимске</a:t>
            </a:r>
            <a:r>
              <a:rPr lang="ru-RU" dirty="0" smtClean="0"/>
              <a:t>»); пьесы, рисующие деформированный, «перевернутый» мир («Провинциальные анекдоты», данная линия должна была, по всей очевидности, продолжиться водевилем «Несравненный Наконечников», работа над которым была прервана смертью драматурга).</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Пьеса «Старший сын»</a:t>
            </a:r>
            <a:endParaRPr lang="ru-RU" dirty="0"/>
          </a:p>
        </p:txBody>
      </p:sp>
      <p:sp>
        <p:nvSpPr>
          <p:cNvPr id="3" name="Содержимое 2"/>
          <p:cNvSpPr>
            <a:spLocks noGrp="1"/>
          </p:cNvSpPr>
          <p:nvPr>
            <p:ph sz="quarter" idx="1"/>
          </p:nvPr>
        </p:nvSpPr>
        <p:spPr>
          <a:xfrm>
            <a:off x="914400" y="1447800"/>
            <a:ext cx="7772400" cy="4910158"/>
          </a:xfrm>
        </p:spPr>
        <p:txBody>
          <a:bodyPr>
            <a:normAutofit fontScale="92500" lnSpcReduction="10000"/>
          </a:bodyPr>
          <a:lstStyle/>
          <a:p>
            <a:pPr algn="just"/>
            <a:r>
              <a:rPr lang="ru-RU" dirty="0" smtClean="0"/>
              <a:t>Духовное родство людей оказывается надежней и крепче формальных родственных связей. За внешней бравадой и цинизмом молодых людей обнаруживается неожиданная для них самих способность к любви, прошению, состраданию: «Не дай Бог обманывать того, кто верит каждому твоему слову». </a:t>
            </a:r>
          </a:p>
          <a:p>
            <a:pPr algn="just"/>
            <a:r>
              <a:rPr lang="ru-RU" dirty="0" smtClean="0"/>
              <a:t>В финале пьесы Бусыгин, в котором проснулась потребность быть кому-то нужным, говорит: «Откровенно говоря, я сам уже не верю, что я вам не сын». И Сарафанов отвечает: «Что бы там ни было, я считаю тебя сыном. Вы все мои дети, потому что я люблю вас». </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92500" lnSpcReduction="10000"/>
          </a:bodyPr>
          <a:lstStyle/>
          <a:p>
            <a:pPr algn="just"/>
            <a:r>
              <a:rPr lang="ru-RU" dirty="0" smtClean="0"/>
              <a:t>Так от частной, бытовой истории пьеса поднимается до общечеловеческих гуманистических проблем. Правда, парадокс том, что люди становятся родными, начинают чувствуют ответственность друг за друга лишь по счастливой случайности. </a:t>
            </a:r>
          </a:p>
          <a:p>
            <a:pPr algn="just"/>
            <a:r>
              <a:rPr lang="ru-RU" dirty="0" smtClean="0"/>
              <a:t>Недаром первый сборник рассказов Вампилова называется «Стечение обстоятельств». Уже там писатель заявляет: «Случай, пустяк, стечение обстоятельств иногда становятся самыми драматическими моментами в жизни человека». И драматург Вампилов творит такие случаи в своих пьесах. </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914400" y="1447800"/>
            <a:ext cx="3943352" cy="4572000"/>
          </a:xfrm>
        </p:spPr>
        <p:txBody>
          <a:bodyPr/>
          <a:lstStyle/>
          <a:p>
            <a:pPr>
              <a:buNone/>
            </a:pPr>
            <a:endParaRPr lang="ru-RU" dirty="0" smtClean="0"/>
          </a:p>
          <a:p>
            <a:pPr>
              <a:buNone/>
            </a:pPr>
            <a:endParaRPr lang="ru-RU" dirty="0" smtClean="0"/>
          </a:p>
          <a:p>
            <a:pPr algn="ctr">
              <a:buNone/>
            </a:pPr>
            <a:r>
              <a:rPr lang="ru-RU" b="1" dirty="0" smtClean="0"/>
              <a:t>Сергей </a:t>
            </a:r>
            <a:r>
              <a:rPr lang="ru-RU" b="1" dirty="0" err="1" smtClean="0"/>
              <a:t>Донатович</a:t>
            </a:r>
            <a:r>
              <a:rPr lang="ru-RU" b="1" dirty="0" smtClean="0"/>
              <a:t> Довлатов</a:t>
            </a:r>
          </a:p>
          <a:p>
            <a:pPr algn="ctr">
              <a:buNone/>
            </a:pPr>
            <a:endParaRPr lang="ru-RU" b="1" dirty="0" smtClean="0"/>
          </a:p>
          <a:p>
            <a:pPr algn="ctr">
              <a:buNone/>
            </a:pPr>
            <a:r>
              <a:rPr lang="ru-RU" b="1" dirty="0" smtClean="0"/>
              <a:t>3 сентября 1941 года – 24 августа 1990 года</a:t>
            </a:r>
            <a:endParaRPr lang="ru-RU" b="1" dirty="0"/>
          </a:p>
        </p:txBody>
      </p:sp>
      <p:pic>
        <p:nvPicPr>
          <p:cNvPr id="5" name="Содержимое 4" descr="довлатов.jpg"/>
          <p:cNvPicPr>
            <a:picLocks noGrp="1" noChangeAspect="1"/>
          </p:cNvPicPr>
          <p:nvPr>
            <p:ph sz="quarter" idx="2"/>
          </p:nvPr>
        </p:nvPicPr>
        <p:blipFill>
          <a:blip r:embed="rId2" cstate="print"/>
          <a:stretch>
            <a:fillRect/>
          </a:stretch>
        </p:blipFill>
        <p:spPr>
          <a:xfrm>
            <a:off x="5083504" y="1447800"/>
            <a:ext cx="3450566" cy="4572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92500" lnSpcReduction="10000"/>
          </a:bodyPr>
          <a:lstStyle/>
          <a:p>
            <a:pPr algn="just"/>
            <a:r>
              <a:rPr lang="ru-RU" b="1" i="1" dirty="0" smtClean="0"/>
              <a:t>Творческое наследие писателя: роман, семь повестей, четыреста коротких рассказов. </a:t>
            </a:r>
            <a:endParaRPr lang="ru-RU" dirty="0" smtClean="0"/>
          </a:p>
          <a:p>
            <a:pPr algn="just"/>
            <a:r>
              <a:rPr lang="ru-RU" dirty="0" smtClean="0"/>
              <a:t>Самые известные произведения: «Соло на «</a:t>
            </a:r>
            <a:r>
              <a:rPr lang="ru-RU" dirty="0" err="1" smtClean="0"/>
              <a:t>Ундервуде</a:t>
            </a:r>
            <a:r>
              <a:rPr lang="ru-RU" dirty="0" smtClean="0"/>
              <a:t>», «Чемодан», «Наши», «Заповедник», «Компромисс», «Зона», «Иностранка», «Ремесло», «Слово учителя». </a:t>
            </a:r>
          </a:p>
          <a:p>
            <a:pPr algn="just"/>
            <a:r>
              <a:rPr lang="ru-RU" b="1" i="1" dirty="0" smtClean="0"/>
              <a:t>В жизни Сергея Довлатова выделяют три периода: ленинградский, таллиннский, заокеанский.</a:t>
            </a:r>
            <a:r>
              <a:rPr lang="ru-RU" dirty="0" smtClean="0"/>
              <a:t> Биография писателя отражена в его книгах. Сергей Довлатов – писатель-сатирик, родоначальник одного из течений </a:t>
            </a:r>
            <a:r>
              <a:rPr lang="ru-RU" dirty="0" err="1" smtClean="0"/>
              <a:t>постреализма</a:t>
            </a:r>
            <a:r>
              <a:rPr lang="ru-RU" dirty="0" smtClean="0"/>
              <a:t>, которое получило в критике название «новый </a:t>
            </a:r>
            <a:r>
              <a:rPr lang="ru-RU" dirty="0" err="1" smtClean="0"/>
              <a:t>автобиографизм</a:t>
            </a:r>
            <a:r>
              <a:rPr lang="ru-RU" dirty="0" smtClean="0"/>
              <a:t>». </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 лекции</a:t>
            </a:r>
            <a:endParaRPr lang="ru-RU" dirty="0"/>
          </a:p>
        </p:txBody>
      </p:sp>
      <p:sp>
        <p:nvSpPr>
          <p:cNvPr id="3" name="Содержимое 2"/>
          <p:cNvSpPr>
            <a:spLocks noGrp="1"/>
          </p:cNvSpPr>
          <p:nvPr>
            <p:ph sz="quarter" idx="1"/>
          </p:nvPr>
        </p:nvSpPr>
        <p:spPr/>
        <p:txBody>
          <a:bodyPr>
            <a:normAutofit fontScale="92500" lnSpcReduction="10000"/>
          </a:bodyPr>
          <a:lstStyle/>
          <a:p>
            <a:r>
              <a:rPr lang="ru-RU" dirty="0" smtClean="0"/>
              <a:t>1. Жизнь советского общества в 60-80-е годы.</a:t>
            </a:r>
          </a:p>
          <a:p>
            <a:r>
              <a:rPr lang="ru-RU" dirty="0" smtClean="0"/>
              <a:t>2. Городская проза.</a:t>
            </a:r>
          </a:p>
          <a:p>
            <a:r>
              <a:rPr lang="ru-RU" dirty="0" smtClean="0"/>
              <a:t>3. Трифонов Ю.В.</a:t>
            </a:r>
          </a:p>
          <a:p>
            <a:r>
              <a:rPr lang="ru-RU" dirty="0" smtClean="0"/>
              <a:t>4. «Дом на набережной».</a:t>
            </a:r>
          </a:p>
          <a:p>
            <a:r>
              <a:rPr lang="ru-RU" dirty="0" smtClean="0"/>
              <a:t>5. Театр А.В. Вампилова.</a:t>
            </a:r>
          </a:p>
          <a:p>
            <a:r>
              <a:rPr lang="ru-RU" dirty="0" smtClean="0"/>
              <a:t>6. Пьеса «Старший сын».</a:t>
            </a:r>
          </a:p>
          <a:p>
            <a:r>
              <a:rPr lang="ru-RU" dirty="0" smtClean="0"/>
              <a:t>7. Довлатов С.Д.</a:t>
            </a:r>
          </a:p>
          <a:p>
            <a:r>
              <a:rPr lang="ru-RU" dirty="0" smtClean="0"/>
              <a:t>8. Писатели-деревенщики.</a:t>
            </a:r>
          </a:p>
          <a:p>
            <a:r>
              <a:rPr lang="ru-RU" dirty="0" smtClean="0"/>
              <a:t>9. Типы героев деревенской прозы.</a:t>
            </a:r>
          </a:p>
          <a:p>
            <a:r>
              <a:rPr lang="ru-RU" dirty="0" smtClean="0"/>
              <a:t>10. Абрамов Ф.А., Белов В.И., </a:t>
            </a:r>
            <a:r>
              <a:rPr lang="ru-RU" dirty="0" err="1" smtClean="0"/>
              <a:t>Можаев</a:t>
            </a:r>
            <a:r>
              <a:rPr lang="ru-RU" dirty="0" smtClean="0"/>
              <a:t> Б.А.</a:t>
            </a:r>
          </a:p>
          <a:p>
            <a:r>
              <a:rPr lang="ru-RU" dirty="0" smtClean="0"/>
              <a:t>11. Творчество Шукшина В.М.</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lgn="just"/>
            <a:r>
              <a:rPr lang="ru-RU" dirty="0" smtClean="0"/>
              <a:t>Довлатов так же, как и Чехов, стремился к лаконичности, присущей поэтической речи, к предельной ёмкости выражения. </a:t>
            </a:r>
          </a:p>
          <a:p>
            <a:pPr algn="just"/>
            <a:r>
              <a:rPr lang="ru-RU" dirty="0" smtClean="0"/>
              <a:t>Для Довлатова стилевая точность была важнее фактической. Требовательность его к слову, к фразе была необычайной. Предложения в каждой фразе коротки, поэтому значимость каждого слова повышается, при этом в ней не должны были встречаться слова, начинающиеся на одну и ту же букву. </a:t>
            </a:r>
          </a:p>
          <a:p>
            <a:pPr algn="just"/>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92500"/>
          </a:bodyPr>
          <a:lstStyle/>
          <a:p>
            <a:pPr algn="just"/>
            <a:r>
              <a:rPr lang="ru-RU" dirty="0" smtClean="0"/>
              <a:t>Довлатов не похож на Бабеля, их все-таки разделяет несколько десятилетий. Но, пожалуй, в русской литературе нет более схожих друг с другом писателей по их отношению к стилю, по яростной и мучительной работе над словом, как бы банально и </a:t>
            </a:r>
            <a:r>
              <a:rPr lang="ru-RU" dirty="0" err="1" smtClean="0"/>
              <a:t>пафосно</a:t>
            </a:r>
            <a:r>
              <a:rPr lang="ru-RU" dirty="0" smtClean="0"/>
              <a:t> это не звучало.</a:t>
            </a:r>
          </a:p>
          <a:p>
            <a:pPr algn="just"/>
            <a:r>
              <a:rPr lang="ru-RU" dirty="0" smtClean="0"/>
              <a:t>У Довлатова на читателя работает все: абзацы, отсутствие буквенных повторов в начале слов, помещающихся в одно предложение, многоточия. Способность в одно короткое предложение загнать несколько слоев смысла. И, разумеется, феерический юмор, где больше горечи, чем веселья.</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Герои Довлатова</a:t>
            </a:r>
            <a:endParaRPr lang="ru-RU" dirty="0"/>
          </a:p>
        </p:txBody>
      </p:sp>
      <p:sp>
        <p:nvSpPr>
          <p:cNvPr id="3" name="Содержимое 2"/>
          <p:cNvSpPr>
            <a:spLocks noGrp="1"/>
          </p:cNvSpPr>
          <p:nvPr>
            <p:ph sz="quarter" idx="1"/>
          </p:nvPr>
        </p:nvSpPr>
        <p:spPr>
          <a:xfrm>
            <a:off x="914400" y="1447800"/>
            <a:ext cx="7772400" cy="5124472"/>
          </a:xfrm>
        </p:spPr>
        <p:txBody>
          <a:bodyPr>
            <a:normAutofit fontScale="92500" lnSpcReduction="10000"/>
          </a:bodyPr>
          <a:lstStyle/>
          <a:p>
            <a:pPr algn="just"/>
            <a:r>
              <a:rPr lang="ru-RU" b="1" i="1" dirty="0" smtClean="0"/>
              <a:t>Аутсайдеры Довлатова</a:t>
            </a:r>
            <a:r>
              <a:rPr lang="ru-RU" dirty="0" smtClean="0"/>
              <a:t> – без всяких метафор – лишние в нашем цивилизованном мире существа. Они нелепы с точки зрения оприходованных здравым смыслом критериев и мнений. И все-таки они люди. Ничем не уступающие в этом звании своим интеллектуальным тургеневским предтечам.</a:t>
            </a:r>
          </a:p>
          <a:p>
            <a:pPr algn="just"/>
            <a:r>
              <a:rPr lang="ru-RU" dirty="0" smtClean="0"/>
              <a:t>У Довлатова его персонажи – в основном, представители богемного </a:t>
            </a:r>
            <a:r>
              <a:rPr lang="ru-RU" dirty="0" err="1" smtClean="0"/>
              <a:t>андерграунда</a:t>
            </a:r>
            <a:r>
              <a:rPr lang="ru-RU" dirty="0" smtClean="0"/>
              <a:t>, всякого рода не печатающиеся поэты-метафизики. Но у него есть и другие герои, из других общественных слоев – например, спившиеся колхозники или солдаты лагерной охраны. Довлатов увидел и показал, что лишними в коммунистической утопии оказались буквально все</a:t>
            </a:r>
          </a:p>
          <a:p>
            <a:pPr algn="just"/>
            <a:endParaRPr lang="ru-RU" dirty="0" smtClean="0"/>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868346"/>
          </a:xfrm>
        </p:spPr>
        <p:txBody>
          <a:bodyPr>
            <a:normAutofit/>
          </a:bodyPr>
          <a:lstStyle/>
          <a:p>
            <a:r>
              <a:rPr lang="ru-RU" dirty="0" smtClean="0"/>
              <a:t>«Чемодан»</a:t>
            </a:r>
            <a:endParaRPr lang="ru-RU" dirty="0"/>
          </a:p>
        </p:txBody>
      </p:sp>
      <p:sp>
        <p:nvSpPr>
          <p:cNvPr id="3" name="Содержимое 2"/>
          <p:cNvSpPr>
            <a:spLocks noGrp="1"/>
          </p:cNvSpPr>
          <p:nvPr>
            <p:ph sz="quarter" idx="1"/>
          </p:nvPr>
        </p:nvSpPr>
        <p:spPr>
          <a:xfrm>
            <a:off x="928662" y="1285836"/>
            <a:ext cx="7772400" cy="5572164"/>
          </a:xfrm>
        </p:spPr>
        <p:txBody>
          <a:bodyPr>
            <a:normAutofit fontScale="92500" lnSpcReduction="10000"/>
          </a:bodyPr>
          <a:lstStyle/>
          <a:p>
            <a:pPr algn="just"/>
            <a:r>
              <a:rPr lang="ru-RU" dirty="0" smtClean="0"/>
              <a:t>«Чемодан» рассказывает историю русского эмигранта, который уехал из родной страны с одним чемоданом в руках. Спустя несколько лет он начал его разбирать и нашёл вещи, вызвавшие много неожиданных воспоминаний. Книга была написана и издана в 1986 году. </a:t>
            </a:r>
          </a:p>
          <a:p>
            <a:pPr algn="just"/>
            <a:r>
              <a:rPr lang="ru-RU" dirty="0" smtClean="0"/>
              <a:t>Это сборник литературных зарисовок, созданный автором в 1986-м году, в то время, когда он сам уже находился в эмиграции. В этом сборнике автор разбирает содержимое своего чемодана, окидывая мысленным взором всю свою жизнь на родине. Каждая вещь в чемодане – отдельная история, комичная и грустная одновременно, связанная с непростыми обстоятельствами и целыми пластами воспоминаний.</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lgn="just"/>
            <a:r>
              <a:rPr lang="ru-RU" dirty="0" smtClean="0"/>
              <a:t>В каждом рассказе главный герой, который одновременно является и единственным рассказчиком и самим автором «Чемодана» знакомит читателя с той или иной вещью, проделавшей вместе с ним непростой путь за границу. Каждая из этих вещей может быть дорога только тем участком памяти, что просыпается при виде ее – автор сам, с горькой усмешкой дает понять, что кроме как для того, чтобы разжечь небольшой костер ностальгии, они ни на что не пригодны.</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lgn="just"/>
            <a:r>
              <a:rPr lang="ru-RU" dirty="0" smtClean="0"/>
              <a:t>Для Довлатова «Чемодан» – это автобиографичное произведение. В этой книге он пишет в первую очередь о себе и о том, что происходило с ним до эмиграции. Несмотря на то, что порой судьба автора преподносила ему массу неприятных сюрпризов, Довлатов умудряется сохранять неиссякаемый оптимизм, который чувствуется в каждой строке и благодаря которому вся книга оставляет легкое, приятное впечатление.</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Деревенская проза</a:t>
            </a:r>
            <a:endParaRPr lang="ru-RU" dirty="0"/>
          </a:p>
        </p:txBody>
      </p:sp>
      <p:sp>
        <p:nvSpPr>
          <p:cNvPr id="3" name="Содержимое 2"/>
          <p:cNvSpPr>
            <a:spLocks noGrp="1"/>
          </p:cNvSpPr>
          <p:nvPr>
            <p:ph sz="quarter" idx="1"/>
          </p:nvPr>
        </p:nvSpPr>
        <p:spPr/>
        <p:txBody>
          <a:bodyPr>
            <a:normAutofit lnSpcReduction="10000"/>
          </a:bodyPr>
          <a:lstStyle/>
          <a:p>
            <a:pPr algn="just"/>
            <a:r>
              <a:rPr lang="ru-RU" dirty="0" smtClean="0"/>
              <a:t>Произведения, явившиеся этапными в «оттепельное» время, стали импульсом к развитию новых направлений в литературе: «деревенской прозы», «городской», или «интеллектуальной», прозы. Эти названия условны, однако прижились в критике и в читательской среде и сформировали устойчивый круг тем, который разрабатывался писателями в 60–80-е годы.</a:t>
            </a:r>
          </a:p>
          <a:p>
            <a:pPr algn="just"/>
            <a:r>
              <a:rPr lang="ru-RU" dirty="0" smtClean="0"/>
              <a:t>Валентин Овечкин – один из первых прозаиков, воспевших на страницах своих произведений жизнь русской глубинки.</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lnSpcReduction="10000"/>
          </a:bodyPr>
          <a:lstStyle/>
          <a:p>
            <a:pPr algn="just"/>
            <a:r>
              <a:rPr lang="ru-RU" dirty="0" smtClean="0"/>
              <a:t>Принадлежность авторов, которых сегодня принято называть писателями-»деревенщиками», к определенному направлению в прозе долгое время ставилась под сомнение. Тем не менее со временем термин обрел право на существование. </a:t>
            </a:r>
          </a:p>
          <a:p>
            <a:pPr algn="just"/>
            <a:r>
              <a:rPr lang="ru-RU" dirty="0" smtClean="0"/>
              <a:t>И произошло это после публикации рассказа Солженицына «Матренин двор». </a:t>
            </a:r>
          </a:p>
          <a:p>
            <a:pPr algn="just"/>
            <a:r>
              <a:rPr lang="ru-RU" dirty="0" smtClean="0"/>
              <a:t>Под </a:t>
            </a:r>
            <a:r>
              <a:rPr lang="ru-RU" b="1" dirty="0" smtClean="0"/>
              <a:t>деревенской прозой </a:t>
            </a:r>
            <a:r>
              <a:rPr lang="ru-RU" dirty="0" smtClean="0"/>
              <a:t>понимать стали не просто произведения, посвященные жителям села, но и комплекс художественных и стилевых особенностей. </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lgn="just"/>
            <a:r>
              <a:rPr lang="ru-RU" dirty="0" smtClean="0"/>
              <a:t>В центре внимания писателей-«деревенщиков» была послевоенная деревня, нищая и бесправная (колхозники до начала 60-х годов не имели даже собственных паспортов и без специального разрешения не могли покидать «места приписки»). </a:t>
            </a:r>
          </a:p>
          <a:p>
            <a:pPr algn="just"/>
            <a:r>
              <a:rPr lang="ru-RU" dirty="0" smtClean="0"/>
              <a:t>Сами писатели были в основном выходцами из деревни. </a:t>
            </a:r>
          </a:p>
          <a:p>
            <a:pPr algn="just"/>
            <a:r>
              <a:rPr lang="ru-RU" dirty="0" smtClean="0"/>
              <a:t>Сутью же этого направления было возрождение традиционной нравственности.</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582594"/>
          </a:xfrm>
        </p:spPr>
        <p:txBody>
          <a:bodyPr>
            <a:normAutofit fontScale="90000"/>
          </a:bodyPr>
          <a:lstStyle/>
          <a:p>
            <a:endParaRPr lang="ru-RU" dirty="0"/>
          </a:p>
        </p:txBody>
      </p:sp>
      <p:sp>
        <p:nvSpPr>
          <p:cNvPr id="3" name="Содержимое 2"/>
          <p:cNvSpPr>
            <a:spLocks noGrp="1"/>
          </p:cNvSpPr>
          <p:nvPr>
            <p:ph sz="quarter" idx="1"/>
          </p:nvPr>
        </p:nvSpPr>
        <p:spPr>
          <a:xfrm>
            <a:off x="914400" y="1071546"/>
            <a:ext cx="7772400" cy="5143536"/>
          </a:xfrm>
        </p:spPr>
        <p:txBody>
          <a:bodyPr>
            <a:normAutofit lnSpcReduction="10000"/>
          </a:bodyPr>
          <a:lstStyle/>
          <a:p>
            <a:pPr algn="just"/>
            <a:r>
              <a:rPr lang="ru-RU" dirty="0" smtClean="0"/>
              <a:t>«Деревенская проза» дала картину жизни русского крестьянства в XX веке, отразив главные события, повлиявшие на его судьбу: октябрьский переворот и гражданскую войну, военный коммунизм и нэп, коллективизацию и голод, колхозное строительство и индустриализацию, военные и послевоенные лишения, всевозможные эксперименты над сельским хозяйством и нынешнюю его деградацию. </a:t>
            </a:r>
          </a:p>
          <a:p>
            <a:pPr algn="just"/>
            <a:r>
              <a:rPr lang="ru-RU" dirty="0" smtClean="0"/>
              <a:t>Она продолжила традицию раскрытия «русского характера», создала ряд типов «простых людей».</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Жизнь советского общества в 60-80-е годы</a:t>
            </a:r>
            <a:endParaRPr lang="ru-RU" dirty="0"/>
          </a:p>
        </p:txBody>
      </p:sp>
      <p:sp>
        <p:nvSpPr>
          <p:cNvPr id="3" name="Содержимое 2"/>
          <p:cNvSpPr>
            <a:spLocks noGrp="1"/>
          </p:cNvSpPr>
          <p:nvPr>
            <p:ph sz="quarter" idx="1"/>
          </p:nvPr>
        </p:nvSpPr>
        <p:spPr>
          <a:xfrm>
            <a:off x="914400" y="1447800"/>
            <a:ext cx="7772400" cy="5195910"/>
          </a:xfrm>
        </p:spPr>
        <p:txBody>
          <a:bodyPr>
            <a:normAutofit fontScale="92500" lnSpcReduction="20000"/>
          </a:bodyPr>
          <a:lstStyle/>
          <a:p>
            <a:pPr algn="just"/>
            <a:r>
              <a:rPr lang="ru-RU" dirty="0" smtClean="0"/>
              <a:t>В 60 – 80-е годы обозначилось противостояние двух культур: культуры официальной и раскрепощенной. С конца 60-х годов поддерживаются те произведения, которые трактуют события предвоенных лет и военную историю в духе </a:t>
            </a:r>
            <a:r>
              <a:rPr lang="ru-RU" dirty="0" err="1" smtClean="0"/>
              <a:t>неосталинизма</a:t>
            </a:r>
            <a:r>
              <a:rPr lang="ru-RU" dirty="0" smtClean="0"/>
              <a:t>. Вместе с тем официально приветствуются произведения на производственную тему. </a:t>
            </a:r>
          </a:p>
          <a:p>
            <a:pPr algn="just"/>
            <a:r>
              <a:rPr lang="ru-RU" dirty="0" smtClean="0"/>
              <a:t>С середины 70-х годов была введена система государственных заказов, прежде всего, в кинематографе. В художественной жизни возросло влияние цензурного пресса. Ограничивалось знакомство советских людей с новинками зарубежной художественной культуры. Но, несмотря на эти трудности, художественная культура советского народа была представлена именами многих талантливых писателей.</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Типы героев деревенской прозы</a:t>
            </a:r>
            <a:endParaRPr lang="ru-RU" dirty="0"/>
          </a:p>
        </p:txBody>
      </p:sp>
      <p:sp>
        <p:nvSpPr>
          <p:cNvPr id="3" name="Содержимое 2"/>
          <p:cNvSpPr>
            <a:spLocks noGrp="1"/>
          </p:cNvSpPr>
          <p:nvPr>
            <p:ph sz="quarter" idx="1"/>
          </p:nvPr>
        </p:nvSpPr>
        <p:spPr/>
        <p:txBody>
          <a:bodyPr/>
          <a:lstStyle/>
          <a:p>
            <a:r>
              <a:rPr lang="ru-RU" dirty="0" err="1" smtClean="0"/>
              <a:t>шукшинские</a:t>
            </a:r>
            <a:r>
              <a:rPr lang="ru-RU" dirty="0" smtClean="0"/>
              <a:t> «чудики»</a:t>
            </a:r>
          </a:p>
          <a:p>
            <a:r>
              <a:rPr lang="ru-RU" dirty="0" err="1" smtClean="0"/>
              <a:t>распутинские</a:t>
            </a:r>
            <a:r>
              <a:rPr lang="ru-RU" dirty="0" smtClean="0"/>
              <a:t> мудрые старухи</a:t>
            </a:r>
          </a:p>
          <a:p>
            <a:r>
              <a:rPr lang="ru-RU" dirty="0" smtClean="0"/>
              <a:t>опасные в своем невежестве и вандализме «архаровцы»</a:t>
            </a:r>
          </a:p>
          <a:p>
            <a:r>
              <a:rPr lang="ru-RU" dirty="0" err="1" smtClean="0"/>
              <a:t>многотерпеливый</a:t>
            </a:r>
            <a:r>
              <a:rPr lang="ru-RU" dirty="0" smtClean="0"/>
              <a:t> </a:t>
            </a:r>
            <a:r>
              <a:rPr lang="ru-RU" dirty="0" err="1" smtClean="0"/>
              <a:t>беловский</a:t>
            </a:r>
            <a:r>
              <a:rPr lang="ru-RU" dirty="0" smtClean="0"/>
              <a:t> Иван </a:t>
            </a:r>
            <a:r>
              <a:rPr lang="ru-RU" dirty="0" err="1" smtClean="0"/>
              <a:t>Африканович</a:t>
            </a:r>
            <a:endParaRPr lang="ru-RU" dirty="0" smtClean="0"/>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buNone/>
            </a:pPr>
            <a:endParaRPr lang="ru-RU" dirty="0" smtClean="0"/>
          </a:p>
          <a:p>
            <a:pPr>
              <a:buNone/>
            </a:pPr>
            <a:endParaRPr lang="ru-RU" dirty="0" smtClean="0"/>
          </a:p>
          <a:p>
            <a:pPr algn="ctr">
              <a:buNone/>
            </a:pPr>
            <a:r>
              <a:rPr lang="ru-RU" b="1" dirty="0" smtClean="0"/>
              <a:t>Федор Александрович Абрамов</a:t>
            </a:r>
          </a:p>
          <a:p>
            <a:pPr algn="ctr">
              <a:buNone/>
            </a:pPr>
            <a:endParaRPr lang="ru-RU" b="1" dirty="0" smtClean="0"/>
          </a:p>
          <a:p>
            <a:pPr algn="ctr">
              <a:buNone/>
            </a:pPr>
            <a:r>
              <a:rPr lang="ru-RU" b="1" dirty="0" smtClean="0"/>
              <a:t>29 февраля 1920 года – 14 мая 1983 года</a:t>
            </a:r>
            <a:endParaRPr lang="ru-RU" b="1" dirty="0"/>
          </a:p>
        </p:txBody>
      </p:sp>
      <p:pic>
        <p:nvPicPr>
          <p:cNvPr id="5" name="Содержимое 4" descr="абрамов.jpg"/>
          <p:cNvPicPr>
            <a:picLocks noGrp="1" noChangeAspect="1"/>
          </p:cNvPicPr>
          <p:nvPr>
            <p:ph sz="quarter" idx="2"/>
          </p:nvPr>
        </p:nvPicPr>
        <p:blipFill>
          <a:blip r:embed="rId2"/>
          <a:stretch>
            <a:fillRect/>
          </a:stretch>
        </p:blipFill>
        <p:spPr>
          <a:xfrm>
            <a:off x="4933950" y="1505640"/>
            <a:ext cx="3749675" cy="445632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lgn="just"/>
            <a:r>
              <a:rPr lang="ru-RU" dirty="0" smtClean="0"/>
              <a:t>Деревенское – привязанное к земле. Оно вечное, потому что именно в этом, кроется знание жизни. Его нельзя понять до конца, к нему можно только попытаться приблизиться.</a:t>
            </a:r>
          </a:p>
          <a:p>
            <a:pPr algn="just"/>
            <a:r>
              <a:rPr lang="ru-RU" dirty="0" smtClean="0"/>
              <a:t>Носителями этого жизненного знания у Абрамова являются в первую очередь женщины. Русские женщины в центре внимания, потому что связаны с русской деревней, на их плечах держится она. После ВОВ столько </a:t>
            </a:r>
            <a:r>
              <a:rPr lang="ru-RU" dirty="0" err="1" smtClean="0"/>
              <a:t>надломленно</a:t>
            </a:r>
            <a:r>
              <a:rPr lang="ru-RU" dirty="0" smtClean="0"/>
              <a:t> духовных людей, калек, оскудевших деревень.</a:t>
            </a:r>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buNone/>
            </a:pPr>
            <a:endParaRPr lang="ru-RU" dirty="0" smtClean="0"/>
          </a:p>
          <a:p>
            <a:pPr>
              <a:buNone/>
            </a:pPr>
            <a:endParaRPr lang="ru-RU" dirty="0" smtClean="0"/>
          </a:p>
          <a:p>
            <a:pPr algn="ctr">
              <a:buNone/>
            </a:pPr>
            <a:r>
              <a:rPr lang="ru-RU" b="1" dirty="0" smtClean="0"/>
              <a:t>Василий Иванович Белов</a:t>
            </a:r>
          </a:p>
          <a:p>
            <a:pPr algn="ctr">
              <a:buNone/>
            </a:pPr>
            <a:endParaRPr lang="ru-RU" b="1" dirty="0" smtClean="0"/>
          </a:p>
          <a:p>
            <a:pPr algn="ctr">
              <a:buNone/>
            </a:pPr>
            <a:r>
              <a:rPr lang="ru-RU" b="1" dirty="0" smtClean="0"/>
              <a:t>23 декабря 1932 года – 4 декабря 2012 года</a:t>
            </a:r>
            <a:endParaRPr lang="ru-RU" b="1" dirty="0"/>
          </a:p>
        </p:txBody>
      </p:sp>
      <p:pic>
        <p:nvPicPr>
          <p:cNvPr id="5" name="Содержимое 4" descr="белов.jpg"/>
          <p:cNvPicPr>
            <a:picLocks noGrp="1" noChangeAspect="1"/>
          </p:cNvPicPr>
          <p:nvPr>
            <p:ph sz="quarter" idx="2"/>
          </p:nvPr>
        </p:nvPicPr>
        <p:blipFill>
          <a:blip r:embed="rId2"/>
          <a:stretch>
            <a:fillRect/>
          </a:stretch>
        </p:blipFill>
        <p:spPr>
          <a:xfrm>
            <a:off x="5091430" y="1447800"/>
            <a:ext cx="3434715" cy="45720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92500" lnSpcReduction="20000"/>
          </a:bodyPr>
          <a:lstStyle/>
          <a:p>
            <a:pPr algn="just"/>
            <a:r>
              <a:rPr lang="ru-RU" dirty="0" smtClean="0"/>
              <a:t>На протяжении всей своей жизни писатель занимался сбором устных рассказов, бывальщин, песен, пословиц, предметов материальной культуры. Он долгие дни проводил в архивах, изучая находящиеся в них этнографические материалы. Большое количество информации Белов получил от своей матери. </a:t>
            </a:r>
          </a:p>
          <a:p>
            <a:pPr algn="just"/>
            <a:r>
              <a:rPr lang="ru-RU" dirty="0" smtClean="0"/>
              <a:t>Таким образом, написанные им очерки («Лад. Очерки о народной эстетике») следует воспринимать, в первую очередь, как авторские исследования, и только потом – в качестве художественных произведений. Современная этнография, занимающаяся изучением русского Севера, многое обрела благодаря такому ценному источнику, как произведения писателя.</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buNone/>
            </a:pPr>
            <a:endParaRPr lang="ru-RU" dirty="0" smtClean="0"/>
          </a:p>
          <a:p>
            <a:pPr>
              <a:buNone/>
            </a:pPr>
            <a:endParaRPr lang="ru-RU" dirty="0" smtClean="0"/>
          </a:p>
          <a:p>
            <a:pPr algn="ctr">
              <a:buNone/>
            </a:pPr>
            <a:r>
              <a:rPr lang="ru-RU" b="1" dirty="0" smtClean="0"/>
              <a:t>Борис Андреевич </a:t>
            </a:r>
            <a:r>
              <a:rPr lang="ru-RU" b="1" dirty="0" err="1" smtClean="0"/>
              <a:t>Можаев</a:t>
            </a:r>
            <a:endParaRPr lang="ru-RU" b="1" dirty="0" smtClean="0"/>
          </a:p>
          <a:p>
            <a:pPr algn="ctr">
              <a:buNone/>
            </a:pPr>
            <a:endParaRPr lang="ru-RU" b="1" dirty="0" smtClean="0"/>
          </a:p>
          <a:p>
            <a:pPr algn="ctr">
              <a:buNone/>
            </a:pPr>
            <a:r>
              <a:rPr lang="ru-RU" b="1" dirty="0" smtClean="0"/>
              <a:t>1 июня 1923 года – </a:t>
            </a:r>
          </a:p>
          <a:p>
            <a:pPr algn="ctr">
              <a:buNone/>
            </a:pPr>
            <a:r>
              <a:rPr lang="ru-RU" b="1" dirty="0" smtClean="0"/>
              <a:t>2 марта 1996 года</a:t>
            </a:r>
            <a:endParaRPr lang="ru-RU" b="1" dirty="0"/>
          </a:p>
        </p:txBody>
      </p:sp>
      <p:pic>
        <p:nvPicPr>
          <p:cNvPr id="5" name="Содержимое 4" descr="можаев.jpg"/>
          <p:cNvPicPr>
            <a:picLocks noGrp="1" noChangeAspect="1"/>
          </p:cNvPicPr>
          <p:nvPr>
            <p:ph sz="quarter" idx="2"/>
          </p:nvPr>
        </p:nvPicPr>
        <p:blipFill>
          <a:blip r:embed="rId2"/>
          <a:stretch>
            <a:fillRect/>
          </a:stretch>
        </p:blipFill>
        <p:spPr>
          <a:xfrm>
            <a:off x="5022190" y="1447800"/>
            <a:ext cx="3573194" cy="45720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lgn="just"/>
            <a:r>
              <a:rPr lang="ru-RU" dirty="0" smtClean="0"/>
              <a:t>Для прозы </a:t>
            </a:r>
            <a:r>
              <a:rPr lang="ru-RU" dirty="0" err="1" smtClean="0"/>
              <a:t>Можаева</a:t>
            </a:r>
            <a:r>
              <a:rPr lang="ru-RU" dirty="0" smtClean="0"/>
              <a:t> характерны острая публицистичность, документальная основа многих произведений, а также тяготение к сатире, юмору, анекдоту. Его герои – люди в основном отважные, активные, обладающие «безграничностью человеческого упорства, порождённого любовью к независимости».</a:t>
            </a:r>
          </a:p>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buNone/>
            </a:pPr>
            <a:endParaRPr lang="ru-RU" dirty="0" smtClean="0"/>
          </a:p>
          <a:p>
            <a:pPr>
              <a:buNone/>
            </a:pPr>
            <a:endParaRPr lang="ru-RU" dirty="0" smtClean="0"/>
          </a:p>
          <a:p>
            <a:pPr algn="ctr">
              <a:buNone/>
            </a:pPr>
            <a:r>
              <a:rPr lang="ru-RU" b="1" dirty="0" smtClean="0"/>
              <a:t>Василий </a:t>
            </a:r>
            <a:r>
              <a:rPr lang="ru-RU" b="1" dirty="0" err="1" smtClean="0"/>
              <a:t>Макарович</a:t>
            </a:r>
            <a:r>
              <a:rPr lang="ru-RU" b="1" dirty="0" smtClean="0"/>
              <a:t> Шукшин</a:t>
            </a:r>
          </a:p>
          <a:p>
            <a:pPr algn="ctr">
              <a:buNone/>
            </a:pPr>
            <a:endParaRPr lang="ru-RU" b="1" dirty="0" smtClean="0"/>
          </a:p>
          <a:p>
            <a:pPr algn="ctr">
              <a:buNone/>
            </a:pPr>
            <a:r>
              <a:rPr lang="ru-RU" b="1" dirty="0" smtClean="0"/>
              <a:t>25 июля 1929 года – </a:t>
            </a:r>
          </a:p>
          <a:p>
            <a:pPr algn="ctr">
              <a:buNone/>
            </a:pPr>
            <a:r>
              <a:rPr lang="ru-RU" b="1" dirty="0" smtClean="0"/>
              <a:t>2 октября 1974 года</a:t>
            </a:r>
            <a:endParaRPr lang="ru-RU" b="1" dirty="0"/>
          </a:p>
        </p:txBody>
      </p:sp>
      <p:pic>
        <p:nvPicPr>
          <p:cNvPr id="5" name="Содержимое 4" descr="Шукшин.jpg"/>
          <p:cNvPicPr>
            <a:picLocks noGrp="1" noChangeAspect="1"/>
          </p:cNvPicPr>
          <p:nvPr>
            <p:ph sz="quarter" idx="2"/>
          </p:nvPr>
        </p:nvPicPr>
        <p:blipFill>
          <a:blip r:embed="rId2"/>
          <a:stretch>
            <a:fillRect/>
          </a:stretch>
        </p:blipFill>
        <p:spPr>
          <a:xfrm>
            <a:off x="5026482" y="1447800"/>
            <a:ext cx="3564610" cy="45720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Герои Шукшина</a:t>
            </a:r>
            <a:endParaRPr lang="ru-RU" dirty="0"/>
          </a:p>
        </p:txBody>
      </p:sp>
      <p:sp>
        <p:nvSpPr>
          <p:cNvPr id="3" name="Содержимое 2"/>
          <p:cNvSpPr>
            <a:spLocks noGrp="1"/>
          </p:cNvSpPr>
          <p:nvPr>
            <p:ph sz="quarter" idx="1"/>
          </p:nvPr>
        </p:nvSpPr>
        <p:spPr/>
        <p:txBody>
          <a:bodyPr/>
          <a:lstStyle/>
          <a:p>
            <a:pPr algn="just"/>
            <a:r>
              <a:rPr lang="ru-RU" dirty="0" smtClean="0"/>
              <a:t>Герои рассказов Шукшина – деревенские люди, сталкивающиеся с городом, или горожане, попадающие в село (часто выходцы из той же деревни). О себе Шукшин говорил, что чувствует себя человеком, «у которого одна нога на берегу, а другая – в лодке». И добавлял: «В этом положении есть свои «плюсы»... От сравнений, от всяческих «оттуда – сюда» и «отсюда – туда» невольно приходят мысли не только о деревне» и о «городе» – о России». </a:t>
            </a:r>
          </a:p>
          <a:p>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92500"/>
          </a:bodyPr>
          <a:lstStyle/>
          <a:p>
            <a:pPr algn="just"/>
            <a:r>
              <a:rPr lang="ru-RU" dirty="0" smtClean="0"/>
              <a:t>Человек в рассказах Шукшина часто не удовлетворен своей жизнью, он чувствует наступление всеобщей стандартизации, скучной обывательской усредненности и пытается выразить собственную индивидуальность, обычно несколько странными поступками. Таких </a:t>
            </a:r>
            <a:r>
              <a:rPr lang="ru-RU" dirty="0" err="1" smtClean="0"/>
              <a:t>шукшинских</a:t>
            </a:r>
            <a:r>
              <a:rPr lang="ru-RU" dirty="0" smtClean="0"/>
              <a:t> героев называют «чудиками». </a:t>
            </a:r>
          </a:p>
          <a:p>
            <a:pPr algn="just"/>
            <a:r>
              <a:rPr lang="ru-RU" dirty="0" smtClean="0"/>
              <a:t>Это не «чудаки», далекие от реальности, живущие в идеальном мире, а именно «чудики», живущие в реальности, но стремящиеся к идеальному и не знающие, где его искать, куда девать накопившуюся: душе силу. </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lgn="just"/>
            <a:r>
              <a:rPr lang="ru-RU" dirty="0" smtClean="0"/>
              <a:t>В 1970-80е </a:t>
            </a:r>
            <a:r>
              <a:rPr lang="ru-RU" dirty="0" err="1" smtClean="0"/>
              <a:t>гг</a:t>
            </a:r>
            <a:r>
              <a:rPr lang="ru-RU" dirty="0" smtClean="0"/>
              <a:t> многие литераторы искали такие способы выражения своих мыслей, которые не выглядели прямым вызовом правящей элите. Отношения между властями и правящей элитой находились на грани конфликта, но редко перерастали в открытые противостояния – существовала атмосфера ограниченного компромисса. Духовная жизнь советского общества развивалась очень активно.</a:t>
            </a: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lgn="just"/>
            <a:r>
              <a:rPr lang="ru-RU" dirty="0" smtClean="0"/>
              <a:t>Герой ранних рассказов Шукшина, повествующих о «случаях и жизни», – простой человек, вроде </a:t>
            </a:r>
            <a:r>
              <a:rPr lang="ru-RU" dirty="0" err="1" smtClean="0"/>
              <a:t>Пашки</a:t>
            </a:r>
            <a:r>
              <a:rPr lang="ru-RU" dirty="0" smtClean="0"/>
              <a:t> </a:t>
            </a:r>
            <a:r>
              <a:rPr lang="ru-RU" dirty="0" err="1" smtClean="0"/>
              <a:t>Холманского</a:t>
            </a:r>
            <a:r>
              <a:rPr lang="ru-RU" dirty="0" smtClean="0"/>
              <a:t> («Классный водитель»), странный, добрый, часто непутевый. Автор любуется самобытным человеком из народа, умеющим лихо работать, искренне-простодушно чувствовать. </a:t>
            </a:r>
          </a:p>
          <a:p>
            <a:pPr algn="just"/>
            <a:r>
              <a:rPr lang="ru-RU" dirty="0" smtClean="0"/>
              <a:t>Со временем образ героя усложняется, и отношение автора к героям несколько меняется – от любования до сопереживания, сомнения философского размышления.</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511156"/>
          </a:xfrm>
        </p:spPr>
        <p:txBody>
          <a:bodyPr>
            <a:normAutofit fontScale="90000"/>
          </a:bodyPr>
          <a:lstStyle/>
          <a:p>
            <a:endParaRPr lang="ru-RU" dirty="0"/>
          </a:p>
        </p:txBody>
      </p:sp>
      <p:sp>
        <p:nvSpPr>
          <p:cNvPr id="3" name="Содержимое 2"/>
          <p:cNvSpPr>
            <a:spLocks noGrp="1"/>
          </p:cNvSpPr>
          <p:nvPr>
            <p:ph sz="quarter" idx="1"/>
          </p:nvPr>
        </p:nvSpPr>
        <p:spPr>
          <a:xfrm>
            <a:off x="914400" y="947451"/>
            <a:ext cx="7772400" cy="5072349"/>
          </a:xfrm>
        </p:spPr>
        <p:txBody>
          <a:bodyPr>
            <a:normAutofit lnSpcReduction="10000"/>
          </a:bodyPr>
          <a:lstStyle/>
          <a:p>
            <a:pPr algn="just"/>
            <a:r>
              <a:rPr lang="ru-RU" dirty="0" smtClean="0"/>
              <a:t>Один из героев Шукшина, «упорный», изобретает на досуге вечный двигатель, другой герой на сбереженные, сэкономленные деньги покупает микроскоп и мечтает придумать средство против микробов, некоторые герои философствуют, пытаясь переплюнуть, «срезать «городских». </a:t>
            </a:r>
          </a:p>
          <a:p>
            <a:pPr algn="just"/>
            <a:r>
              <a:rPr lang="ru-RU" dirty="0" smtClean="0"/>
              <a:t>Желание «срезать», обхамить, унизить человека, чтоб возвыситься над ним («Срезал») – последствие неутоленного самолюбия, невежества, имеющего страшные последствия. Часто деревенские жители больше не видят смысла своего существования в работе</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Рассказ «Чудик»</a:t>
            </a:r>
            <a:endParaRPr lang="ru-RU" dirty="0"/>
          </a:p>
        </p:txBody>
      </p:sp>
      <p:sp>
        <p:nvSpPr>
          <p:cNvPr id="3" name="Содержимое 2"/>
          <p:cNvSpPr>
            <a:spLocks noGrp="1"/>
          </p:cNvSpPr>
          <p:nvPr>
            <p:ph sz="quarter" idx="1"/>
          </p:nvPr>
        </p:nvSpPr>
        <p:spPr/>
        <p:txBody>
          <a:bodyPr/>
          <a:lstStyle/>
          <a:p>
            <a:pPr algn="just"/>
            <a:r>
              <a:rPr lang="ru-RU" dirty="0" smtClean="0"/>
              <a:t>Герой рассказа, названием которого стало его прозвище («Жена называла его «Чудик». Иногда ласково»), выделяется из своей среды. Прежде всего, «с ним постоянно что-нибудь случилось», он «то и дело влипал в какие-нибудь истории». Это не были общественно значимые поступки аи авантюрные приключения. «Чудик» страдал от мелких происшествий, вызванных его собственными оплошностями. </a:t>
            </a:r>
          </a:p>
          <a:p>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439718"/>
          </a:xfrm>
        </p:spPr>
        <p:txBody>
          <a:bodyPr>
            <a:normAutofit fontScale="90000"/>
          </a:bodyPr>
          <a:lstStyle/>
          <a:p>
            <a:endParaRPr lang="ru-RU" dirty="0"/>
          </a:p>
        </p:txBody>
      </p:sp>
      <p:sp>
        <p:nvSpPr>
          <p:cNvPr id="3" name="Содержимое 2"/>
          <p:cNvSpPr>
            <a:spLocks noGrp="1"/>
          </p:cNvSpPr>
          <p:nvPr>
            <p:ph sz="quarter" idx="1"/>
          </p:nvPr>
        </p:nvSpPr>
        <p:spPr>
          <a:xfrm>
            <a:off x="914400" y="785794"/>
            <a:ext cx="7772400" cy="5234006"/>
          </a:xfrm>
        </p:spPr>
        <p:txBody>
          <a:bodyPr>
            <a:normAutofit lnSpcReduction="10000"/>
          </a:bodyPr>
          <a:lstStyle/>
          <a:p>
            <a:pPr algn="just"/>
            <a:r>
              <a:rPr lang="ru-RU" dirty="0" smtClean="0"/>
              <a:t>Его стремление сделать жизнь «повеселее» наталкивается на непонимание окружающих. Иногда он «догадывается», что исход будет таким, как в истории со снохой. Зачастую «теряется», как в случае с соседом в самолете или с «интеллигентным товарищем» в поезде.</a:t>
            </a:r>
          </a:p>
          <a:p>
            <a:pPr algn="just"/>
            <a:r>
              <a:rPr lang="ru-RU" dirty="0" smtClean="0"/>
              <a:t>Его недовольство всегда обращается на самого себя («Он не хотел этого, страдал...», «Чудик, убитый своим ничтожеством...», «Да почему же я такой есть-то?»), а не на жизнь, которую он не в силах переделать («Он совсем не умел острить...», «...запел дрожащим голосом...», «...поскользнулся, чуть не упал»). </a:t>
            </a:r>
          </a:p>
          <a:p>
            <a:pPr algn="just"/>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368280"/>
          </a:xfrm>
        </p:spPr>
        <p:txBody>
          <a:bodyPr>
            <a:normAutofit fontScale="90000"/>
          </a:bodyPr>
          <a:lstStyle/>
          <a:p>
            <a:endParaRPr lang="ru-RU" dirty="0"/>
          </a:p>
        </p:txBody>
      </p:sp>
      <p:sp>
        <p:nvSpPr>
          <p:cNvPr id="3" name="Содержимое 2"/>
          <p:cNvSpPr>
            <a:spLocks noGrp="1"/>
          </p:cNvSpPr>
          <p:nvPr>
            <p:ph sz="quarter" idx="1"/>
          </p:nvPr>
        </p:nvSpPr>
        <p:spPr>
          <a:xfrm>
            <a:off x="914400" y="642918"/>
            <a:ext cx="7772400" cy="5572164"/>
          </a:xfrm>
        </p:spPr>
        <p:txBody>
          <a:bodyPr>
            <a:normAutofit lnSpcReduction="10000"/>
          </a:bodyPr>
          <a:lstStyle/>
          <a:p>
            <a:pPr algn="just"/>
            <a:r>
              <a:rPr lang="ru-RU" dirty="0" smtClean="0"/>
              <a:t>В прозвище героя выявляется не только его «чудачество», но и желание чуда. В этой связи заостряется характеристика действительности как тусклой, злой, обыденной жизни («...сноха... спросила зло...» «...опять спросила Софья Ивановна совсем зло, нервно...», «Не понимаю зачем они стали злые?»). </a:t>
            </a:r>
          </a:p>
          <a:p>
            <a:pPr algn="just"/>
            <a:r>
              <a:rPr lang="ru-RU" dirty="0" smtClean="0"/>
              <a:t>В соотношении с внешним миром выстраивается ряд антитез, в которых на стороне героя (в противоположность «досадным происшествиям от которых «горько», «больно», «страшно») оказываются признаки чистой, простодушной, творческой натуры «сельского жителя».</a:t>
            </a:r>
          </a:p>
          <a:p>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lgn="just"/>
            <a:r>
              <a:rPr lang="ru-RU" dirty="0" smtClean="0"/>
              <a:t>Обрисовка индивидуальности героя сочетается с авторским стремлением к обобщению: его прозвище не случайно (имя и возраст называются, напоследок как незначительная характеристика:«... Звали его – Василий </a:t>
            </a:r>
            <a:r>
              <a:rPr lang="ru-RU" dirty="0" err="1" smtClean="0"/>
              <a:t>Егорыч</a:t>
            </a:r>
            <a:r>
              <a:rPr lang="ru-RU" dirty="0" smtClean="0"/>
              <a:t> Князев. Было ему тридцать девять лет отроду»): в нем выражен с своеобразие народных представлений о личности. «Чудик» – вариация, «</a:t>
            </a:r>
            <a:r>
              <a:rPr lang="ru-RU" dirty="0" err="1" smtClean="0"/>
              <a:t>дурацкой</a:t>
            </a:r>
            <a:r>
              <a:rPr lang="ru-RU" dirty="0" smtClean="0"/>
              <a:t>» сущности национальной натуры, созданная с использованием комических элементов. </a:t>
            </a:r>
          </a:p>
          <a:p>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Вопросы к лекции</a:t>
            </a:r>
            <a:endParaRPr lang="ru-RU" dirty="0"/>
          </a:p>
        </p:txBody>
      </p:sp>
      <p:sp>
        <p:nvSpPr>
          <p:cNvPr id="3" name="Содержимое 2"/>
          <p:cNvSpPr>
            <a:spLocks noGrp="1"/>
          </p:cNvSpPr>
          <p:nvPr>
            <p:ph sz="quarter" idx="1"/>
          </p:nvPr>
        </p:nvSpPr>
        <p:spPr/>
        <p:txBody>
          <a:bodyPr/>
          <a:lstStyle/>
          <a:p>
            <a:pPr algn="just"/>
            <a:r>
              <a:rPr lang="ru-RU" dirty="0" smtClean="0"/>
              <a:t>1. Как вы можете охарактеризовать проблематику «городской прозы»? </a:t>
            </a:r>
          </a:p>
          <a:p>
            <a:pPr algn="just"/>
            <a:r>
              <a:rPr lang="ru-RU" dirty="0" smtClean="0"/>
              <a:t>2. В чем своеобразие пьес Вампилова? </a:t>
            </a:r>
          </a:p>
          <a:p>
            <a:pPr algn="just"/>
            <a:r>
              <a:rPr lang="ru-RU" dirty="0" smtClean="0"/>
              <a:t>3. В чем своеобразие прозы С. Довлатова?</a:t>
            </a:r>
          </a:p>
          <a:p>
            <a:pPr algn="just"/>
            <a:r>
              <a:rPr lang="ru-RU" dirty="0" smtClean="0"/>
              <a:t>4. Как вы можете охарактеризовать историческое возникновение «деревенской прозы»? </a:t>
            </a:r>
          </a:p>
          <a:p>
            <a:r>
              <a:rPr lang="ru-RU" dirty="0" smtClean="0"/>
              <a:t>5. В чем своеобразие прозы В. Шукшина?</a:t>
            </a: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439718"/>
          </a:xfrm>
        </p:spPr>
        <p:txBody>
          <a:bodyPr>
            <a:normAutofit fontScale="90000"/>
          </a:bodyPr>
          <a:lstStyle/>
          <a:p>
            <a:pPr algn="ctr"/>
            <a:r>
              <a:rPr lang="ru-RU" dirty="0" smtClean="0"/>
              <a:t>Рекомендуемая литература</a:t>
            </a:r>
            <a:endParaRPr lang="ru-RU" dirty="0"/>
          </a:p>
        </p:txBody>
      </p:sp>
      <p:sp>
        <p:nvSpPr>
          <p:cNvPr id="3" name="Содержимое 2"/>
          <p:cNvSpPr>
            <a:spLocks noGrp="1"/>
          </p:cNvSpPr>
          <p:nvPr>
            <p:ph sz="quarter" idx="1"/>
          </p:nvPr>
        </p:nvSpPr>
        <p:spPr>
          <a:xfrm>
            <a:off x="914400" y="571480"/>
            <a:ext cx="7772400" cy="6286520"/>
          </a:xfrm>
        </p:spPr>
        <p:txBody>
          <a:bodyPr>
            <a:normAutofit fontScale="70000" lnSpcReduction="20000"/>
          </a:bodyPr>
          <a:lstStyle/>
          <a:p>
            <a:pPr lvl="1" algn="ctr">
              <a:buNone/>
            </a:pPr>
            <a:r>
              <a:rPr lang="ru-RU" b="1" dirty="0" smtClean="0"/>
              <a:t>Основная литература</a:t>
            </a:r>
          </a:p>
          <a:p>
            <a:pPr algn="just"/>
            <a:r>
              <a:rPr lang="ru-RU" dirty="0" smtClean="0"/>
              <a:t>Русский язык и литература. Литература. 11 класс: учеб. для </a:t>
            </a:r>
            <a:r>
              <a:rPr lang="ru-RU" dirty="0" err="1" smtClean="0"/>
              <a:t>общеобразоват</a:t>
            </a:r>
            <a:r>
              <a:rPr lang="ru-RU" dirty="0" smtClean="0"/>
              <a:t>. организаций. Базовый уровень: в 2 ч. / О.Н. Михайлов, </a:t>
            </a:r>
            <a:br>
              <a:rPr lang="ru-RU" dirty="0" smtClean="0"/>
            </a:br>
            <a:r>
              <a:rPr lang="ru-RU" dirty="0" smtClean="0"/>
              <a:t>И.О. Шайтанов, В.А. </a:t>
            </a:r>
            <a:r>
              <a:rPr lang="ru-RU" dirty="0" err="1" smtClean="0"/>
              <a:t>Чалмаев</a:t>
            </a:r>
            <a:r>
              <a:rPr lang="ru-RU" dirty="0" smtClean="0"/>
              <a:t> [и др.]; сост. </a:t>
            </a:r>
            <a:br>
              <a:rPr lang="ru-RU" dirty="0" smtClean="0"/>
            </a:br>
            <a:r>
              <a:rPr lang="ru-RU" dirty="0" smtClean="0"/>
              <a:t>Е.П. Пронина; ред. В.П. Журавлев. – 3-е изд. – </a:t>
            </a:r>
            <a:br>
              <a:rPr lang="ru-RU" dirty="0" smtClean="0"/>
            </a:br>
            <a:r>
              <a:rPr lang="ru-RU" dirty="0" smtClean="0"/>
              <a:t>М.: Просвещение, 2016. – Ч. 2. – 413 с.  </a:t>
            </a:r>
          </a:p>
          <a:p>
            <a:pPr algn="just"/>
            <a:r>
              <a:rPr lang="ru-RU" dirty="0" err="1" smtClean="0">
                <a:latin typeface="Cambria" pitchFamily="18" charset="0"/>
              </a:rPr>
              <a:t>Агеносов</a:t>
            </a:r>
            <a:r>
              <a:rPr lang="ru-RU" dirty="0" smtClean="0">
                <a:latin typeface="Cambria" pitchFamily="18" charset="0"/>
              </a:rPr>
              <a:t> В.В. Русская литература </a:t>
            </a:r>
            <a:r>
              <a:rPr lang="en-US" dirty="0" smtClean="0">
                <a:latin typeface="Cambria" pitchFamily="18" charset="0"/>
              </a:rPr>
              <a:t>XX</a:t>
            </a:r>
            <a:r>
              <a:rPr lang="ru-RU" dirty="0" smtClean="0">
                <a:latin typeface="Cambria" pitchFamily="18" charset="0"/>
              </a:rPr>
              <a:t> века. Ч. 1, Ч. 2. – М.: Дрофа, 2005. </a:t>
            </a:r>
          </a:p>
          <a:p>
            <a:pPr algn="ctr">
              <a:buNone/>
            </a:pPr>
            <a:r>
              <a:rPr lang="ru-RU" b="1" dirty="0" smtClean="0"/>
              <a:t>Дополнительная литература</a:t>
            </a:r>
          </a:p>
          <a:p>
            <a:pPr algn="just"/>
            <a:r>
              <a:rPr lang="ru-RU" dirty="0" smtClean="0"/>
              <a:t>История русской литературы </a:t>
            </a:r>
            <a:r>
              <a:rPr lang="en-US" dirty="0" smtClean="0"/>
              <a:t>XX-XXI</a:t>
            </a:r>
            <a:r>
              <a:rPr lang="ru-RU" dirty="0" smtClean="0"/>
              <a:t> веков: учебник и практикум для СПО / под общ. </a:t>
            </a:r>
            <a:r>
              <a:rPr lang="ru-RU" dirty="0"/>
              <a:t>р</a:t>
            </a:r>
            <a:r>
              <a:rPr lang="ru-RU" dirty="0" smtClean="0"/>
              <a:t>ед. В.А. </a:t>
            </a:r>
            <a:r>
              <a:rPr lang="ru-RU" dirty="0" err="1" smtClean="0"/>
              <a:t>Мескина</a:t>
            </a:r>
            <a:r>
              <a:rPr lang="ru-RU" dirty="0" smtClean="0"/>
              <a:t>. – М.: Издательство, 2019. – 412 с</a:t>
            </a:r>
            <a:r>
              <a:rPr lang="ru-RU" dirty="0"/>
              <a:t>. – </a:t>
            </a:r>
            <a:r>
              <a:rPr lang="ru-RU" dirty="0" smtClean="0"/>
              <a:t> Режим </a:t>
            </a:r>
            <a:r>
              <a:rPr lang="ru-RU" dirty="0"/>
              <a:t>доступа: </a:t>
            </a:r>
            <a:r>
              <a:rPr lang="en-US" dirty="0">
                <a:hlinkClick r:id="rId2"/>
              </a:rPr>
              <a:t>https://urait.ru/viewer/istoriya-russkoy-literatury-xx-xxi-vekov-437461#page/1</a:t>
            </a:r>
            <a:r>
              <a:rPr lang="ru-RU" dirty="0" smtClean="0"/>
              <a:t>(дата </a:t>
            </a:r>
            <a:r>
              <a:rPr lang="ru-RU" dirty="0" smtClean="0"/>
              <a:t>обращения: 02.11.2019)</a:t>
            </a:r>
          </a:p>
          <a:p>
            <a:pPr algn="just"/>
            <a:r>
              <a:rPr lang="ru-RU" dirty="0" smtClean="0"/>
              <a:t>Русский язык и литература [Электронный ресурс]: сб. тестовых заданий с эталонами ответов для </a:t>
            </a:r>
            <a:r>
              <a:rPr lang="ru-RU" dirty="0" err="1" smtClean="0"/>
              <a:t>внеаудитор</a:t>
            </a:r>
            <a:r>
              <a:rPr lang="ru-RU" dirty="0" smtClean="0"/>
              <a:t>. (</a:t>
            </a:r>
            <a:r>
              <a:rPr lang="ru-RU" dirty="0" err="1" smtClean="0"/>
              <a:t>самостоят</a:t>
            </a:r>
            <a:r>
              <a:rPr lang="ru-RU" dirty="0" smtClean="0"/>
              <a:t>.) работы студентов по специальностям 33.02.01 – Фармация, 31.02.03 – Лабораторная диагностика, 34.02.01 – Сестринское дело (очная форма обучения). Ч. 2. – Режим доступа: </a:t>
            </a:r>
            <a:r>
              <a:rPr lang="en-US" dirty="0" smtClean="0">
                <a:latin typeface="Cambria" panose="02040503050406030204" pitchFamily="18" charset="0"/>
                <a:hlinkClick r:id="rId3"/>
              </a:rPr>
              <a:t>http://krasgmu.ru/index.php?page[common]=content&amp;id=69130</a:t>
            </a:r>
            <a:r>
              <a:rPr lang="ru-RU" dirty="0" smtClean="0">
                <a:latin typeface="Cambria" panose="02040503050406030204" pitchFamily="18" charset="0"/>
              </a:rPr>
              <a:t> </a:t>
            </a:r>
            <a:r>
              <a:rPr lang="ru-RU" dirty="0" smtClean="0"/>
              <a:t>(дата обращения: 02.11.2019)</a:t>
            </a:r>
          </a:p>
          <a:p>
            <a:pPr algn="ctr">
              <a:buNone/>
            </a:pPr>
            <a:r>
              <a:rPr lang="ru-RU" b="1" dirty="0" smtClean="0"/>
              <a:t>Электронные ресурсы</a:t>
            </a:r>
          </a:p>
          <a:p>
            <a:pPr algn="just"/>
            <a:r>
              <a:rPr lang="ru-RU" dirty="0" smtClean="0"/>
              <a:t>Шукшин В. [Электронный ресурс</a:t>
            </a:r>
            <a:r>
              <a:rPr lang="en-US" dirty="0" smtClean="0"/>
              <a:t>]</a:t>
            </a:r>
            <a:r>
              <a:rPr lang="ru-RU" dirty="0" smtClean="0"/>
              <a:t>. </a:t>
            </a:r>
            <a:r>
              <a:rPr lang="en-US" dirty="0" smtClean="0"/>
              <a:t>URL:</a:t>
            </a:r>
            <a:r>
              <a:rPr lang="ru-RU" dirty="0" smtClean="0"/>
              <a:t> </a:t>
            </a:r>
            <a:r>
              <a:rPr lang="en-US" dirty="0" smtClean="0">
                <a:latin typeface="Times New Roman" pitchFamily="18" charset="0"/>
                <a:cs typeface="Times New Roman" pitchFamily="18" charset="0"/>
                <a:hlinkClick r:id="rId4"/>
              </a:rPr>
              <a:t>http://shukshin.ru/</a:t>
            </a:r>
            <a:r>
              <a:rPr lang="ru-RU" dirty="0" smtClean="0">
                <a:latin typeface="Times New Roman" pitchFamily="18" charset="0"/>
                <a:cs typeface="Times New Roman" pitchFamily="18" charset="0"/>
              </a:rPr>
              <a:t> </a:t>
            </a:r>
            <a:r>
              <a:rPr lang="ru-RU" dirty="0" smtClean="0"/>
              <a:t>(дата обращения: 09.11.2019)</a:t>
            </a:r>
          </a:p>
          <a:p>
            <a:pPr algn="just"/>
            <a:r>
              <a:rPr lang="ru-RU" dirty="0" smtClean="0"/>
              <a:t>Вампилов А. [Электронный ресурс</a:t>
            </a:r>
            <a:r>
              <a:rPr lang="en-US" dirty="0" smtClean="0"/>
              <a:t>]</a:t>
            </a:r>
            <a:r>
              <a:rPr lang="ru-RU" dirty="0" smtClean="0"/>
              <a:t>. </a:t>
            </a:r>
            <a:r>
              <a:rPr lang="en-US" dirty="0" smtClean="0"/>
              <a:t>URL:</a:t>
            </a:r>
            <a:r>
              <a:rPr lang="ru-RU" dirty="0" smtClean="0"/>
              <a:t> </a:t>
            </a:r>
            <a:r>
              <a:rPr lang="en-US" dirty="0" smtClean="0">
                <a:hlinkClick r:id="rId5"/>
              </a:rPr>
              <a:t>http://vampilov-irk.ru/about.htm</a:t>
            </a:r>
            <a:r>
              <a:rPr lang="ru-RU" dirty="0" smtClean="0"/>
              <a:t> (дата обращения: 09.11.2019)</a:t>
            </a:r>
          </a:p>
          <a:p>
            <a:pPr algn="just"/>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Городская проза</a:t>
            </a:r>
            <a:endParaRPr lang="ru-RU" dirty="0"/>
          </a:p>
        </p:txBody>
      </p:sp>
      <p:sp>
        <p:nvSpPr>
          <p:cNvPr id="3" name="Содержимое 2"/>
          <p:cNvSpPr>
            <a:spLocks noGrp="1"/>
          </p:cNvSpPr>
          <p:nvPr>
            <p:ph sz="quarter" idx="1"/>
          </p:nvPr>
        </p:nvSpPr>
        <p:spPr/>
        <p:txBody>
          <a:bodyPr/>
          <a:lstStyle/>
          <a:p>
            <a:pPr algn="just"/>
            <a:r>
              <a:rPr lang="ru-RU" dirty="0" smtClean="0"/>
              <a:t>Городская тема в русской литературе имеет давние традиции и связана с именами </a:t>
            </a:r>
            <a:br>
              <a:rPr lang="ru-RU" dirty="0" smtClean="0"/>
            </a:br>
            <a:r>
              <a:rPr lang="ru-RU" dirty="0" smtClean="0"/>
              <a:t>Ф.М. Достоевского, А.П. Чехова, М. Горького, </a:t>
            </a:r>
            <a:br>
              <a:rPr lang="ru-RU" dirty="0" smtClean="0"/>
            </a:br>
            <a:r>
              <a:rPr lang="ru-RU" dirty="0" smtClean="0"/>
              <a:t>М. Булгакова и многих других известных писателей. </a:t>
            </a:r>
          </a:p>
          <a:p>
            <a:pPr algn="just"/>
            <a:r>
              <a:rPr lang="ru-RU" dirty="0" smtClean="0"/>
              <a:t>Городская проза – это литература, в которой город в качестве условного фона, специфического историко-литературного колорита, существующих условий жизни занимает важнейшее место и определяет сюжет, тематику и проблематику произведения.</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lgn="just"/>
            <a:r>
              <a:rPr lang="ru-RU" dirty="0" smtClean="0"/>
              <a:t>Только в 1970-1980-е годы XX в. произведения на эту тему стали объединяться под рубрикой «городская проза». Стоит напомнить, что в современной литературе определения типа «деревенская», «городская», «военная» не являются научными терминами, носят условный характер.</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lnSpcReduction="10000"/>
          </a:bodyPr>
          <a:lstStyle/>
          <a:p>
            <a:pPr algn="just"/>
            <a:r>
              <a:rPr lang="ru-RU" dirty="0" smtClean="0"/>
              <a:t>Первооткрывателем городской прозы стал </a:t>
            </a:r>
            <a:br>
              <a:rPr lang="ru-RU" dirty="0" smtClean="0"/>
            </a:br>
            <a:r>
              <a:rPr lang="ru-RU" dirty="0" smtClean="0"/>
              <a:t>Ю. Трифонов. У читателя складывается впечатление, что писатель сосредоточен исключительно на бытовой стороне жизни, но оно обманчиво. В его повестях действительно не происходит никаких крупных общественных событий, потрясений, душераздирающих трагедий. Однако нравственность человека проходит медные трубы именно здесь, на будничном семейном уровне. Оказывается, что выдержать такое испытание ничуть не легче, чем экстремальные ситуации.</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buNone/>
            </a:pPr>
            <a:endParaRPr lang="ru-RU" dirty="0" smtClean="0"/>
          </a:p>
          <a:p>
            <a:pPr>
              <a:buNone/>
            </a:pPr>
            <a:endParaRPr lang="ru-RU" dirty="0" smtClean="0"/>
          </a:p>
          <a:p>
            <a:pPr algn="ctr">
              <a:buNone/>
            </a:pPr>
            <a:r>
              <a:rPr lang="ru-RU" b="1" dirty="0" smtClean="0"/>
              <a:t>Юрий Валентинович Трифонов</a:t>
            </a:r>
          </a:p>
          <a:p>
            <a:pPr algn="ctr">
              <a:buNone/>
            </a:pPr>
            <a:endParaRPr lang="ru-RU" b="1" dirty="0" smtClean="0"/>
          </a:p>
          <a:p>
            <a:pPr algn="ctr">
              <a:buNone/>
            </a:pPr>
            <a:r>
              <a:rPr lang="ru-RU" b="1" dirty="0" smtClean="0"/>
              <a:t>28 августа 1925 года – 28 марта 1981 года</a:t>
            </a:r>
            <a:endParaRPr lang="ru-RU" b="1" dirty="0"/>
          </a:p>
        </p:txBody>
      </p:sp>
      <p:pic>
        <p:nvPicPr>
          <p:cNvPr id="5" name="Содержимое 4" descr="Юрий-Трифонов-4.jpg"/>
          <p:cNvPicPr>
            <a:picLocks noGrp="1" noChangeAspect="1"/>
          </p:cNvPicPr>
          <p:nvPr>
            <p:ph sz="quarter" idx="2"/>
          </p:nvPr>
        </p:nvPicPr>
        <p:blipFill>
          <a:blip r:embed="rId2"/>
          <a:stretch>
            <a:fillRect/>
          </a:stretch>
        </p:blipFill>
        <p:spPr>
          <a:xfrm>
            <a:off x="4933950" y="1661296"/>
            <a:ext cx="3749675" cy="414500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lgn="just"/>
            <a:r>
              <a:rPr lang="ru-RU" dirty="0" smtClean="0"/>
              <a:t>Многим критикам показалось опасным кощунством то, что писатель осмелился раскрыть внутренние изменения в нравственном облике многих интеллигентов, указал на отсутствие в их душах высоких побуждений, искренности, порядочности. По большому счету Трифонов ставит вопрос, что такое интеллигентность и есть ли у нас интеллигенция.</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34</TotalTime>
  <Words>2951</Words>
  <Application>Microsoft Office PowerPoint</Application>
  <PresentationFormat>Экран (4:3)</PresentationFormat>
  <Paragraphs>152</Paragraphs>
  <Slides>47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47</vt:i4>
      </vt:variant>
    </vt:vector>
  </HeadingPairs>
  <TitlesOfParts>
    <vt:vector size="54" baseType="lpstr">
      <vt:lpstr>Calibri</vt:lpstr>
      <vt:lpstr>Cambria</vt:lpstr>
      <vt:lpstr>Franklin Gothic Book</vt:lpstr>
      <vt:lpstr>Perpetua</vt:lpstr>
      <vt:lpstr>Times New Roman</vt:lpstr>
      <vt:lpstr>Wingdings 2</vt:lpstr>
      <vt:lpstr>Справедливость</vt:lpstr>
      <vt:lpstr>Городская и деревенская проза</vt:lpstr>
      <vt:lpstr>План лекции</vt:lpstr>
      <vt:lpstr>Жизнь советского общества в 60-80-е годы</vt:lpstr>
      <vt:lpstr>Презентация PowerPoint</vt:lpstr>
      <vt:lpstr>Городская проза</vt:lpstr>
      <vt:lpstr>Презентация PowerPoint</vt:lpstr>
      <vt:lpstr>Презентация PowerPoint</vt:lpstr>
      <vt:lpstr>Презентация PowerPoint</vt:lpstr>
      <vt:lpstr>Презентация PowerPoint</vt:lpstr>
      <vt:lpstr>Презентация PowerPoint</vt:lpstr>
      <vt:lpstr>«Дом на набережной»</vt:lpstr>
      <vt:lpstr>Презентация PowerPoint</vt:lpstr>
      <vt:lpstr>Презентация PowerPoint</vt:lpstr>
      <vt:lpstr>Презентация PowerPoint</vt:lpstr>
      <vt:lpstr>Театр А.В. Вампилова</vt:lpstr>
      <vt:lpstr>Пьеса «Старший сын»</vt:lpstr>
      <vt:lpstr>Презентация PowerPoint</vt:lpstr>
      <vt:lpstr>Презентация PowerPoint</vt:lpstr>
      <vt:lpstr>Презентация PowerPoint</vt:lpstr>
      <vt:lpstr>Презентация PowerPoint</vt:lpstr>
      <vt:lpstr>Презентация PowerPoint</vt:lpstr>
      <vt:lpstr>Герои Довлатова</vt:lpstr>
      <vt:lpstr>«Чемодан»</vt:lpstr>
      <vt:lpstr>Презентация PowerPoint</vt:lpstr>
      <vt:lpstr>Презентация PowerPoint</vt:lpstr>
      <vt:lpstr>Деревенская проза</vt:lpstr>
      <vt:lpstr>Презентация PowerPoint</vt:lpstr>
      <vt:lpstr>Презентация PowerPoint</vt:lpstr>
      <vt:lpstr>Презентация PowerPoint</vt:lpstr>
      <vt:lpstr>Типы героев деревенской прозы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Герои Шукшина</vt:lpstr>
      <vt:lpstr>Презентация PowerPoint</vt:lpstr>
      <vt:lpstr>Презентация PowerPoint</vt:lpstr>
      <vt:lpstr>Презентация PowerPoint</vt:lpstr>
      <vt:lpstr>Рассказ «Чудик»</vt:lpstr>
      <vt:lpstr>Презентация PowerPoint</vt:lpstr>
      <vt:lpstr>Презентация PowerPoint</vt:lpstr>
      <vt:lpstr>Презентация PowerPoint</vt:lpstr>
      <vt:lpstr>Вопросы к лекции</vt:lpstr>
      <vt:lpstr>Рекомендуемая литература</vt:lpstr>
    </vt:vector>
  </TitlesOfParts>
  <Company>Enter-ПК</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Городская проза</dc:title>
  <dc:creator>Анастасия</dc:creator>
  <cp:lastModifiedBy>Белозор Анастасия Сергеевна</cp:lastModifiedBy>
  <cp:revision>10</cp:revision>
  <dcterms:created xsi:type="dcterms:W3CDTF">2018-02-09T08:16:45Z</dcterms:created>
  <dcterms:modified xsi:type="dcterms:W3CDTF">2019-12-24T04:41:16Z</dcterms:modified>
</cp:coreProperties>
</file>