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7" r:id="rId8"/>
    <p:sldId id="261" r:id="rId9"/>
    <p:sldId id="269" r:id="rId10"/>
    <p:sldId id="262" r:id="rId11"/>
    <p:sldId id="263" r:id="rId12"/>
    <p:sldId id="264" r:id="rId13"/>
    <p:sldId id="270" r:id="rId14"/>
    <p:sldId id="265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28F72-E238-46ED-B4A3-59BA1A2BF1D4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641B9-E8A2-43C3-82DD-A5C5CA77A21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imenno.ru/wp-content/uploads/2015/02/90223892.jpg"/>
          <p:cNvPicPr>
            <a:picLocks noChangeAspect="1" noChangeArrowheads="1"/>
          </p:cNvPicPr>
          <p:nvPr/>
        </p:nvPicPr>
        <p:blipFill>
          <a:blip r:embed="rId2" cstate="print"/>
          <a:srcRect r="166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700808"/>
            <a:ext cx="9144000" cy="1944216"/>
          </a:xfrm>
        </p:spPr>
        <p:txBody>
          <a:bodyPr>
            <a:normAutofit/>
          </a:bodyPr>
          <a:lstStyle/>
          <a:p>
            <a:pPr algn="ctr"/>
            <a:r>
              <a:rPr lang="ru-RU" sz="5400" b="1" spc="300" dirty="0" smtClean="0"/>
              <a:t>ТАЙНЫЕ ШИФРЫ ДНК</a:t>
            </a:r>
            <a:endParaRPr lang="ru-RU" sz="5400" b="1" spc="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793550">
            <a:off x="728925" y="1305635"/>
            <a:ext cx="2872155" cy="648072"/>
          </a:xfrm>
        </p:spPr>
        <p:txBody>
          <a:bodyPr>
            <a:noAutofit/>
          </a:bodyPr>
          <a:lstStyle/>
          <a:p>
            <a:r>
              <a:rPr lang="en-US" sz="3600" b="1" spc="6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</a:t>
            </a:r>
            <a:endParaRPr lang="ru-RU" sz="3600" b="1" spc="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785227">
            <a:off x="3515258" y="273250"/>
            <a:ext cx="1590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pc="6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SLAM</a:t>
            </a:r>
            <a:endParaRPr lang="ru-RU" sz="3600" b="1" spc="6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9083201">
            <a:off x="7226289" y="5831386"/>
            <a:ext cx="21705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300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КрасГМУ2015</a:t>
            </a:r>
            <a:endParaRPr lang="ru-RU" sz="2000" b="1" spc="300" dirty="0">
              <a:solidFill>
                <a:schemeClr val="tx2">
                  <a:shade val="30000"/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062689">
            <a:off x="-94757" y="5738334"/>
            <a:ext cx="1869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300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Доморацкая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066627">
            <a:off x="1055557" y="5831252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300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226398">
            <a:off x="2312374" y="5856578"/>
            <a:ext cx="1204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300" dirty="0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102 </a:t>
            </a:r>
            <a:r>
              <a:rPr lang="ru-RU" b="1" spc="300" dirty="0" err="1" smtClean="0">
                <a:solidFill>
                  <a:schemeClr val="tx2">
                    <a:shade val="30000"/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</a:t>
            </a:r>
            <a:endParaRPr lang="ru-RU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атя\Pictures\2015-10-18\Save0006.TIF"/>
          <p:cNvPicPr>
            <a:picLocks noChangeAspect="1" noChangeArrowheads="1"/>
          </p:cNvPicPr>
          <p:nvPr/>
        </p:nvPicPr>
        <p:blipFill>
          <a:blip r:embed="rId2" cstate="print"/>
          <a:srcRect t="8593"/>
          <a:stretch>
            <a:fillRect/>
          </a:stretch>
        </p:blipFill>
        <p:spPr bwMode="auto">
          <a:xfrm rot="16200000">
            <a:off x="1302660" y="-554713"/>
            <a:ext cx="6467211" cy="8358214"/>
          </a:xfrm>
          <a:prstGeom prst="rect">
            <a:avLst/>
          </a:prstGeom>
          <a:noFill/>
        </p:spPr>
      </p:pic>
      <p:pic>
        <p:nvPicPr>
          <p:cNvPr id="4100" name="Picture 4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785943"/>
            <a:ext cx="934289" cy="2071685"/>
          </a:xfrm>
          <a:prstGeom prst="rect">
            <a:avLst/>
          </a:prstGeom>
          <a:noFill/>
        </p:spPr>
      </p:pic>
      <p:pic>
        <p:nvPicPr>
          <p:cNvPr id="4101" name="Picture 5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9710" y="1785926"/>
            <a:ext cx="934290" cy="2071685"/>
          </a:xfrm>
          <a:prstGeom prst="rect">
            <a:avLst/>
          </a:prstGeom>
          <a:noFill/>
        </p:spPr>
      </p:pic>
      <p:pic>
        <p:nvPicPr>
          <p:cNvPr id="4102" name="Picture 6" descr="G:\слэм\кэ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382064">
            <a:off x="902416" y="1025991"/>
            <a:ext cx="1023937" cy="310356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786578" y="3429000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3</a:t>
            </a:r>
            <a:r>
              <a:rPr lang="en-US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’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0100" y="3214686"/>
            <a:ext cx="537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5’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1401" y="3214686"/>
            <a:ext cx="970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CH</a:t>
            </a:r>
            <a:r>
              <a:rPr lang="en-US" sz="16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3</a:t>
            </a:r>
            <a:r>
              <a:rPr lang="en-US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-</a:t>
            </a:r>
            <a:endParaRPr lang="ru-RU" sz="2800" dirty="0"/>
          </a:p>
        </p:txBody>
      </p:sp>
      <p:pic>
        <p:nvPicPr>
          <p:cNvPr id="4099" name="Picture 3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2355" y="1785926"/>
            <a:ext cx="934289" cy="207168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071802" y="428604"/>
            <a:ext cx="33181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ЗАЩИТА КОНЦОВ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1071546"/>
            <a:ext cx="32822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Кэпирование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метилирование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34587" y="4643446"/>
            <a:ext cx="440941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Полиаденилирование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103" name="Picture 7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428885"/>
            <a:ext cx="934289" cy="2071685"/>
          </a:xfrm>
          <a:prstGeom prst="rect">
            <a:avLst/>
          </a:prstGeom>
          <a:noFill/>
        </p:spPr>
      </p:pic>
      <p:pic>
        <p:nvPicPr>
          <p:cNvPr id="4104" name="Picture 8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5272" y="2428868"/>
            <a:ext cx="934289" cy="2071685"/>
          </a:xfrm>
          <a:prstGeom prst="rect">
            <a:avLst/>
          </a:prstGeom>
          <a:noFill/>
        </p:spPr>
      </p:pic>
      <p:pic>
        <p:nvPicPr>
          <p:cNvPr id="4105" name="Picture 9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000372"/>
            <a:ext cx="934289" cy="2071685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000496" y="4500570"/>
            <a:ext cx="11576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иРНК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Катя\Pictures\2015-10-18\Save00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8393" y="-947607"/>
            <a:ext cx="6467212" cy="91440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2285992"/>
            <a:ext cx="457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5’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57898" y="3714752"/>
            <a:ext cx="457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3</a:t>
            </a:r>
            <a:r>
              <a:rPr lang="en-US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’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500042"/>
            <a:ext cx="1329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Ядро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5715016"/>
            <a:ext cx="29135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Цитоплазма</a:t>
            </a:r>
          </a:p>
        </p:txBody>
      </p:sp>
      <p:pic>
        <p:nvPicPr>
          <p:cNvPr id="5123" name="Picture 3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799237">
            <a:off x="4421829" y="4078681"/>
            <a:ext cx="428628" cy="950436"/>
          </a:xfrm>
          <a:prstGeom prst="rect">
            <a:avLst/>
          </a:prstGeom>
          <a:noFill/>
        </p:spPr>
      </p:pic>
      <p:pic>
        <p:nvPicPr>
          <p:cNvPr id="5124" name="Picture 4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2357">
            <a:off x="6048249" y="2897431"/>
            <a:ext cx="428628" cy="950436"/>
          </a:xfrm>
          <a:prstGeom prst="rect">
            <a:avLst/>
          </a:prstGeom>
          <a:noFill/>
        </p:spPr>
      </p:pic>
      <p:pic>
        <p:nvPicPr>
          <p:cNvPr id="5125" name="Picture 5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574375">
            <a:off x="5213119" y="1900990"/>
            <a:ext cx="428628" cy="950436"/>
          </a:xfrm>
          <a:prstGeom prst="rect">
            <a:avLst/>
          </a:prstGeom>
          <a:noFill/>
        </p:spPr>
      </p:pic>
      <p:pic>
        <p:nvPicPr>
          <p:cNvPr id="5126" name="Picture 6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019769">
            <a:off x="5636396" y="4258598"/>
            <a:ext cx="428628" cy="950436"/>
          </a:xfrm>
          <a:prstGeom prst="rect">
            <a:avLst/>
          </a:prstGeom>
          <a:noFill/>
        </p:spPr>
      </p:pic>
      <p:pic>
        <p:nvPicPr>
          <p:cNvPr id="5127" name="Picture 7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71693">
            <a:off x="7182807" y="2956714"/>
            <a:ext cx="428628" cy="950436"/>
          </a:xfrm>
          <a:prstGeom prst="rect">
            <a:avLst/>
          </a:prstGeom>
          <a:noFill/>
        </p:spPr>
      </p:pic>
      <p:pic>
        <p:nvPicPr>
          <p:cNvPr id="5128" name="Picture 8" descr="G:\слэм\охрана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65420">
            <a:off x="6643702" y="4000504"/>
            <a:ext cx="428628" cy="95043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 rot="18959120">
            <a:off x="651757" y="5039484"/>
            <a:ext cx="3082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Ядерная оболочка</a:t>
            </a:r>
          </a:p>
        </p:txBody>
      </p:sp>
      <p:sp>
        <p:nvSpPr>
          <p:cNvPr id="17" name="Прямоугольник 16"/>
          <p:cNvSpPr/>
          <p:nvPr/>
        </p:nvSpPr>
        <p:spPr>
          <a:xfrm rot="1729852">
            <a:off x="3700941" y="3102587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иРНК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Катя\Pictures\2015-10-18\Save0009.TIF"/>
          <p:cNvPicPr>
            <a:picLocks noChangeAspect="1" noChangeArrowheads="1"/>
          </p:cNvPicPr>
          <p:nvPr/>
        </p:nvPicPr>
        <p:blipFill>
          <a:blip r:embed="rId2" cstate="print"/>
          <a:srcRect t="7031"/>
          <a:stretch>
            <a:fillRect/>
          </a:stretch>
        </p:blipFill>
        <p:spPr bwMode="auto">
          <a:xfrm rot="5400000">
            <a:off x="1659848" y="-626152"/>
            <a:ext cx="6467213" cy="850109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АКТИВАЦИЯ И ТРАНСПОРТ АМИНОКИСЛОТ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3929058" y="642918"/>
            <a:ext cx="2143140" cy="6429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5214942" y="714356"/>
            <a:ext cx="1143008" cy="7858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6143636" y="1000108"/>
            <a:ext cx="92869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6200000" flipH="1">
            <a:off x="6858016" y="928670"/>
            <a:ext cx="92869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G:\слэм\буд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2282882" cy="254793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3929066"/>
            <a:ext cx="2571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Амино-ацил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тРНК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синтетаза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слэм\риб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94377" y="2291719"/>
            <a:ext cx="5160721" cy="3857652"/>
          </a:xfrm>
          <a:prstGeom prst="rect">
            <a:avLst/>
          </a:prstGeom>
          <a:noFill/>
        </p:spPr>
      </p:pic>
      <p:pic>
        <p:nvPicPr>
          <p:cNvPr id="26630" name="Picture 6" descr="G:\слэм\трн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3929090" cy="42034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41433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АКТИВАЦИЯ И ТРАНСПОРТ АМИНОКИСЛОТ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5008" y="500042"/>
            <a:ext cx="199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Анти-кодон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1928802"/>
            <a:ext cx="16498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тРНК</a:t>
            </a:r>
            <a:endParaRPr lang="ru-RU" sz="5400" dirty="0"/>
          </a:p>
        </p:txBody>
      </p:sp>
      <p:pic>
        <p:nvPicPr>
          <p:cNvPr id="26627" name="Picture 3" descr="G:\слэм\акт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441975" y="3808418"/>
            <a:ext cx="2438400" cy="310832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785786" y="4214818"/>
            <a:ext cx="31758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Рибосома</a:t>
            </a:r>
            <a:endParaRPr lang="ru-RU" sz="5400" dirty="0"/>
          </a:p>
        </p:txBody>
      </p:sp>
      <p:sp>
        <p:nvSpPr>
          <p:cNvPr id="14" name="Стрелка вниз 13"/>
          <p:cNvSpPr/>
          <p:nvPr/>
        </p:nvSpPr>
        <p:spPr>
          <a:xfrm rot="6497417">
            <a:off x="3859923" y="1556296"/>
            <a:ext cx="181070" cy="3854601"/>
          </a:xfrm>
          <a:prstGeom prst="downArrow">
            <a:avLst>
              <a:gd name="adj1" fmla="val 50000"/>
              <a:gd name="adj2" fmla="val 10758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Катя\Pictures\2015-10-18\Save000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8424" y="-947606"/>
            <a:ext cx="6467213" cy="9144002"/>
          </a:xfrm>
          <a:prstGeom prst="rect">
            <a:avLst/>
          </a:prstGeom>
          <a:noFill/>
        </p:spPr>
      </p:pic>
      <p:pic>
        <p:nvPicPr>
          <p:cNvPr id="7171" name="Picture 3" descr="G:\слэм\трн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7077">
            <a:off x="3579507" y="2345082"/>
            <a:ext cx="1000132" cy="1069961"/>
          </a:xfrm>
          <a:prstGeom prst="rect">
            <a:avLst/>
          </a:prstGeom>
          <a:noFill/>
        </p:spPr>
      </p:pic>
      <p:pic>
        <p:nvPicPr>
          <p:cNvPr id="6" name="Picture 3" descr="G:\слэм\трн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51877">
            <a:off x="4606615" y="2318185"/>
            <a:ext cx="928694" cy="993535"/>
          </a:xfrm>
          <a:prstGeom prst="rect">
            <a:avLst/>
          </a:prstGeom>
          <a:noFill/>
        </p:spPr>
      </p:pic>
      <p:pic>
        <p:nvPicPr>
          <p:cNvPr id="7" name="Picture 3" descr="G:\слэм\трн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7077">
            <a:off x="1195869" y="3978055"/>
            <a:ext cx="829177" cy="887070"/>
          </a:xfrm>
          <a:prstGeom prst="rect">
            <a:avLst/>
          </a:prstGeom>
          <a:noFill/>
        </p:spPr>
      </p:pic>
      <p:pic>
        <p:nvPicPr>
          <p:cNvPr id="8" name="Picture 3" descr="G:\слэм\трн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37077">
            <a:off x="6543649" y="39663"/>
            <a:ext cx="671302" cy="718172"/>
          </a:xfrm>
          <a:prstGeom prst="rect">
            <a:avLst/>
          </a:prstGeom>
          <a:noFill/>
        </p:spPr>
      </p:pic>
      <p:pic>
        <p:nvPicPr>
          <p:cNvPr id="9" name="Picture 3" descr="G:\слэм\трнк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23845">
            <a:off x="5906802" y="759624"/>
            <a:ext cx="708309" cy="757763"/>
          </a:xfrm>
          <a:prstGeom prst="rect">
            <a:avLst/>
          </a:prstGeom>
          <a:noFill/>
        </p:spPr>
      </p:pic>
      <p:sp>
        <p:nvSpPr>
          <p:cNvPr id="10" name="Стрелка вниз 9"/>
          <p:cNvSpPr/>
          <p:nvPr/>
        </p:nvSpPr>
        <p:spPr>
          <a:xfrm rot="13392517" flipH="1">
            <a:off x="1370920" y="2003820"/>
            <a:ext cx="371679" cy="1439102"/>
          </a:xfrm>
          <a:prstGeom prst="downArrow">
            <a:avLst>
              <a:gd name="adj1" fmla="val 50000"/>
              <a:gd name="adj2" fmla="val 95539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 rot="12002773" flipH="1">
            <a:off x="7293281" y="606766"/>
            <a:ext cx="371679" cy="938050"/>
          </a:xfrm>
          <a:prstGeom prst="downArrow">
            <a:avLst>
              <a:gd name="adj1" fmla="val 50000"/>
              <a:gd name="adj2" fmla="val 90304"/>
            </a:avLst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3428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ТРАНСЛЯЦИЯ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Инициация (АУГ)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Элонгация</a:t>
            </a:r>
          </a:p>
          <a:p>
            <a:pPr>
              <a:buFont typeface="Arial" pitchFamily="34" charset="0"/>
              <a:buChar char="•"/>
            </a:pP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Терминация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(УГА,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УАГ,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УАА)</a:t>
            </a:r>
          </a:p>
        </p:txBody>
      </p:sp>
      <p:sp>
        <p:nvSpPr>
          <p:cNvPr id="13" name="Прямоугольник 12"/>
          <p:cNvSpPr/>
          <p:nvPr/>
        </p:nvSpPr>
        <p:spPr>
          <a:xfrm rot="19629625">
            <a:off x="-154390" y="3706835"/>
            <a:ext cx="139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СТОП-кодон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28860" y="5100592"/>
            <a:ext cx="2082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Аминоацильный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85321" y="5100592"/>
            <a:ext cx="1872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Пептидильный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64546" y="2416726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УУУ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45919" y="2357430"/>
            <a:ext cx="61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ЦЦУ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371013" y="3988362"/>
            <a:ext cx="557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ГАЦ</a:t>
            </a: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d3thflcq1yqzn0.cloudfront.net/000560150_prevstill.jpeg"/>
          <p:cNvPicPr>
            <a:picLocks noChangeAspect="1" noChangeArrowheads="1"/>
          </p:cNvPicPr>
          <p:nvPr/>
        </p:nvPicPr>
        <p:blipFill>
          <a:blip r:embed="rId2" cstate="print"/>
          <a:srcRect l="15037" r="9774"/>
          <a:stretch>
            <a:fillRect/>
          </a:stretch>
        </p:blipFill>
        <p:spPr bwMode="auto">
          <a:xfrm>
            <a:off x="-23011" y="1"/>
            <a:ext cx="916701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142984"/>
            <a:ext cx="5929354" cy="3786214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  <a:b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 шифры ДНК для нас не тайные ;)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82" name="Picture 6" descr="http://file.mobilmusic.ru/88/66/b8/1024387.jpg"/>
          <p:cNvPicPr>
            <a:picLocks noChangeAspect="1" noChangeArrowheads="1"/>
          </p:cNvPicPr>
          <p:nvPr/>
        </p:nvPicPr>
        <p:blipFill>
          <a:blip r:embed="rId2" cstate="print"/>
          <a:srcRect l="6226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62" name="Picture 2" descr="http://my-edu.ru/edu_bio/img/001_2.jpg"/>
          <p:cNvPicPr>
            <a:picLocks noChangeAspect="1" noChangeArrowheads="1"/>
          </p:cNvPicPr>
          <p:nvPr/>
        </p:nvPicPr>
        <p:blipFill>
          <a:blip r:embed="rId2" cstate="print"/>
          <a:srcRect l="21860" r="18880"/>
          <a:stretch>
            <a:fillRect/>
          </a:stretch>
        </p:blipFill>
        <p:spPr bwMode="auto">
          <a:xfrm>
            <a:off x="0" y="-1"/>
            <a:ext cx="3663662" cy="6858001"/>
          </a:xfrm>
          <a:prstGeom prst="rect">
            <a:avLst/>
          </a:prstGeom>
          <a:noFill/>
        </p:spPr>
      </p:pic>
      <p:pic>
        <p:nvPicPr>
          <p:cNvPr id="40964" name="Picture 4" descr="http://static6.depositphotos.com/1003390/647/v/950/depositphotos_6476773-DNA-str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63888" y="0"/>
            <a:ext cx="5616624" cy="68647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атя\Pictures\2015-10-18\Save000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8396" y="-947608"/>
            <a:ext cx="6467213" cy="9144002"/>
          </a:xfrm>
          <a:prstGeom prst="rect">
            <a:avLst/>
          </a:prstGeom>
          <a:noFill/>
        </p:spPr>
      </p:pic>
      <p:pic>
        <p:nvPicPr>
          <p:cNvPr id="1032" name="Picture 8" descr="G:\слэм\ножниц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2122">
            <a:off x="1295267" y="2786473"/>
            <a:ext cx="3581400" cy="22987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857884" y="5786454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Kaiti Std R" pitchFamily="18" charset="-128"/>
                <a:cs typeface="Aharoni" pitchFamily="2" charset="-79"/>
              </a:rPr>
              <a:t>Геликаза</a:t>
            </a:r>
            <a:endParaRPr lang="ru-RU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Kaiti Std R" pitchFamily="18" charset="-128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9058" y="2285992"/>
            <a:ext cx="2857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dobe Kaiti Std R" pitchFamily="18" charset="-128"/>
                <a:cs typeface="Aharoni" pitchFamily="2" charset="-79"/>
              </a:rPr>
              <a:t>ДНК-хеликаза</a:t>
            </a:r>
            <a:endParaRPr lang="ru-RU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dobe Kaiti Std R" pitchFamily="18" charset="-128"/>
              <a:cs typeface="Aharoni" pitchFamily="2" charset="-79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4 -0.02129 L 0.4783 -0.283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0" y="-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я\Pictures\2015-10-18\Save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0571" y="-1330569"/>
            <a:ext cx="6429398" cy="9090537"/>
          </a:xfrm>
          <a:prstGeom prst="rect">
            <a:avLst/>
          </a:prstGeom>
          <a:noFill/>
        </p:spPr>
      </p:pic>
      <p:pic>
        <p:nvPicPr>
          <p:cNvPr id="2056" name="Picture 8" descr="G:\слэм\рн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284" y="4500570"/>
            <a:ext cx="5162550" cy="2286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643174" y="1428736"/>
            <a:ext cx="3571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ДНК-зависимая </a:t>
            </a:r>
            <a:r>
              <a:rPr lang="ru-RU" sz="28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РНК-полимераза</a:t>
            </a:r>
            <a:endParaRPr lang="ru-RU" sz="2800" dirty="0"/>
          </a:p>
        </p:txBody>
      </p:sp>
      <p:pic>
        <p:nvPicPr>
          <p:cNvPr id="2054" name="Picture 6" descr="G:\слэм\Без имени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40" y="2214554"/>
            <a:ext cx="3066798" cy="33146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217 C 0.00278 -0.02546 0.00469 -0.0206 0.00937 -0.0162 C 0.0125 -0.00902 0.0151 -0.00439 0.01892 0.00209 C 0.02135 0.01204 0.01875 0.00463 0.02587 0.01412 C 0.03264 0.02269 0.03715 0.03195 0.04635 0.03542 C 0.05503 0.04445 0.05885 0.04792 0.06857 0.05139 C 0.0743 0.05741 0.07847 0.0625 0.08489 0.06551 C 0.09965 0.08033 0.11423 0.09792 0.13142 0.10533 C 0.14288 0.11713 0.15521 0.12848 0.16857 0.13519 C 0.17135 0.13658 0.17396 0.1382 0.17691 0.13912 C 0.1783 0.14028 0.1809 0.14144 0.1809 0.1419 C 0.18732 0.14769 0.19548 0.14746 0.2033 0.15116 C 0.2059 0.15255 0.21146 0.15533 0.21146 0.15556 C 0.22274 0.1669 0.23819 0.16852 0.25243 0.1713 C 0.2625 0.17639 0.27482 0.17732 0.28524 0.17917 C 0.29826 0.18403 0.31215 0.18473 0.32535 0.18982 C 0.34132 0.18843 0.35729 0.18843 0.37344 0.1875 C 0.3842 0.18681 0.39722 0.18056 0.40781 0.17547 C 0.41302 0.17246 0.4191 0.17315 0.4243 0.1713 C 0.43663 0.16644 0.44792 0.16111 0.46007 0.15533 C 0.46857 0.14676 0.47726 0.14537 0.4875 0.14144 C 0.49236 0.13982 0.49809 0.13241 0.50191 0.13148 C 0.51163 0.12986 0.52048 0.12986 0.53003 0.1294 C 0.5401 0.12662 0.54878 0.12037 0.55851 0.11551 C 0.56528 0.10533 0.57378 0.09352 0.58351 0.08959 C 0.58455 0.08797 0.58576 0.08658 0.58785 0.08565 C 0.58976 0.08403 0.59601 0.08172 0.59601 0.08195 C 0.60191 0.06806 0.60989 0.06551 0.61927 0.05973 C 0.62517 0.05579 0.6309 0.05047 0.63663 0.04792 C 0.64114 0.04352 0.6467 0.04028 0.65104 0.03542 C 0.65937 0.02523 0.6691 0.01273 0.67951 0.00764 C 0.6842 0.00162 0.68837 -0.00347 0.6934 -0.00787 C 0.69687 -0.0162 0.7 -0.01551 0.70555 -0.02037 C 0.71059 -0.02407 0.71389 -0.02893 0.71805 -0.03426 C 0.72187 -0.03819 0.73038 -0.04236 0.73038 -0.04166 C 0.73559 -0.04745 0.74097 -0.04745 0.74705 -0.05023 C 0.75173 -0.05185 0.7559 -0.05578 0.76059 -0.05787 C 0.76701 -0.06435 0.77864 -0.0787 0.78542 -0.08194 C 0.79114 -0.09398 0.78472 -0.0824 0.79375 -0.09189 C 0.79982 -0.09838 0.80816 -0.10833 0.81163 -0.11713 " pathEditMode="fixed" rAng="0" ptsTypes="fffffffffffffffffffffffffffffffffffffffA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атя\Pictures\2015-10-18\Save0002.TIF"/>
          <p:cNvPicPr>
            <a:picLocks noChangeAspect="1" noChangeArrowheads="1"/>
          </p:cNvPicPr>
          <p:nvPr/>
        </p:nvPicPr>
        <p:blipFill>
          <a:blip r:embed="rId2" cstate="print"/>
          <a:srcRect l="30000" t="4912" b="3143"/>
          <a:stretch>
            <a:fillRect/>
          </a:stretch>
        </p:blipFill>
        <p:spPr bwMode="auto">
          <a:xfrm rot="5400000">
            <a:off x="2321701" y="-2321726"/>
            <a:ext cx="4500596" cy="9144001"/>
          </a:xfrm>
          <a:prstGeom prst="rect">
            <a:avLst/>
          </a:prstGeom>
          <a:noFill/>
        </p:spPr>
      </p:pic>
      <p:pic>
        <p:nvPicPr>
          <p:cNvPr id="8194" name="Picture 2" descr="G:\слэм\стар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642942" cy="704075"/>
          </a:xfrm>
          <a:prstGeom prst="rect">
            <a:avLst/>
          </a:prstGeom>
          <a:noFill/>
        </p:spPr>
      </p:pic>
      <p:pic>
        <p:nvPicPr>
          <p:cNvPr id="8195" name="Picture 3" descr="G:\слэм\что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928670"/>
            <a:ext cx="698502" cy="764916"/>
          </a:xfrm>
          <a:prstGeom prst="rect">
            <a:avLst/>
          </a:prstGeom>
          <a:noFill/>
        </p:spPr>
      </p:pic>
      <p:pic>
        <p:nvPicPr>
          <p:cNvPr id="8196" name="Picture 4" descr="G:\слэм\шлаг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500174"/>
            <a:ext cx="763911" cy="1206494"/>
          </a:xfrm>
          <a:prstGeom prst="rect">
            <a:avLst/>
          </a:prstGeom>
          <a:noFill/>
        </p:spPr>
      </p:pic>
      <p:pic>
        <p:nvPicPr>
          <p:cNvPr id="8197" name="Picture 5" descr="G:\слэм\гнеы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285852" y="1428736"/>
            <a:ext cx="831749" cy="1071570"/>
          </a:xfrm>
          <a:prstGeom prst="rect">
            <a:avLst/>
          </a:prstGeom>
          <a:noFill/>
        </p:spPr>
      </p:pic>
      <p:pic>
        <p:nvPicPr>
          <p:cNvPr id="8198" name="Picture 6" descr="G:\слэм\страх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6739" y="1571612"/>
            <a:ext cx="660749" cy="138904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 rot="688574">
            <a:off x="2517970" y="2916631"/>
            <a:ext cx="11686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Читаемые</a:t>
            </a:r>
            <a:endParaRPr lang="ru-RU" sz="2000" spc="-150" dirty="0"/>
          </a:p>
        </p:txBody>
      </p:sp>
      <p:sp>
        <p:nvSpPr>
          <p:cNvPr id="11" name="Прямоугольник 10"/>
          <p:cNvSpPr/>
          <p:nvPr/>
        </p:nvSpPr>
        <p:spPr>
          <a:xfrm rot="20625763">
            <a:off x="4821540" y="2850710"/>
            <a:ext cx="103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участки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 rot="19926403">
            <a:off x="6838031" y="1932366"/>
            <a:ext cx="7254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ДНК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78984" y="3071810"/>
            <a:ext cx="957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分分中</a:t>
            </a:r>
          </a:p>
        </p:txBody>
      </p:sp>
      <p:sp>
        <p:nvSpPr>
          <p:cNvPr id="15" name="Содержимое 14"/>
          <p:cNvSpPr>
            <a:spLocks noGrp="1"/>
          </p:cNvSpPr>
          <p:nvPr>
            <p:ph idx="1"/>
          </p:nvPr>
        </p:nvSpPr>
        <p:spPr>
          <a:xfrm>
            <a:off x="457200" y="4572008"/>
            <a:ext cx="8229600" cy="228599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ТРАНСКРИПЦИЯ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Инициация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Элонгация</a:t>
            </a:r>
          </a:p>
          <a:p>
            <a:pPr algn="ctr"/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Терминация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0093193">
            <a:off x="5821535" y="2435266"/>
            <a:ext cx="1074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低状門</a:t>
            </a:r>
            <a:endParaRPr lang="ru-RU" altLang="en-US" sz="2000" b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9573809">
            <a:off x="7482303" y="1589765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391151">
            <a:off x="668555" y="578895"/>
            <a:ext cx="10909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Промотор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 rot="19367209">
            <a:off x="1056791" y="1012643"/>
            <a:ext cx="1046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Оператор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 rot="19524243">
            <a:off x="1764655" y="1044019"/>
            <a:ext cx="1015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Энхансер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9917727">
            <a:off x="2513532" y="1630182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Сайленсер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857752" y="1500174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Экзоны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43636" y="3571876"/>
            <a:ext cx="1090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Интроны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7000892" y="571480"/>
            <a:ext cx="1386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Терминатор</a:t>
            </a:r>
            <a:endParaRPr lang="ru-RU" dirty="0"/>
          </a:p>
        </p:txBody>
      </p:sp>
      <p:cxnSp>
        <p:nvCxnSpPr>
          <p:cNvPr id="28" name="Прямая со стрелкой 27"/>
          <p:cNvCxnSpPr>
            <a:stCxn id="24" idx="1"/>
          </p:cNvCxnSpPr>
          <p:nvPr/>
        </p:nvCxnSpPr>
        <p:spPr>
          <a:xfrm rot="10800000" flipV="1">
            <a:off x="3214678" y="1684840"/>
            <a:ext cx="1643074" cy="11726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4" idx="2"/>
          </p:cNvCxnSpPr>
          <p:nvPr/>
        </p:nvCxnSpPr>
        <p:spPr>
          <a:xfrm rot="5400000">
            <a:off x="4847909" y="2236539"/>
            <a:ext cx="845114" cy="111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4" idx="3"/>
          </p:cNvCxnSpPr>
          <p:nvPr/>
        </p:nvCxnSpPr>
        <p:spPr>
          <a:xfrm>
            <a:off x="5794227" y="1684840"/>
            <a:ext cx="1206665" cy="24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5" idx="3"/>
          </p:cNvCxnSpPr>
          <p:nvPr/>
        </p:nvCxnSpPr>
        <p:spPr>
          <a:xfrm flipV="1">
            <a:off x="7233999" y="2143116"/>
            <a:ext cx="695587" cy="1613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5" idx="0"/>
          </p:cNvCxnSpPr>
          <p:nvPr/>
        </p:nvCxnSpPr>
        <p:spPr>
          <a:xfrm rot="16200000" flipV="1">
            <a:off x="6309070" y="3192128"/>
            <a:ext cx="571504" cy="1879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25" idx="1"/>
          </p:cNvCxnSpPr>
          <p:nvPr/>
        </p:nvCxnSpPr>
        <p:spPr>
          <a:xfrm rot="10800000">
            <a:off x="4357686" y="3643314"/>
            <a:ext cx="1785950" cy="1132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6" grpId="0"/>
      <p:bldP spid="17" grpId="0"/>
      <p:bldP spid="1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я\Pictures\2015-10-18\Save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0571" y="-1330569"/>
            <a:ext cx="6429398" cy="9090537"/>
          </a:xfrm>
          <a:prstGeom prst="rect">
            <a:avLst/>
          </a:prstGeom>
          <a:noFill/>
        </p:spPr>
      </p:pic>
      <p:pic>
        <p:nvPicPr>
          <p:cNvPr id="2056" name="Picture 8" descr="G:\слэм\рн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284" y="4500570"/>
            <a:ext cx="5162550" cy="2286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643174" y="1428736"/>
            <a:ext cx="3571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ДНК-зависимая </a:t>
            </a:r>
            <a:r>
              <a:rPr lang="ru-RU" sz="28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РНК-полимераза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4414" y="6000768"/>
            <a:ext cx="129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гяРНК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71736" y="6039169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5’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03838" y="2928934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5’</a:t>
            </a:r>
            <a:endParaRPr lang="ru-RU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46582" y="4643446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3</a:t>
            </a:r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’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2848" y="3000372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3</a:t>
            </a:r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’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 rot="165067">
            <a:off x="3786182" y="6286520"/>
            <a:ext cx="957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分分中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71868" y="5000636"/>
            <a:ext cx="1005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Интрон</a:t>
            </a:r>
            <a:endParaRPr lang="ja-JP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9573809">
            <a:off x="7042433" y="3547527"/>
            <a:ext cx="8257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0093193">
            <a:off x="5583080" y="4352448"/>
            <a:ext cx="10991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Интрон</a:t>
            </a:r>
            <a:endParaRPr lang="ru-RU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19586609">
            <a:off x="6048376" y="5907161"/>
            <a:ext cx="1074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低状門</a:t>
            </a:r>
            <a:endParaRPr lang="ru-RU" altLang="en-US" sz="2000" b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20370662">
            <a:off x="4679762" y="4771211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20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Экзон</a:t>
            </a:r>
            <a:endParaRPr lang="ru-RU" altLang="en-US" sz="2000" b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21083594">
            <a:off x="4953341" y="6218301"/>
            <a:ext cx="1027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20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Экзон</a:t>
            </a:r>
            <a:endParaRPr lang="ru-RU" altLang="en-US" sz="2000" b="1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 descr="G:\слэм\Без имени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43040" y="2214554"/>
            <a:ext cx="3066798" cy="33146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0.03217 C 0.00278 -0.02546 0.00469 -0.0206 0.00937 -0.0162 C 0.0125 -0.00902 0.0151 -0.00439 0.01892 0.00209 C 0.02135 0.01204 0.01875 0.00463 0.02587 0.01412 C 0.03264 0.02269 0.03715 0.03195 0.04635 0.03542 C 0.05503 0.04445 0.05885 0.04792 0.06857 0.05139 C 0.0743 0.05741 0.07847 0.0625 0.08489 0.06551 C 0.09965 0.08033 0.11423 0.09792 0.13142 0.10533 C 0.14288 0.11713 0.15521 0.12848 0.16857 0.13519 C 0.17135 0.13658 0.17396 0.1382 0.17691 0.13912 C 0.1783 0.14028 0.1809 0.14144 0.1809 0.1419 C 0.18732 0.14769 0.19548 0.14746 0.2033 0.15116 C 0.2059 0.15255 0.21146 0.15533 0.21146 0.15556 C 0.22274 0.1669 0.23819 0.16852 0.25243 0.1713 C 0.2625 0.17639 0.27482 0.17732 0.28524 0.17917 C 0.29826 0.18403 0.31215 0.18473 0.32535 0.18982 C 0.34132 0.18843 0.35729 0.18843 0.37344 0.1875 C 0.3842 0.18681 0.39722 0.18056 0.40781 0.17547 C 0.41302 0.17246 0.4191 0.17315 0.4243 0.1713 C 0.43663 0.16644 0.44792 0.16111 0.46007 0.15533 C 0.46857 0.14676 0.47726 0.14537 0.4875 0.14144 C 0.49236 0.13982 0.49809 0.13241 0.50191 0.13148 C 0.51163 0.12986 0.52048 0.12986 0.53003 0.1294 C 0.5401 0.12662 0.54878 0.12037 0.55851 0.11551 C 0.56528 0.10533 0.57378 0.09352 0.58351 0.08959 C 0.58455 0.08797 0.58576 0.08658 0.58785 0.08565 C 0.58976 0.08403 0.59601 0.08172 0.59601 0.08195 C 0.60191 0.06806 0.60989 0.06551 0.61927 0.05973 C 0.62517 0.05579 0.6309 0.05047 0.63663 0.04792 C 0.64114 0.04352 0.6467 0.04028 0.65104 0.03542 C 0.65937 0.02523 0.6691 0.01273 0.67951 0.00764 C 0.6842 0.00162 0.68837 -0.00347 0.6934 -0.00787 C 0.69687 -0.0162 0.7 -0.01551 0.70555 -0.02037 C 0.71059 -0.02407 0.71389 -0.02893 0.71805 -0.03426 C 0.72187 -0.03819 0.73038 -0.04236 0.73038 -0.04166 C 0.73559 -0.04745 0.74097 -0.04745 0.74705 -0.05023 C 0.75173 -0.05185 0.7559 -0.05578 0.76059 -0.05787 C 0.76701 -0.06435 0.77864 -0.0787 0.78542 -0.08194 C 0.79114 -0.09398 0.78472 -0.0824 0.79375 -0.09189 C 0.79982 -0.09838 0.80816 -0.10833 0.81163 -0.11713 " pathEditMode="fixed" rAng="0" ptsTypes="fffffffffffffffffffffffffffffffffffffffA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0" y="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7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Катя\Pictures\2015-10-18\Save0005.TIF"/>
          <p:cNvPicPr>
            <a:picLocks noChangeAspect="1" noChangeArrowheads="1"/>
          </p:cNvPicPr>
          <p:nvPr/>
        </p:nvPicPr>
        <p:blipFill>
          <a:blip r:embed="rId2" cstate="print"/>
          <a:srcRect r="3314"/>
          <a:stretch>
            <a:fillRect/>
          </a:stretch>
        </p:blipFill>
        <p:spPr bwMode="auto">
          <a:xfrm rot="16200000">
            <a:off x="1445551" y="-1445551"/>
            <a:ext cx="6252900" cy="91440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4110343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5’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43900" y="5467665"/>
            <a:ext cx="49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3’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3643314"/>
            <a:ext cx="442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058340" y="2357430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1714488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中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1071546"/>
            <a:ext cx="18886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Вырезка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интронов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0430" y="0"/>
            <a:ext cx="2536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ПРОЦЕССИНГ</a:t>
            </a:r>
          </a:p>
        </p:txBody>
      </p:sp>
      <p:pic>
        <p:nvPicPr>
          <p:cNvPr id="3076" name="Picture 4" descr="G:\слэм\нож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319092">
            <a:off x="-61713" y="3704830"/>
            <a:ext cx="1607531" cy="2654296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571472" y="3929066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000232" y="3214686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500430" y="2143116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357818" y="1500174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286644" y="1785926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413022" y="3286124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286776" y="5072074"/>
            <a:ext cx="373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85852" y="5786454"/>
            <a:ext cx="2063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Рестриктаза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357818" y="928670"/>
            <a:ext cx="129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Kaiti Std R" pitchFamily="18" charset="-128"/>
                <a:cs typeface="Aharoni" pitchFamily="2" charset="-79"/>
              </a:rPr>
              <a:t>гяРНК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324 C 0.02743 -0.03611 0.0552 -0.06875 0.08611 -0.09607 C 0.11684 -0.12338 0.15347 -0.13866 0.18489 -0.1676 C 0.21632 -0.19653 0.24566 -0.23936 0.27482 -0.27014 C 0.30416 -0.30093 0.32482 -0.32894 0.35972 -0.35301 C 0.39461 -0.37732 0.43663 -0.40672 0.48385 -0.41482 C 0.53125 -0.42269 0.60052 -0.41551 0.64357 -0.40162 C 0.68663 -0.38797 0.71458 -0.36088 0.74236 -0.33195 C 0.77031 -0.30301 0.80121 -0.26875 0.81076 -0.22778 C 0.82048 -0.18704 0.80468 -0.13403 0.80069 -0.08797 C 0.79652 -0.0419 0.79323 0.01203 0.7868 0.04861 C 0.78038 0.08518 0.76475 0.11435 0.76145 0.13171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слэм\Без ини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354284">
            <a:off x="5043556" y="-33699"/>
            <a:ext cx="3658995" cy="704876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786182" y="642918"/>
            <a:ext cx="2040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Сшивка </a:t>
            </a:r>
          </a:p>
          <a:p>
            <a:pPr algn="ctr">
              <a:buNone/>
            </a:pP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экзонов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</a:p>
          <a:p>
            <a:pPr algn="ctr">
              <a:buNone/>
            </a:pP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Сплайсинг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0"/>
            <a:ext cx="2536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ПРОЦЕССИНГ</a:t>
            </a:r>
          </a:p>
        </p:txBody>
      </p:sp>
      <p:pic>
        <p:nvPicPr>
          <p:cNvPr id="7" name="Picture 3" descr="G:\слэм\Без ини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577939">
            <a:off x="221989" y="-247244"/>
            <a:ext cx="3631262" cy="69953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2844" y="500042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643050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1538" y="2571744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14480" y="3286124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285984" y="4071942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857488" y="5000636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57554" y="5857892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58148" y="1428736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572264" y="4357694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endParaRPr lang="ru-RU" sz="2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358082" y="2357430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358214" y="500042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357818" y="6072206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</a:t>
            </a:r>
            <a:endParaRPr lang="ru-RU" sz="2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072198" y="5286388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</a:t>
            </a:r>
            <a:endParaRPr lang="ru-RU" sz="20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929454" y="3286124"/>
            <a:ext cx="394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7)</a:t>
            </a:r>
            <a:endParaRPr lang="ru-RU" sz="2000" dirty="0"/>
          </a:p>
        </p:txBody>
      </p:sp>
      <p:sp>
        <p:nvSpPr>
          <p:cNvPr id="26" name="Прямоугольник 25"/>
          <p:cNvSpPr/>
          <p:nvPr/>
        </p:nvSpPr>
        <p:spPr>
          <a:xfrm rot="20340134">
            <a:off x="1385662" y="1733453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сплайсинг</a:t>
            </a:r>
            <a:endParaRPr lang="ru-RU" sz="2000" dirty="0"/>
          </a:p>
        </p:txBody>
      </p:sp>
      <p:sp>
        <p:nvSpPr>
          <p:cNvPr id="27" name="Прямоугольник 26"/>
          <p:cNvSpPr/>
          <p:nvPr/>
        </p:nvSpPr>
        <p:spPr>
          <a:xfrm rot="2177448">
            <a:off x="4433474" y="3200481"/>
            <a:ext cx="21151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Альтернативный 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сплайсинг</a:t>
            </a:r>
            <a:endParaRPr lang="ru-RU" sz="2000" dirty="0"/>
          </a:p>
        </p:txBody>
      </p:sp>
      <p:sp>
        <p:nvSpPr>
          <p:cNvPr id="28" name="Стрелка вправо 27"/>
          <p:cNvSpPr/>
          <p:nvPr/>
        </p:nvSpPr>
        <p:spPr>
          <a:xfrm rot="2222658">
            <a:off x="4928518" y="2989662"/>
            <a:ext cx="1785941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9581921">
            <a:off x="1264607" y="1529649"/>
            <a:ext cx="228005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49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6970">
            <a:off x="7236724" y="2145570"/>
            <a:ext cx="1549460" cy="590549"/>
          </a:xfrm>
          <a:prstGeom prst="rect">
            <a:avLst/>
          </a:prstGeom>
          <a:noFill/>
        </p:spPr>
      </p:pic>
      <p:pic>
        <p:nvPicPr>
          <p:cNvPr id="31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6970">
            <a:off x="7820084" y="1166723"/>
            <a:ext cx="1549460" cy="590549"/>
          </a:xfrm>
          <a:prstGeom prst="rect">
            <a:avLst/>
          </a:prstGeom>
          <a:noFill/>
        </p:spPr>
      </p:pic>
      <p:pic>
        <p:nvPicPr>
          <p:cNvPr id="32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6970">
            <a:off x="6819951" y="3024112"/>
            <a:ext cx="1549460" cy="590549"/>
          </a:xfrm>
          <a:prstGeom prst="rect">
            <a:avLst/>
          </a:prstGeom>
          <a:noFill/>
        </p:spPr>
      </p:pic>
      <p:pic>
        <p:nvPicPr>
          <p:cNvPr id="33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7996">
            <a:off x="6110574" y="5010286"/>
            <a:ext cx="1549460" cy="590549"/>
          </a:xfrm>
          <a:prstGeom prst="rect">
            <a:avLst/>
          </a:prstGeom>
          <a:noFill/>
        </p:spPr>
      </p:pic>
      <p:pic>
        <p:nvPicPr>
          <p:cNvPr id="34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7832">
            <a:off x="6589404" y="3763560"/>
            <a:ext cx="1430986" cy="545395"/>
          </a:xfrm>
          <a:prstGeom prst="rect">
            <a:avLst/>
          </a:prstGeom>
          <a:noFill/>
        </p:spPr>
      </p:pic>
      <p:pic>
        <p:nvPicPr>
          <p:cNvPr id="35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09637">
            <a:off x="5420600" y="5905289"/>
            <a:ext cx="1415721" cy="539577"/>
          </a:xfrm>
          <a:prstGeom prst="rect">
            <a:avLst/>
          </a:prstGeom>
          <a:noFill/>
        </p:spPr>
      </p:pic>
      <p:pic>
        <p:nvPicPr>
          <p:cNvPr id="36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60307">
            <a:off x="50947" y="983974"/>
            <a:ext cx="1549460" cy="590549"/>
          </a:xfrm>
          <a:prstGeom prst="rect">
            <a:avLst/>
          </a:prstGeom>
          <a:noFill/>
        </p:spPr>
      </p:pic>
      <p:pic>
        <p:nvPicPr>
          <p:cNvPr id="37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30452">
            <a:off x="604615" y="3135890"/>
            <a:ext cx="1362292" cy="519213"/>
          </a:xfrm>
          <a:prstGeom prst="rect">
            <a:avLst/>
          </a:prstGeom>
          <a:noFill/>
        </p:spPr>
      </p:pic>
      <p:pic>
        <p:nvPicPr>
          <p:cNvPr id="38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79086">
            <a:off x="-187635" y="2104587"/>
            <a:ext cx="1441111" cy="549254"/>
          </a:xfrm>
          <a:prstGeom prst="rect">
            <a:avLst/>
          </a:prstGeom>
          <a:noFill/>
        </p:spPr>
      </p:pic>
      <p:pic>
        <p:nvPicPr>
          <p:cNvPr id="39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337459">
            <a:off x="981467" y="3650986"/>
            <a:ext cx="1549460" cy="590549"/>
          </a:xfrm>
          <a:prstGeom prst="rect">
            <a:avLst/>
          </a:prstGeom>
          <a:noFill/>
        </p:spPr>
      </p:pic>
      <p:pic>
        <p:nvPicPr>
          <p:cNvPr id="40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25863">
            <a:off x="1554004" y="4493036"/>
            <a:ext cx="1549460" cy="590549"/>
          </a:xfrm>
          <a:prstGeom prst="rect">
            <a:avLst/>
          </a:prstGeom>
          <a:noFill/>
        </p:spPr>
      </p:pic>
      <p:pic>
        <p:nvPicPr>
          <p:cNvPr id="41" name="Picture 1" descr="G:\слэм\i_0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67675">
            <a:off x="2047189" y="5477648"/>
            <a:ext cx="1549460" cy="590549"/>
          </a:xfrm>
          <a:prstGeom prst="rect">
            <a:avLst/>
          </a:prstGeom>
          <a:noFill/>
        </p:spPr>
      </p:pic>
      <p:sp>
        <p:nvSpPr>
          <p:cNvPr id="42" name="Прямоугольник 41"/>
          <p:cNvSpPr/>
          <p:nvPr/>
        </p:nvSpPr>
        <p:spPr>
          <a:xfrm>
            <a:off x="214282" y="4929198"/>
            <a:ext cx="1245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Лигаза</a:t>
            </a:r>
            <a:endParaRPr lang="ru-RU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6" grpId="0"/>
      <p:bldP spid="27" grpId="0"/>
      <p:bldP spid="28" grpId="0" animBg="1"/>
      <p:bldP spid="29" grpId="0" animBg="1"/>
      <p:bldP spid="4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</TotalTime>
  <Words>172</Words>
  <Application>Microsoft Office PowerPoint</Application>
  <PresentationFormat>Экран (4:3)</PresentationFormat>
  <Paragraphs>108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ТАЙНЫЕ ШИФРЫ ДНК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 Теперь шифры ДНК для нас не тайные ;)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Катя</dc:creator>
  <cp:lastModifiedBy>Биология</cp:lastModifiedBy>
  <cp:revision>51</cp:revision>
  <dcterms:created xsi:type="dcterms:W3CDTF">2015-10-14T09:30:44Z</dcterms:created>
  <dcterms:modified xsi:type="dcterms:W3CDTF">2019-09-26T09:44:46Z</dcterms:modified>
</cp:coreProperties>
</file>