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884" r:id="rId2"/>
  </p:sldMasterIdLst>
  <p:notesMasterIdLst>
    <p:notesMasterId r:id="rId38"/>
  </p:notesMasterIdLst>
  <p:sldIdLst>
    <p:sldId id="256" r:id="rId3"/>
    <p:sldId id="257" r:id="rId4"/>
    <p:sldId id="258" r:id="rId5"/>
    <p:sldId id="266" r:id="rId6"/>
    <p:sldId id="306" r:id="rId7"/>
    <p:sldId id="279" r:id="rId8"/>
    <p:sldId id="269" r:id="rId9"/>
    <p:sldId id="273" r:id="rId10"/>
    <p:sldId id="259" r:id="rId11"/>
    <p:sldId id="272" r:id="rId12"/>
    <p:sldId id="274" r:id="rId13"/>
    <p:sldId id="275" r:id="rId14"/>
    <p:sldId id="281" r:id="rId15"/>
    <p:sldId id="282" r:id="rId16"/>
    <p:sldId id="276" r:id="rId17"/>
    <p:sldId id="277" r:id="rId18"/>
    <p:sldId id="278" r:id="rId19"/>
    <p:sldId id="280" r:id="rId20"/>
    <p:sldId id="307" r:id="rId21"/>
    <p:sldId id="265" r:id="rId22"/>
    <p:sldId id="263" r:id="rId23"/>
    <p:sldId id="286" r:id="rId24"/>
    <p:sldId id="290" r:id="rId25"/>
    <p:sldId id="287" r:id="rId26"/>
    <p:sldId id="284" r:id="rId27"/>
    <p:sldId id="291" r:id="rId28"/>
    <p:sldId id="296" r:id="rId29"/>
    <p:sldId id="297" r:id="rId30"/>
    <p:sldId id="308" r:id="rId31"/>
    <p:sldId id="300" r:id="rId32"/>
    <p:sldId id="302" r:id="rId33"/>
    <p:sldId id="303" r:id="rId34"/>
    <p:sldId id="301" r:id="rId35"/>
    <p:sldId id="293" r:id="rId36"/>
    <p:sldId id="30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32407"/>
    <a:srgbClr val="991A05"/>
    <a:srgbClr val="56AA5E"/>
    <a:srgbClr val="FF9900"/>
    <a:srgbClr val="36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с1 до 3 лет</c:v>
                </c:pt>
                <c:pt idx="1">
                  <c:v>с 3 до 7 лет</c:v>
                </c:pt>
                <c:pt idx="2">
                  <c:v>с7 до 11 лет</c:v>
                </c:pt>
                <c:pt idx="3">
                  <c:v>с 11 до 14 лет 16</c:v>
                </c:pt>
                <c:pt idx="4">
                  <c:v>с 14 до 18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Возрастные группы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3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с1 до 3 лет</c:v>
                </c:pt>
                <c:pt idx="1">
                  <c:v>с 3 до 7 лет</c:v>
                </c:pt>
                <c:pt idx="2">
                  <c:v>с7 до 11 лет</c:v>
                </c:pt>
                <c:pt idx="3">
                  <c:v>с 11 до 14 лет 16</c:v>
                </c:pt>
                <c:pt idx="4">
                  <c:v>с 14 до 18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38</c:v>
                </c:pt>
                <c:pt idx="2">
                  <c:v>26</c:v>
                </c:pt>
                <c:pt idx="3">
                  <c:v>16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370944"/>
        <c:axId val="29173632"/>
      </c:barChart>
      <c:valAx>
        <c:axId val="2917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370944"/>
        <c:crosses val="autoZero"/>
        <c:crossBetween val="between"/>
      </c:valAx>
      <c:catAx>
        <c:axId val="6037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291736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0.15466285464316962"/>
          <c:w val="0.84939924176144643"/>
          <c:h val="0.789781589801274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38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03703703703703E-2"/>
          <c:y val="0.15069460067491564"/>
          <c:w val="0.79340387139107615"/>
          <c:h val="0.789781589801274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ДНИ НЕДЕЛИ</c:v>
                </c:pt>
              </c:strCache>
            </c:strRef>
          </c:tx>
          <c:explosion val="21"/>
          <c:cat>
            <c:strRef>
              <c:f>Лист1!$A$2:$A$3</c:f>
              <c:strCache>
                <c:ptCount val="2"/>
                <c:pt idx="0">
                  <c:v>Рабочие</c:v>
                </c:pt>
                <c:pt idx="1">
                  <c:v>Выходные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65.900000000000006</c:v>
                </c:pt>
                <c:pt idx="1">
                  <c:v>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3000"/>
                </a:schemeClr>
              </a:solidFill>
            </c:spPr>
          </c:dPt>
          <c:cat>
            <c:strRef>
              <c:f>Лист1!$A$2:$A$10</c:f>
              <c:strCache>
                <c:ptCount val="9"/>
                <c:pt idx="0">
                  <c:v>Без антибиотиков</c:v>
                </c:pt>
                <c:pt idx="1">
                  <c:v>Сумамед</c:v>
                </c:pt>
                <c:pt idx="2">
                  <c:v>Амоксиклав</c:v>
                </c:pt>
                <c:pt idx="3">
                  <c:v>Флемоксин                          3</c:v>
                </c:pt>
                <c:pt idx="4">
                  <c:v>Клацид</c:v>
                </c:pt>
                <c:pt idx="5">
                  <c:v>Амоксициллин                  2</c:v>
                </c:pt>
                <c:pt idx="6">
                  <c:v>Ампициллин</c:v>
                </c:pt>
                <c:pt idx="7">
                  <c:v>Цефтриаксон</c:v>
                </c:pt>
                <c:pt idx="8">
                  <c:v>Фурагин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delete val="1"/>
      </c:legendEntry>
      <c:legendEntry>
        <c:idx val="4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647336079517838"/>
          <c:y val="0"/>
          <c:w val="0.32438502478856812"/>
          <c:h val="0.96407663952609468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Пазухи, причинные в развитии ОРО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В-челюстные</c:v>
                </c:pt>
                <c:pt idx="1">
                  <c:v>Решетчатые</c:v>
                </c:pt>
                <c:pt idx="2">
                  <c:v>В-чел.+решетч.</c:v>
                </c:pt>
                <c:pt idx="3">
                  <c:v>Лобные и др.</c:v>
                </c:pt>
                <c:pt idx="4">
                  <c:v>Больше 3 пазух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42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67382023427627102"/>
          <c:y val="8.7223939031542616E-2"/>
          <c:w val="0.29068593856323516"/>
          <c:h val="0.91126627668329008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31878997571701E-2"/>
          <c:y val="7.0598464341625075E-2"/>
          <c:w val="0.87695513990508989"/>
          <c:h val="0.86711489426314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-5.22</c:v>
                </c:pt>
                <c:pt idx="1">
                  <c:v>-5.86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-5.89</c:v>
                </c:pt>
                <c:pt idx="1">
                  <c:v>-6.44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-5.86</c:v>
                </c:pt>
                <c:pt idx="1">
                  <c:v>-6.51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6064"/>
        <c:axId val="4314240"/>
      </c:barChart>
      <c:catAx>
        <c:axId val="4296064"/>
        <c:scaling>
          <c:orientation val="minMax"/>
        </c:scaling>
        <c:delete val="1"/>
        <c:axPos val="b"/>
        <c:majorTickMark val="out"/>
        <c:minorTickMark val="none"/>
        <c:tickLblPos val="nextTo"/>
        <c:crossAx val="4314240"/>
        <c:crosses val="autoZero"/>
        <c:auto val="1"/>
        <c:lblAlgn val="ctr"/>
        <c:lblOffset val="100"/>
        <c:noMultiLvlLbl val="0"/>
      </c:catAx>
      <c:valAx>
        <c:axId val="4314240"/>
        <c:scaling>
          <c:orientation val="minMax"/>
          <c:max val="-3"/>
          <c:min val="-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3000"/>
                </a:schemeClr>
              </a:solidFill>
            </c:spPr>
          </c:dPt>
          <c:cat>
            <c:strRef>
              <c:f>Лист1!$A$2:$A$10</c:f>
              <c:strCache>
                <c:ptCount val="9"/>
                <c:pt idx="0">
                  <c:v>Без антибиотиков</c:v>
                </c:pt>
                <c:pt idx="1">
                  <c:v>Сумамед</c:v>
                </c:pt>
                <c:pt idx="2">
                  <c:v>Амоксиклав</c:v>
                </c:pt>
                <c:pt idx="3">
                  <c:v>Флемоксин                          3</c:v>
                </c:pt>
                <c:pt idx="4">
                  <c:v>Клацид</c:v>
                </c:pt>
                <c:pt idx="5">
                  <c:v>Амоксициллин                  2</c:v>
                </c:pt>
                <c:pt idx="6">
                  <c:v>Ампициллин</c:v>
                </c:pt>
                <c:pt idx="7">
                  <c:v>Цефтриаксон</c:v>
                </c:pt>
                <c:pt idx="8">
                  <c:v>Фурагин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delete val="1"/>
      </c:legendEntry>
      <c:legendEntry>
        <c:idx val="4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647336079517838"/>
          <c:y val="0"/>
          <c:w val="0.32438502478856812"/>
          <c:h val="0.96407663952609468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0.70528</cdr:x>
      <cdr:y>0.62298</cdr:y>
    </cdr:from>
    <cdr:to>
      <cdr:x>0.73254</cdr:x>
      <cdr:y>0.66331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43350" y="2943225"/>
          <a:ext cx="152400" cy="1905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0.31845</cdr:y>
    </cdr:from>
    <cdr:to>
      <cdr:x>0.77431</cdr:x>
      <cdr:y>0.51488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2743199" y="1019175"/>
          <a:ext cx="1504951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Острые риносинуситы 63.6%</a:t>
          </a:r>
        </a:p>
      </cdr:txBody>
    </cdr:sp>
  </cdr:relSizeAnchor>
  <cdr:relSizeAnchor xmlns:cdr="http://schemas.openxmlformats.org/drawingml/2006/chartDrawing">
    <cdr:from>
      <cdr:x>0.15104</cdr:x>
      <cdr:y>0.27679</cdr:y>
    </cdr:from>
    <cdr:to>
      <cdr:x>0.42361</cdr:x>
      <cdr:y>0.55952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828675" y="885839"/>
          <a:ext cx="1495419" cy="904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Обострение  </a:t>
          </a:r>
          <a:r>
            <a:rPr lang="ru-RU" sz="1600" b="1" dirty="0" smtClean="0"/>
            <a:t>хронических</a:t>
          </a:r>
          <a:endParaRPr lang="ru-RU" sz="1600" b="1" dirty="0"/>
        </a:p>
        <a:p xmlns:a="http://schemas.openxmlformats.org/drawingml/2006/main">
          <a:r>
            <a:rPr lang="ru-RU" sz="1600" b="1" dirty="0"/>
            <a:t>риносинуситов</a:t>
          </a:r>
        </a:p>
        <a:p xmlns:a="http://schemas.openxmlformats.org/drawingml/2006/main">
          <a:r>
            <a:rPr lang="ru-RU" sz="1600" b="1" dirty="0"/>
            <a:t>30,2%</a:t>
          </a:r>
        </a:p>
      </cdr:txBody>
    </cdr:sp>
  </cdr:relSizeAnchor>
  <cdr:relSizeAnchor xmlns:cdr="http://schemas.openxmlformats.org/drawingml/2006/chartDrawing">
    <cdr:from>
      <cdr:x>0.34201</cdr:x>
      <cdr:y>0.18452</cdr:y>
    </cdr:from>
    <cdr:to>
      <cdr:x>0.43576</cdr:x>
      <cdr:y>0.29167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1876425" y="590550"/>
          <a:ext cx="5143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4,6%</a:t>
          </a:r>
        </a:p>
      </cdr:txBody>
    </cdr:sp>
  </cdr:relSizeAnchor>
  <cdr:relSizeAnchor xmlns:cdr="http://schemas.openxmlformats.org/drawingml/2006/chartDrawing">
    <cdr:from>
      <cdr:x>0.41319</cdr:x>
      <cdr:y>0.16667</cdr:y>
    </cdr:from>
    <cdr:to>
      <cdr:x>0.52951</cdr:x>
      <cdr:y>0.2381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2266951" y="533400"/>
          <a:ext cx="638174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2,3%</a:t>
          </a:r>
        </a:p>
      </cdr:txBody>
    </cdr:sp>
  </cdr:relSizeAnchor>
  <cdr:relSizeAnchor xmlns:cdr="http://schemas.openxmlformats.org/drawingml/2006/chartDrawing">
    <cdr:from>
      <cdr:x>0.10417</cdr:x>
      <cdr:y>0.03274</cdr:y>
    </cdr:from>
    <cdr:to>
      <cdr:x>0.34896</cdr:x>
      <cdr:y>0.1875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571500" y="104776"/>
          <a:ext cx="1343026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err="1"/>
            <a:t>Одонтогенные</a:t>
          </a:r>
          <a:r>
            <a:rPr lang="ru-RU" sz="1600" b="1" dirty="0"/>
            <a:t> синуситы</a:t>
          </a:r>
        </a:p>
      </cdr:txBody>
    </cdr:sp>
  </cdr:relSizeAnchor>
  <cdr:relSizeAnchor xmlns:cdr="http://schemas.openxmlformats.org/drawingml/2006/chartDrawing">
    <cdr:from>
      <cdr:x>0.24653</cdr:x>
      <cdr:y>0.1131</cdr:y>
    </cdr:from>
    <cdr:to>
      <cdr:x>0.36458</cdr:x>
      <cdr:y>0.18452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1352550" y="361950"/>
          <a:ext cx="6477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0.42188</cdr:x>
      <cdr:y>0</cdr:y>
    </cdr:from>
    <cdr:to>
      <cdr:x>0.73438</cdr:x>
      <cdr:y>0.14583</cdr:y>
    </cdr:to>
    <cdr:sp macro="" textlink="">
      <cdr:nvSpPr>
        <cdr:cNvPr id="9" name="Поле 8"/>
        <cdr:cNvSpPr txBox="1"/>
      </cdr:nvSpPr>
      <cdr:spPr>
        <a:xfrm xmlns:a="http://schemas.openxmlformats.org/drawingml/2006/main">
          <a:off x="2314575" y="0"/>
          <a:ext cx="171450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ysClr val="windowText" lastClr="000000"/>
              </a:solidFill>
            </a:rPr>
            <a:t>Посттравматический</a:t>
          </a:r>
          <a:r>
            <a:rPr lang="ru-RU" sz="1600" b="1" baseline="0" dirty="0">
              <a:solidFill>
                <a:sysClr val="windowText" lastClr="000000"/>
              </a:solidFill>
            </a:rPr>
            <a:t> синусит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0.44097</cdr:x>
      <cdr:y>0.125</cdr:y>
    </cdr:from>
    <cdr:to>
      <cdr:x>0.46007</cdr:x>
      <cdr:y>0.16667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2419350" y="400050"/>
          <a:ext cx="104775" cy="1333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0.33729</cdr:x>
      <cdr:y>0.50769</cdr:y>
    </cdr:from>
    <cdr:to>
      <cdr:x>0.79666</cdr:x>
      <cdr:y>0.78749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0504" y="1624826"/>
          <a:ext cx="2520280" cy="895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Понедельник-пятница</a:t>
          </a:r>
        </a:p>
        <a:p xmlns:a="http://schemas.openxmlformats.org/drawingml/2006/main">
          <a:pPr algn="ctr"/>
          <a:r>
            <a:rPr lang="ru-RU" sz="1800" b="1" dirty="0" smtClean="0"/>
            <a:t>65,9%</a:t>
          </a:r>
          <a:r>
            <a:rPr lang="ru-RU" sz="1100" dirty="0" smtClean="0"/>
            <a:t> 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0.92874</cdr:x>
      <cdr:y>0.52302</cdr:y>
    </cdr:from>
    <cdr:to>
      <cdr:x>0.956</cdr:x>
      <cdr:y>0.56335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643192" y="2167880"/>
          <a:ext cx="224339" cy="167166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</a:endParaRPr>
        </a:p>
      </cdr:txBody>
    </cdr:sp>
  </cdr:relSizeAnchor>
  <cdr:relSizeAnchor xmlns:cdr="http://schemas.openxmlformats.org/drawingml/2006/chartDrawing">
    <cdr:from>
      <cdr:x>0.24625</cdr:x>
      <cdr:y>0.36666</cdr:y>
    </cdr:from>
    <cdr:to>
      <cdr:x>0.68291</cdr:x>
      <cdr:y>0.41878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H="1" flipV="1">
          <a:off x="2026568" y="1519808"/>
          <a:ext cx="359350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0.40249</cdr:x>
      <cdr:y>0.25456</cdr:y>
    </cdr:from>
    <cdr:to>
      <cdr:x>0.52499</cdr:x>
      <cdr:y>0.35002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1152128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30,5%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0.36749</cdr:x>
      <cdr:y>0.70004</cdr:y>
    </cdr:from>
    <cdr:to>
      <cdr:x>0.48999</cdr:x>
      <cdr:y>0.82732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168352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25%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0.16625</cdr:x>
      <cdr:y>0.66822</cdr:y>
    </cdr:from>
    <cdr:to>
      <cdr:x>0.28</cdr:x>
      <cdr:y>0.76368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3024336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13,5%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0.14</cdr:x>
      <cdr:y>0.33411</cdr:y>
    </cdr:from>
    <cdr:to>
      <cdr:x>0.245</cdr:x>
      <cdr:y>0.41366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52128" y="151216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8,5%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</cdr:x>
      <cdr:y>0.19294</cdr:y>
    </cdr:from>
    <cdr:to>
      <cdr:x>0.5525</cdr:x>
      <cdr:y>0.52302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3538736" y="799728"/>
          <a:ext cx="1008112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Верхнечелюстные- 14%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0.92874</cdr:x>
      <cdr:y>0.52302</cdr:y>
    </cdr:from>
    <cdr:to>
      <cdr:x>0.956</cdr:x>
      <cdr:y>0.56335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643192" y="2167880"/>
          <a:ext cx="224339" cy="167166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</a:endParaRPr>
        </a:p>
      </cdr:txBody>
    </cdr:sp>
  </cdr:relSizeAnchor>
  <cdr:relSizeAnchor xmlns:cdr="http://schemas.openxmlformats.org/drawingml/2006/chartDrawing">
    <cdr:from>
      <cdr:x>0.24625</cdr:x>
      <cdr:y>0.36666</cdr:y>
    </cdr:from>
    <cdr:to>
      <cdr:x>0.68291</cdr:x>
      <cdr:y>0.41878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H="1" flipV="1">
          <a:off x="2026568" y="1519808"/>
          <a:ext cx="359350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0.40249</cdr:x>
      <cdr:y>0.25456</cdr:y>
    </cdr:from>
    <cdr:to>
      <cdr:x>0.52499</cdr:x>
      <cdr:y>0.35002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1152128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30,5%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0.36749</cdr:x>
      <cdr:y>0.70004</cdr:y>
    </cdr:from>
    <cdr:to>
      <cdr:x>0.48999</cdr:x>
      <cdr:y>0.82732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168352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25%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0.16625</cdr:x>
      <cdr:y>0.66822</cdr:y>
    </cdr:from>
    <cdr:to>
      <cdr:x>0.28</cdr:x>
      <cdr:y>0.76368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2" y="3024336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13,5%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0.14</cdr:x>
      <cdr:y>0.33411</cdr:y>
    </cdr:from>
    <cdr:to>
      <cdr:x>0.245</cdr:x>
      <cdr:y>0.41366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52128" y="151216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8,5%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86657-C244-4AD1-B5A0-2BF47A87DD8A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BBA38-CEF9-42AF-B4D9-A5ABDE983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7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детей младшего возраста причинной  ОРО было воспаление решетчатого лабиринта, а у детей старшего возраста - сочетание воспаления решетчатого лабиринта и верхнечелюстных пазух, воспаление лобных пазух в сочетании с поражением других околоносовых пазух.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BBA38-CEF9-42AF-B4D9-A5ABDE983F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86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0941F9-1914-45AF-B2F5-BD45E66D923D}" type="slidenum">
              <a:rPr lang="en-US" b="0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b="0" smtClean="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0412" cy="342741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1814"/>
            <a:ext cx="5029200" cy="1228725"/>
          </a:xfrm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Негнойные ОРО диагностировались чаще, чем гнойные (68% и 32% соответственно), в том числе почти в 3 раза чаще они возникали при острых воспалениях околоносовых пазух.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BBA38-CEF9-42AF-B4D9-A5ABDE983F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4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структуре негнойных ОРО  1 место занимал реактивный отек клетчатки  (39%), 2  место-реактивный отек век (37,9%) и 3  место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остеопериостит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костной стенки орбиты (23%).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BBA38-CEF9-42AF-B4D9-A5ABDE983F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8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Негнойные ОРО диагностировались чаще, чем гнойные (68% и 32% соответственно), в том числе почти в 3 раза чаще они возникали при острых воспалениях околоносовых пазух.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BBA38-CEF9-42AF-B4D9-A5ABDE983F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1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структуре этих ОРО на 1 месте стоит </a:t>
            </a:r>
            <a:r>
              <a:rPr lang="ru-RU" dirty="0" err="1" smtClean="0"/>
              <a:t>субпериостальный</a:t>
            </a:r>
            <a:r>
              <a:rPr lang="ru-RU" dirty="0" smtClean="0"/>
              <a:t> абсцесс орбиты (42,8%), 2 и 3 место приходится на абсцесс век и  ретробульбарный абсцесс орбиты (21,4 и 21,4 %%), 4 место занимает флегмона орбиты (14,3%).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BBA38-CEF9-42AF-B4D9-A5ABDE983F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4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Гнойные формы поражения орбиты чаще возникали при обострении гнойного процесса в околоносовых пазух (4:3).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BBA38-CEF9-42AF-B4D9-A5ABDE983FB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2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значительно усложняло проведение алгоритма диагностики и лечения.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BBA38-CEF9-42AF-B4D9-A5ABDE983FB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9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значительно усложняло проведение алгоритма диагностики и лечения.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BBA38-CEF9-42AF-B4D9-A5ABDE983FB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DD00-CBD7-418C-ABEB-84D7D6C5C328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3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1F58-F49A-4405-A680-0F57CD0D82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6F45-7311-4502-8F1D-E96D7EFF69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8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5A98-B43E-49B7-9FF3-9BD6E6712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0CD7-CF3F-466E-90CD-DB8C11736C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0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2EE2-3D2D-43F5-80D4-0971487F19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5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0983-B8F8-43BE-AE54-EDA4E00827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E69B-81ED-41BC-B6EB-A33B05D0DD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3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39" y="404817"/>
            <a:ext cx="8235461" cy="1012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9244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21457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87E6-BF5C-48B3-ADF2-A8800DEE50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B08C-7AD2-4CAE-9DB7-79B1812A84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3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48A1-FFAE-40B2-9E25-905DD614C8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1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40F9-2BA4-4966-A3EB-14C90AC5B7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71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997F-EC40-4572-A1DF-C22D7D4723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47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A7F6-E63B-494D-8DFE-21781D4B7D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8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9103-73E4-4F6B-8D18-F25CC425D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62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C991C-D46B-4807-9730-FBA212CB26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9540-1E69-4005-8793-38CDC3E574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3137-88E6-4D71-869A-62C76B36C9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F9F4-21E3-4573-B72C-220DAA98F3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8E07-4207-4CEE-9A29-F5F441ADD9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9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73038"/>
            <a:ext cx="8066088" cy="427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750" y="1628775"/>
            <a:ext cx="8062913" cy="41846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0463" y="0"/>
            <a:ext cx="320675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5F85-CFAB-4D89-BC89-AED43A328A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24EA-9474-43DB-87CE-EC8C3DF88D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2DA4-B2AA-4DD4-92C0-5F76D1D49F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2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F993-D902-49F6-82A7-9AD3F54250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74C6-B23C-4C54-89E2-5C0A29D77F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E8FA-3C9C-4116-82D2-3948F02CF7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6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AB527-4C17-4639-8E60-30FD5DD78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63D7-6E12-4461-B3C7-56260E326B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1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AEE2D-C4FE-4732-9FA1-FA1563EF491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7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DA0BCA-B115-40A9-8884-3B187E8BAC0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minzdrav.ru/docs/mzsr/standards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7059488" cy="1368152"/>
          </a:xfrm>
        </p:spPr>
        <p:txBody>
          <a:bodyPr>
            <a:noAutofit/>
          </a:bodyPr>
          <a:lstStyle/>
          <a:p>
            <a:r>
              <a:rPr lang="ru-RU" sz="4400" b="1" i="1" dirty="0" err="1">
                <a:solidFill>
                  <a:srgbClr val="FF0066"/>
                </a:solidFill>
              </a:rPr>
              <a:t>Риногенные</a:t>
            </a:r>
            <a:r>
              <a:rPr lang="ru-RU" sz="4400" b="1" i="1" dirty="0">
                <a:solidFill>
                  <a:srgbClr val="FF0066"/>
                </a:solidFill>
              </a:rPr>
              <a:t> орбитальные осложнения у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7128792" cy="19442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Кафедра ЛОР болезней с </a:t>
            </a:r>
            <a:r>
              <a:rPr lang="ru-RU" dirty="0">
                <a:solidFill>
                  <a:srgbClr val="002060"/>
                </a:solidFill>
              </a:rPr>
              <a:t>курсом </a:t>
            </a:r>
            <a:r>
              <a:rPr lang="ru-RU" dirty="0" smtClean="0">
                <a:solidFill>
                  <a:srgbClr val="002060"/>
                </a:solidFill>
              </a:rPr>
              <a:t>ПО  к.м.н. доц. Торопова Л.А.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КГБУЗ "</a:t>
            </a:r>
            <a:r>
              <a:rPr lang="ru-RU" dirty="0">
                <a:solidFill>
                  <a:srgbClr val="002060"/>
                </a:solidFill>
              </a:rPr>
              <a:t>Красноярская межрайонная детская больница №4</a:t>
            </a:r>
            <a:r>
              <a:rPr lang="ru-RU" dirty="0" smtClean="0">
                <a:solidFill>
                  <a:srgbClr val="002060"/>
                </a:solidFill>
              </a:rPr>
              <a:t>" </a:t>
            </a:r>
            <a:r>
              <a:rPr lang="ru-RU" dirty="0" err="1" smtClean="0">
                <a:solidFill>
                  <a:srgbClr val="002060"/>
                </a:solidFill>
              </a:rPr>
              <a:t>Каширцева</a:t>
            </a:r>
            <a:r>
              <a:rPr lang="ru-RU" dirty="0" smtClean="0">
                <a:solidFill>
                  <a:srgbClr val="002060"/>
                </a:solidFill>
              </a:rPr>
              <a:t> И.А., </a:t>
            </a:r>
            <a:r>
              <a:rPr lang="ru-RU" dirty="0" err="1" smtClean="0">
                <a:solidFill>
                  <a:srgbClr val="002060"/>
                </a:solidFill>
              </a:rPr>
              <a:t>Каленский</a:t>
            </a:r>
            <a:r>
              <a:rPr lang="ru-RU" dirty="0" smtClean="0">
                <a:solidFill>
                  <a:srgbClr val="002060"/>
                </a:solidFill>
              </a:rPr>
              <a:t> В.А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59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000" dirty="0">
                <a:solidFill>
                  <a:srgbClr val="991A05"/>
                </a:solidFill>
                <a:latin typeface="Candara"/>
              </a:rPr>
              <a:t>Красноярский Государственный Медицинский Университет им. проф. В.Ф. </a:t>
            </a:r>
            <a:r>
              <a:rPr lang="ru-RU" sz="2000" dirty="0" err="1">
                <a:solidFill>
                  <a:srgbClr val="991A05"/>
                </a:solidFill>
                <a:latin typeface="Candara"/>
              </a:rPr>
              <a:t>Войно-Ясенецкого</a:t>
            </a:r>
            <a:endParaRPr lang="ru-RU" sz="2000" dirty="0">
              <a:solidFill>
                <a:srgbClr val="991A05"/>
              </a:solidFill>
              <a:latin typeface="Candara"/>
            </a:endParaRPr>
          </a:p>
        </p:txBody>
      </p:sp>
      <p:pic>
        <p:nvPicPr>
          <p:cNvPr id="5" name="Рисунок 3" descr="Untitled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737" y="-20239"/>
            <a:ext cx="3025263" cy="2605087"/>
          </a:xfrm>
          <a:prstGeom prst="rect">
            <a:avLst/>
          </a:prstGeom>
          <a:solidFill>
            <a:srgbClr val="073E87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1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Негнойные </a:t>
            </a:r>
            <a:r>
              <a:rPr lang="ru-RU" b="1" dirty="0">
                <a:solidFill>
                  <a:srgbClr val="FF0066"/>
                </a:solidFill>
              </a:rPr>
              <a:t>ОРО при разных формах </a:t>
            </a:r>
            <a:r>
              <a:rPr lang="ru-RU" b="1" dirty="0" smtClean="0">
                <a:solidFill>
                  <a:srgbClr val="FF0066"/>
                </a:solidFill>
              </a:rPr>
              <a:t>синуситов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0"/>
          <a:stretch/>
        </p:blipFill>
        <p:spPr bwMode="auto">
          <a:xfrm>
            <a:off x="395537" y="1719730"/>
            <a:ext cx="5328591" cy="45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Цилиндр 4"/>
          <p:cNvSpPr/>
          <p:nvPr/>
        </p:nvSpPr>
        <p:spPr>
          <a:xfrm>
            <a:off x="6606226" y="2132856"/>
            <a:ext cx="486054" cy="864096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92280" y="21328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1A05"/>
                </a:solidFill>
              </a:rPr>
              <a:t>Острые риносинуситы</a:t>
            </a:r>
            <a:endParaRPr lang="ru-RU" b="1" dirty="0">
              <a:solidFill>
                <a:srgbClr val="991A05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6606226" y="4365104"/>
            <a:ext cx="486054" cy="1008112"/>
          </a:xfrm>
          <a:prstGeom prst="can">
            <a:avLst/>
          </a:prstGeom>
          <a:solidFill>
            <a:srgbClr val="991A0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92280" y="45811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1A05"/>
                </a:solidFill>
              </a:rPr>
              <a:t>Хронические риносинуситы</a:t>
            </a:r>
            <a:endParaRPr lang="ru-RU" b="1" dirty="0">
              <a:solidFill>
                <a:srgbClr val="991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22465" y="2256746"/>
            <a:ext cx="5499069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83671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Структура гнойных ОРО</a:t>
            </a:r>
            <a:endParaRPr lang="ru-RU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2843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Гнойные ОРО при разных формах синуситов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8"/>
          <a:stretch/>
        </p:blipFill>
        <p:spPr bwMode="auto">
          <a:xfrm>
            <a:off x="80027" y="1844824"/>
            <a:ext cx="648971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18448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1A05"/>
                </a:solidFill>
              </a:rPr>
              <a:t>Острый риносинусит</a:t>
            </a:r>
            <a:endParaRPr lang="ru-RU" b="1" dirty="0">
              <a:solidFill>
                <a:srgbClr val="991A05"/>
              </a:solidFill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7020272" y="1700808"/>
            <a:ext cx="216024" cy="513348"/>
          </a:xfrm>
          <a:prstGeom prst="can">
            <a:avLst/>
          </a:prstGeom>
          <a:solidFill>
            <a:srgbClr val="991A0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7020272" y="3212976"/>
            <a:ext cx="216024" cy="576064"/>
          </a:xfrm>
          <a:prstGeom prst="can">
            <a:avLst/>
          </a:prstGeom>
          <a:solidFill>
            <a:srgbClr val="56AA5E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308304" y="3239621"/>
            <a:ext cx="183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1A05"/>
                </a:solidFill>
              </a:rPr>
              <a:t>Хронический риносинусит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521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291" y="332656"/>
            <a:ext cx="920529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7883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Форма орбитальных осложнений, локализация и характер </a:t>
            </a:r>
            <a:r>
              <a:rPr lang="ru-RU" sz="2800" dirty="0" smtClean="0">
                <a:solidFill>
                  <a:srgbClr val="FF0000"/>
                </a:solidFill>
              </a:rPr>
              <a:t>воспалительного </a:t>
            </a:r>
            <a:r>
              <a:rPr lang="ru-RU" sz="2800" dirty="0">
                <a:solidFill>
                  <a:srgbClr val="FF0000"/>
                </a:solidFill>
              </a:rPr>
              <a:t>процесса в околоносовых пазухах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635522"/>
              </p:ext>
            </p:extLst>
          </p:nvPr>
        </p:nvGraphicFramePr>
        <p:xfrm>
          <a:off x="395536" y="1700808"/>
          <a:ext cx="8424935" cy="4740204"/>
        </p:xfrm>
        <a:graphic>
          <a:graphicData uri="http://schemas.openxmlformats.org/drawingml/2006/table">
            <a:tbl>
              <a:tblPr/>
              <a:tblGrid>
                <a:gridCol w="2051497"/>
                <a:gridCol w="642452"/>
                <a:gridCol w="642452"/>
                <a:gridCol w="516498"/>
                <a:gridCol w="516498"/>
                <a:gridCol w="642452"/>
                <a:gridCol w="642452"/>
                <a:gridCol w="641546"/>
                <a:gridCol w="641546"/>
                <a:gridCol w="516498"/>
                <a:gridCol w="516498"/>
                <a:gridCol w="188141"/>
                <a:gridCol w="266405"/>
              </a:tblGrid>
              <a:tr h="20962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</a:t>
                      </a:r>
                      <a:r>
                        <a:rPr lang="ru-RU" sz="18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орбиталь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ного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осложне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ния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Локализация процесса в околоносовых пазухах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Решетчатая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Верхне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челюстная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Решетчатая + в/челюстная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Лобная и решетчатая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Три и более пазух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Характер   процесса   в околоносовых   пазухах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Остр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Хрон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Остр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Хро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Остр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Хрон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Остр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Хрон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Остр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Хрон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Реактивный отек век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Остеопериостит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костной стенки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Реактивный отек клетчатки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Абсцесс век 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Субпериостальный абсцесс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Ретробульбарный абсцесс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Флегмона орбиты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:  129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7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7862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Первичное обращение к специалистам при </a:t>
            </a:r>
            <a:r>
              <a:rPr lang="ru-RU" sz="3600" b="1" dirty="0">
                <a:solidFill>
                  <a:srgbClr val="FF0066"/>
                </a:solidFill>
              </a:rPr>
              <a:t>возникновении клинических признаков </a:t>
            </a:r>
            <a:r>
              <a:rPr lang="ru-RU" sz="3600" b="1" dirty="0" smtClean="0">
                <a:solidFill>
                  <a:srgbClr val="FF0066"/>
                </a:solidFill>
              </a:rPr>
              <a:t>ОРО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D:\Локальный диск\Торопова -Ницца\DSC056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18673"/>
          <a:stretch/>
        </p:blipFill>
        <p:spPr bwMode="auto">
          <a:xfrm>
            <a:off x="395536" y="3998052"/>
            <a:ext cx="3031998" cy="207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Локальный диск\Торопова -Ницца\DSC056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5921" r="50448" b="9054"/>
          <a:stretch/>
        </p:blipFill>
        <p:spPr bwMode="auto">
          <a:xfrm>
            <a:off x="5292080" y="3140968"/>
            <a:ext cx="2767369" cy="35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060848"/>
            <a:ext cx="3031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 76% </a:t>
            </a:r>
            <a:r>
              <a:rPr lang="ru-RU" sz="2400" b="1" dirty="0" smtClean="0">
                <a:solidFill>
                  <a:srgbClr val="0070C0"/>
                </a:solidFill>
              </a:rPr>
              <a:t>случаях </a:t>
            </a:r>
            <a:r>
              <a:rPr lang="ru-RU" sz="2400" b="1" dirty="0">
                <a:solidFill>
                  <a:srgbClr val="0070C0"/>
                </a:solidFill>
              </a:rPr>
              <a:t>пациенты обращались вначале к окулисту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256490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 3,8% к </a:t>
            </a:r>
            <a:r>
              <a:rPr lang="ru-RU" sz="2400" b="1" dirty="0" smtClean="0">
                <a:solidFill>
                  <a:srgbClr val="0070C0"/>
                </a:solidFill>
              </a:rPr>
              <a:t>стоматологу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FF0066"/>
                </a:solidFill>
              </a:rPr>
              <a:t>Длительноть</a:t>
            </a:r>
            <a:r>
              <a:rPr lang="ru-RU" sz="3600" b="1" dirty="0">
                <a:solidFill>
                  <a:srgbClr val="FF0066"/>
                </a:solidFill>
              </a:rPr>
              <a:t> острого или </a:t>
            </a:r>
            <a:r>
              <a:rPr lang="ru-RU" sz="3600" b="1" dirty="0" smtClean="0">
                <a:solidFill>
                  <a:srgbClr val="FF0066"/>
                </a:solidFill>
              </a:rPr>
              <a:t>обострения </a:t>
            </a:r>
            <a:r>
              <a:rPr lang="ru-RU" sz="3600" b="1" dirty="0">
                <a:solidFill>
                  <a:srgbClr val="FF0066"/>
                </a:solidFill>
              </a:rPr>
              <a:t>хронического гнойного </a:t>
            </a:r>
            <a:r>
              <a:rPr lang="ru-RU" sz="3600" b="1" dirty="0" smtClean="0">
                <a:solidFill>
                  <a:srgbClr val="FF0066"/>
                </a:solidFill>
              </a:rPr>
              <a:t>синусита </a:t>
            </a:r>
            <a:r>
              <a:rPr lang="ru-RU" sz="3600" b="1" dirty="0">
                <a:solidFill>
                  <a:srgbClr val="FF0066"/>
                </a:solidFill>
              </a:rPr>
              <a:t>до возникновения клинических симптомов ОРО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35696" y="3284984"/>
            <a:ext cx="5499069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4581128"/>
            <a:ext cx="4320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932040" y="6093296"/>
            <a:ext cx="0" cy="7200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0600"/>
            <a:ext cx="8075240" cy="914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66"/>
                </a:solidFill>
              </a:rPr>
              <a:t>Обращение за помощью в ЛОР </a:t>
            </a:r>
            <a:r>
              <a:rPr lang="ru-RU" sz="3600" b="1" dirty="0" smtClean="0">
                <a:solidFill>
                  <a:srgbClr val="FF0066"/>
                </a:solidFill>
              </a:rPr>
              <a:t> </a:t>
            </a:r>
            <a:r>
              <a:rPr lang="ru-RU" sz="3600" b="1" dirty="0" err="1" smtClean="0">
                <a:solidFill>
                  <a:srgbClr val="FF0066"/>
                </a:solidFill>
              </a:rPr>
              <a:t>травмпункт</a:t>
            </a:r>
            <a:r>
              <a:rPr lang="ru-RU" sz="3600" b="1" dirty="0" smtClean="0">
                <a:solidFill>
                  <a:srgbClr val="FF0066"/>
                </a:solidFill>
              </a:rPr>
              <a:t> 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r="29461"/>
          <a:stretch/>
        </p:blipFill>
        <p:spPr bwMode="auto">
          <a:xfrm>
            <a:off x="426921" y="1700808"/>
            <a:ext cx="2961565" cy="356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77307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Вечер 87,6%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3488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День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12,4%</a:t>
            </a:r>
            <a:endParaRPr lang="ru-RU" sz="2000" b="1" dirty="0">
              <a:solidFill>
                <a:schemeClr val="bg2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69006567"/>
              </p:ext>
            </p:extLst>
          </p:nvPr>
        </p:nvGraphicFramePr>
        <p:xfrm>
          <a:off x="3563888" y="2779186"/>
          <a:ext cx="5580112" cy="324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5936" y="357301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Суббота-воскресенье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34,1%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Сроки госпитализации при ОРО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sz="2800" dirty="0"/>
              <a:t>Большинство больных </a:t>
            </a:r>
            <a:r>
              <a:rPr lang="ru-RU" sz="2800" dirty="0" smtClean="0"/>
              <a:t>поступали </a:t>
            </a:r>
            <a:r>
              <a:rPr lang="ru-RU" sz="2800" dirty="0"/>
              <a:t>в ЛОР - стационар </a:t>
            </a:r>
            <a:r>
              <a:rPr lang="ru-RU" sz="2800" b="1" dirty="0">
                <a:solidFill>
                  <a:srgbClr val="0070C0"/>
                </a:solidFill>
              </a:rPr>
              <a:t>в первые дни </a:t>
            </a:r>
            <a:r>
              <a:rPr lang="ru-RU" sz="2800" dirty="0"/>
              <a:t>появления признаков развивающегося осложнения. </a:t>
            </a:r>
            <a:endParaRPr lang="ru-RU" sz="2800" dirty="0" smtClean="0"/>
          </a:p>
          <a:p>
            <a:r>
              <a:rPr lang="ru-RU" sz="2800" dirty="0" smtClean="0"/>
              <a:t>Из </a:t>
            </a:r>
            <a:r>
              <a:rPr lang="ru-RU" sz="2800" dirty="0"/>
              <a:t>них обследованных (осмотр оториноларинголога , R – графия ОНП) -  </a:t>
            </a:r>
            <a:r>
              <a:rPr lang="ru-RU" sz="2800" dirty="0" smtClean="0"/>
              <a:t>97 </a:t>
            </a:r>
            <a:r>
              <a:rPr lang="ru-RU" sz="2800" dirty="0"/>
              <a:t>детей </a:t>
            </a:r>
            <a:r>
              <a:rPr lang="ru-RU" sz="2800" dirty="0" smtClean="0"/>
              <a:t>(75 %),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необследованных </a:t>
            </a:r>
            <a:r>
              <a:rPr lang="ru-RU" sz="2800" dirty="0" smtClean="0"/>
              <a:t>32 </a:t>
            </a:r>
            <a:r>
              <a:rPr lang="ru-RU" sz="2800" dirty="0"/>
              <a:t>ребенка </a:t>
            </a:r>
            <a:r>
              <a:rPr lang="ru-RU" sz="2800" dirty="0" smtClean="0"/>
              <a:t>(25 </a:t>
            </a:r>
            <a:r>
              <a:rPr lang="ru-RU" sz="2800" dirty="0"/>
              <a:t>%). </a:t>
            </a:r>
            <a:endParaRPr lang="ru-RU" sz="2800" dirty="0" smtClean="0"/>
          </a:p>
          <a:p>
            <a:r>
              <a:rPr lang="ru-RU" sz="2800" dirty="0" err="1"/>
              <a:t>С</a:t>
            </a:r>
            <a:r>
              <a:rPr lang="ru-RU" sz="2800" dirty="0" err="1" smtClean="0"/>
              <a:t>енсебилизированный</a:t>
            </a:r>
            <a:r>
              <a:rPr lang="ru-RU" sz="2800" dirty="0" smtClean="0"/>
              <a:t> фон при </a:t>
            </a:r>
            <a:r>
              <a:rPr lang="ru-RU" sz="2800" dirty="0"/>
              <a:t>ОРО </a:t>
            </a:r>
            <a:r>
              <a:rPr lang="ru-RU" sz="2800" dirty="0" smtClean="0"/>
              <a:t>был установлен </a:t>
            </a:r>
            <a:r>
              <a:rPr lang="ru-RU" sz="2800" dirty="0"/>
              <a:t>у  89 </a:t>
            </a:r>
            <a:r>
              <a:rPr lang="ru-RU" sz="2800" dirty="0" smtClean="0"/>
              <a:t> больных ( </a:t>
            </a:r>
            <a:r>
              <a:rPr lang="ru-RU" sz="2800" dirty="0"/>
              <a:t>69 </a:t>
            </a:r>
            <a:r>
              <a:rPr lang="ru-RU" sz="2800" dirty="0" smtClean="0"/>
              <a:t>%). </a:t>
            </a:r>
          </a:p>
          <a:p>
            <a:r>
              <a:rPr lang="ru-RU" sz="2800" dirty="0" smtClean="0"/>
              <a:t>Чаще это были: </a:t>
            </a:r>
            <a:r>
              <a:rPr lang="ru-RU" sz="2800" dirty="0" err="1" smtClean="0"/>
              <a:t>атопическая</a:t>
            </a:r>
            <a:r>
              <a:rPr lang="ru-RU" sz="2800" dirty="0" smtClean="0"/>
              <a:t> </a:t>
            </a:r>
            <a:r>
              <a:rPr lang="ru-RU" sz="2800" dirty="0"/>
              <a:t>бронхиальная астма, </a:t>
            </a:r>
            <a:r>
              <a:rPr lang="ru-RU" sz="2800" dirty="0" err="1"/>
              <a:t>атопический</a:t>
            </a:r>
            <a:r>
              <a:rPr lang="ru-RU" sz="2800" dirty="0"/>
              <a:t> дерматит, поливалентная аллергия.</a:t>
            </a:r>
          </a:p>
        </p:txBody>
      </p:sp>
    </p:spTree>
    <p:extLst>
      <p:ext uri="{BB962C8B-B14F-4D97-AF65-F5344CB8AC3E}">
        <p14:creationId xmlns:p14="http://schemas.microsoft.com/office/powerpoint/2010/main" val="33466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Антибиотики, получаемые детьми перед поступлением в оториноларингологическое отделение по поводу </a:t>
            </a:r>
            <a:r>
              <a:rPr lang="ru-RU" sz="28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риносинусита</a:t>
            </a:r>
            <a:r>
              <a:rPr lang="ru-RU" sz="28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3200" dirty="0">
                <a:solidFill>
                  <a:srgbClr val="FF0066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66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FF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525905"/>
              </p:ext>
            </p:extLst>
          </p:nvPr>
        </p:nvGraphicFramePr>
        <p:xfrm>
          <a:off x="323528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4188040" y="2852936"/>
            <a:ext cx="1872208" cy="1728192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139952" y="501317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6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66"/>
                </a:solidFill>
              </a:rPr>
              <a:t>Цели 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Определить </a:t>
            </a:r>
            <a:r>
              <a:rPr lang="ru-RU" sz="2800" dirty="0"/>
              <a:t>частоту возникновения орбитальных </a:t>
            </a:r>
            <a:r>
              <a:rPr lang="ru-RU" sz="2800" dirty="0" err="1"/>
              <a:t>риносинусогенных</a:t>
            </a:r>
            <a:r>
              <a:rPr lang="ru-RU" sz="2800" dirty="0"/>
              <a:t>   </a:t>
            </a:r>
            <a:r>
              <a:rPr lang="ru-RU" sz="2800" dirty="0" smtClean="0"/>
              <a:t>осложнений </a:t>
            </a:r>
            <a:r>
              <a:rPr lang="ru-RU" sz="2800" dirty="0"/>
              <a:t>(ОРО) у </a:t>
            </a:r>
            <a:r>
              <a:rPr lang="ru-RU" sz="2800" dirty="0" smtClean="0"/>
              <a:t>детей по </a:t>
            </a:r>
            <a:r>
              <a:rPr lang="ru-RU" sz="2800" dirty="0"/>
              <a:t>данным историй </a:t>
            </a:r>
            <a:r>
              <a:rPr lang="ru-RU" sz="2800" dirty="0" smtClean="0"/>
              <a:t>болезни.</a:t>
            </a:r>
          </a:p>
          <a:p>
            <a:pPr>
              <a:buFontTx/>
              <a:buChar char="-"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Установить </a:t>
            </a:r>
            <a:r>
              <a:rPr lang="ru-RU" sz="2800" dirty="0"/>
              <a:t>причинные факторы способствующие их развитию.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Выявить  </a:t>
            </a:r>
            <a:r>
              <a:rPr lang="ru-RU" sz="2800" dirty="0"/>
              <a:t>характер и особенности клинического течения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3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Лечение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r>
              <a:rPr lang="ru-RU" sz="2800" dirty="0"/>
              <a:t>При негнойных ОРО проводили консервативное лечение (общее и местное), при неэффективности проводимой </a:t>
            </a:r>
            <a:r>
              <a:rPr lang="ru-RU" sz="2800" dirty="0" smtClean="0"/>
              <a:t>терапии, </a:t>
            </a:r>
            <a:r>
              <a:rPr lang="ru-RU" sz="2800" dirty="0"/>
              <a:t>выполняли оперативное </a:t>
            </a:r>
            <a:r>
              <a:rPr lang="ru-RU" sz="2800" dirty="0" smtClean="0"/>
              <a:t>вмешательство на </a:t>
            </a:r>
            <a:r>
              <a:rPr lang="ru-RU" sz="2800" dirty="0"/>
              <a:t>причинных околоносовых </a:t>
            </a:r>
            <a:r>
              <a:rPr lang="ru-RU" sz="2800" dirty="0" smtClean="0"/>
              <a:t>пазухах.</a:t>
            </a:r>
            <a:endParaRPr lang="ru-RU" sz="2800" dirty="0"/>
          </a:p>
          <a:p>
            <a:r>
              <a:rPr lang="ru-RU" sz="2800" dirty="0" smtClean="0"/>
              <a:t>При </a:t>
            </a:r>
            <a:r>
              <a:rPr lang="ru-RU" sz="2800" dirty="0"/>
              <a:t>подозрении гнойного ОРО </a:t>
            </a:r>
            <a:r>
              <a:rPr lang="ru-RU" sz="2800" dirty="0" smtClean="0"/>
              <a:t>выполнялось </a:t>
            </a:r>
            <a:r>
              <a:rPr lang="ru-RU" sz="2800" dirty="0"/>
              <a:t>срочное хирургическое </a:t>
            </a:r>
            <a:r>
              <a:rPr lang="ru-RU" sz="2800" dirty="0" smtClean="0"/>
              <a:t>вмешательство на </a:t>
            </a:r>
            <a:r>
              <a:rPr lang="ru-RU" sz="2800" dirty="0"/>
              <a:t>причинных околоносовых </a:t>
            </a:r>
            <a:r>
              <a:rPr lang="ru-RU" sz="2800" dirty="0" smtClean="0"/>
              <a:t>пазухах и глазнице  (</a:t>
            </a:r>
            <a:r>
              <a:rPr lang="ru-RU" sz="2800" dirty="0" err="1" smtClean="0"/>
              <a:t>отриноларингологом</a:t>
            </a:r>
            <a:r>
              <a:rPr lang="ru-RU" sz="2800" dirty="0" smtClean="0"/>
              <a:t> и окулистом).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18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0"/>
            <a:ext cx="81472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Выводы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784976" cy="5904656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Частота ОРО </a:t>
            </a:r>
            <a:r>
              <a:rPr lang="ru-RU" sz="2400" b="1" dirty="0" smtClean="0">
                <a:latin typeface="Times New Roman"/>
                <a:ea typeface="Times New Roman"/>
              </a:rPr>
              <a:t>зависит от  возраста </a:t>
            </a:r>
            <a:r>
              <a:rPr lang="ru-RU" sz="2400" b="1" dirty="0">
                <a:latin typeface="Times New Roman"/>
                <a:ea typeface="Times New Roman"/>
              </a:rPr>
              <a:t>ребенка.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Негнойные ОРО встречаются чаще, в том числе чаще при остром воспалении околоносовых пазух, </a:t>
            </a:r>
            <a:r>
              <a:rPr lang="ru-RU" sz="2400" b="1" dirty="0" smtClean="0">
                <a:latin typeface="Times New Roman"/>
                <a:ea typeface="Times New Roman"/>
              </a:rPr>
              <a:t>из </a:t>
            </a:r>
            <a:r>
              <a:rPr lang="ru-RU" sz="2400" b="1" dirty="0">
                <a:latin typeface="Times New Roman"/>
                <a:ea typeface="Times New Roman"/>
              </a:rPr>
              <a:t>них встречался </a:t>
            </a:r>
            <a:r>
              <a:rPr lang="ru-RU" sz="2400" b="1" dirty="0" smtClean="0">
                <a:latin typeface="Times New Roman"/>
                <a:ea typeface="Times New Roman"/>
              </a:rPr>
              <a:t>чаще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реактивный </a:t>
            </a:r>
            <a:r>
              <a:rPr lang="ru-RU" sz="2400" b="1" dirty="0">
                <a:latin typeface="Times New Roman"/>
                <a:ea typeface="Times New Roman"/>
              </a:rPr>
              <a:t>отек клетчатки.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err="1">
                <a:latin typeface="Times New Roman"/>
                <a:ea typeface="Times New Roman"/>
              </a:rPr>
              <a:t>Сенсебилизированный</a:t>
            </a:r>
            <a:r>
              <a:rPr lang="ru-RU" sz="2400" b="1" dirty="0">
                <a:latin typeface="Times New Roman"/>
                <a:ea typeface="Times New Roman"/>
              </a:rPr>
              <a:t> фон при ОРО </a:t>
            </a:r>
            <a:r>
              <a:rPr lang="ru-RU" sz="2400" b="1" dirty="0" smtClean="0">
                <a:latin typeface="Times New Roman"/>
                <a:ea typeface="Times New Roman"/>
              </a:rPr>
              <a:t>встречается часто </a:t>
            </a:r>
            <a:r>
              <a:rPr lang="ru-RU" b="1" dirty="0" smtClean="0">
                <a:latin typeface="Times New Roman"/>
                <a:ea typeface="Times New Roman"/>
              </a:rPr>
              <a:t>(89  больных- </a:t>
            </a:r>
            <a:r>
              <a:rPr lang="ru-RU" b="1" dirty="0">
                <a:latin typeface="Times New Roman"/>
                <a:ea typeface="Times New Roman"/>
              </a:rPr>
              <a:t>69 </a:t>
            </a:r>
            <a:r>
              <a:rPr lang="ru-RU" b="1" dirty="0" smtClean="0">
                <a:latin typeface="Times New Roman"/>
                <a:ea typeface="Times New Roman"/>
              </a:rPr>
              <a:t>%), </a:t>
            </a:r>
            <a:r>
              <a:rPr lang="ru-RU" sz="2400" b="1" dirty="0" smtClean="0">
                <a:latin typeface="Times New Roman"/>
                <a:ea typeface="Times New Roman"/>
              </a:rPr>
              <a:t>что влияет на течение и лечение ОРО.  </a:t>
            </a:r>
            <a:endParaRPr lang="ru-RU" sz="24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При подозрении на гнойное орбитальное </a:t>
            </a:r>
            <a:r>
              <a:rPr lang="ru-RU" sz="2400" b="1" dirty="0" err="1">
                <a:latin typeface="Times New Roman"/>
                <a:ea typeface="Times New Roman"/>
              </a:rPr>
              <a:t>риносинусогенное</a:t>
            </a:r>
            <a:r>
              <a:rPr lang="ru-RU" sz="2400" b="1" dirty="0">
                <a:latin typeface="Times New Roman"/>
                <a:ea typeface="Times New Roman"/>
              </a:rPr>
              <a:t> осложнение необходимо проводить срочное хирургическое вмешательство на причинных околоносовых </a:t>
            </a:r>
            <a:r>
              <a:rPr lang="ru-RU" sz="2400" b="1" dirty="0" smtClean="0">
                <a:latin typeface="Times New Roman"/>
                <a:ea typeface="Times New Roman"/>
              </a:rPr>
              <a:t>пазухах и орбите.</a:t>
            </a:r>
            <a:endParaRPr lang="ru-RU" sz="2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6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Вопросы, требующие решения!!!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987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255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66"/>
                </a:solidFill>
              </a:rPr>
              <a:t>Информативность обследования</a:t>
            </a:r>
          </a:p>
        </p:txBody>
      </p:sp>
      <p:pic>
        <p:nvPicPr>
          <p:cNvPr id="40963" name="Picture 4" descr="Graphic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" y="2060575"/>
            <a:ext cx="2925763" cy="3384550"/>
          </a:xfrm>
          <a:noFill/>
        </p:spPr>
      </p:pic>
      <p:pic>
        <p:nvPicPr>
          <p:cNvPr id="40964" name="Picture 6" descr="Graphic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133600"/>
            <a:ext cx="2590800" cy="3311525"/>
          </a:xfrm>
          <a:noFill/>
        </p:spPr>
      </p:pic>
      <p:sp>
        <p:nvSpPr>
          <p:cNvPr id="409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19181-FDAE-40B0-9A26-BC376FBBAFEF}" type="slidenum">
              <a:rPr lang="ru-RU" smtClean="0">
                <a:solidFill>
                  <a:srgbClr val="000000"/>
                </a:solidFill>
              </a:rPr>
              <a:pPr eaLnBrk="1" hangingPunct="1"/>
              <a:t>23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3"/>
          </p:nvPr>
        </p:nvSpPr>
        <p:spPr>
          <a:xfrm>
            <a:off x="5940152" y="5445224"/>
            <a:ext cx="252028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РЕНТГЕНОГРАФИЯ ОНП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98045"/>
            <a:ext cx="2304256" cy="341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551624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КТ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90600"/>
            <a:ext cx="8075240" cy="9144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Вопросы, требующие решения!!!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r="29461"/>
          <a:stretch/>
        </p:blipFill>
        <p:spPr bwMode="auto">
          <a:xfrm>
            <a:off x="-25833" y="3321754"/>
            <a:ext cx="2941649" cy="353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3468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Вечер</a:t>
            </a:r>
            <a:r>
              <a:rPr lang="ru-RU" sz="2000" b="1" dirty="0" smtClean="0">
                <a:solidFill>
                  <a:srgbClr val="000000"/>
                </a:solidFill>
              </a:rPr>
              <a:t> 87,6%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42693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День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12,4%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61405"/>
            <a:ext cx="30305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4388623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</a:rPr>
              <a:t>В </a:t>
            </a:r>
            <a:r>
              <a:rPr lang="ru-RU" sz="2800" b="1" dirty="0">
                <a:solidFill>
                  <a:srgbClr val="000000"/>
                </a:solidFill>
              </a:rPr>
              <a:t>76% случаях пациенты обращались вначале к </a:t>
            </a:r>
            <a:r>
              <a:rPr lang="ru-RU" sz="2800" b="1" dirty="0">
                <a:solidFill>
                  <a:srgbClr val="FFFF00"/>
                </a:solidFill>
              </a:rPr>
              <a:t>окулисту</a:t>
            </a:r>
          </a:p>
        </p:txBody>
      </p:sp>
    </p:spTree>
    <p:extLst>
      <p:ext uri="{BB962C8B-B14F-4D97-AF65-F5344CB8AC3E}">
        <p14:creationId xmlns:p14="http://schemas.microsoft.com/office/powerpoint/2010/main" val="3324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Вопросы, требующие решения!!!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 err="1">
                <a:solidFill>
                  <a:srgbClr val="0070C0"/>
                </a:solidFill>
              </a:rPr>
              <a:t>Сенсебилизированный</a:t>
            </a:r>
            <a:r>
              <a:rPr lang="ru-RU" sz="3200" b="1" dirty="0">
                <a:solidFill>
                  <a:srgbClr val="0070C0"/>
                </a:solidFill>
              </a:rPr>
              <a:t> фон </a:t>
            </a:r>
            <a:r>
              <a:rPr lang="ru-RU" sz="2600" dirty="0">
                <a:solidFill>
                  <a:srgbClr val="000018"/>
                </a:solidFill>
              </a:rPr>
              <a:t>при </a:t>
            </a:r>
            <a:r>
              <a:rPr lang="ru-RU" sz="3200" b="1" dirty="0">
                <a:solidFill>
                  <a:srgbClr val="000018"/>
                </a:solidFill>
              </a:rPr>
              <a:t>ОРО</a:t>
            </a:r>
            <a:r>
              <a:rPr lang="ru-RU" sz="2600" dirty="0">
                <a:solidFill>
                  <a:srgbClr val="000018"/>
                </a:solidFill>
              </a:rPr>
              <a:t> был установлен у  89  больных </a:t>
            </a:r>
            <a:r>
              <a:rPr lang="ru-RU" sz="2600" dirty="0">
                <a:solidFill>
                  <a:srgbClr val="0070C0"/>
                </a:solidFill>
              </a:rPr>
              <a:t>( 69 %). </a:t>
            </a:r>
          </a:p>
          <a:p>
            <a:pPr lvl="0"/>
            <a:r>
              <a:rPr lang="ru-RU" sz="2600" dirty="0">
                <a:solidFill>
                  <a:srgbClr val="000018"/>
                </a:solidFill>
              </a:rPr>
              <a:t>Чаще это были</a:t>
            </a:r>
            <a:r>
              <a:rPr lang="ru-RU" sz="2600" b="1" dirty="0">
                <a:solidFill>
                  <a:srgbClr val="0070C0"/>
                </a:solidFill>
              </a:rPr>
              <a:t>: </a:t>
            </a:r>
            <a:r>
              <a:rPr lang="ru-RU" sz="2600" b="1" dirty="0" err="1">
                <a:solidFill>
                  <a:srgbClr val="0070C0"/>
                </a:solidFill>
              </a:rPr>
              <a:t>атопическая</a:t>
            </a:r>
            <a:r>
              <a:rPr lang="ru-RU" sz="2600" b="1" dirty="0">
                <a:solidFill>
                  <a:srgbClr val="0070C0"/>
                </a:solidFill>
              </a:rPr>
              <a:t> бронхиальная астма, </a:t>
            </a:r>
            <a:r>
              <a:rPr lang="ru-RU" sz="2600" b="1" dirty="0" err="1">
                <a:solidFill>
                  <a:srgbClr val="0070C0"/>
                </a:solidFill>
              </a:rPr>
              <a:t>атопический</a:t>
            </a:r>
            <a:r>
              <a:rPr lang="ru-RU" sz="2600" b="1" dirty="0">
                <a:solidFill>
                  <a:srgbClr val="0070C0"/>
                </a:solidFill>
              </a:rPr>
              <a:t> дерматит, поливалентная аллергия.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70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0340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</a:rPr>
              <a:t>Клинические рекомендации</a:t>
            </a:r>
            <a:r>
              <a:rPr lang="ru-RU" sz="2800" dirty="0">
                <a:solidFill>
                  <a:srgbClr val="FF0066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66"/>
                </a:solidFill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                                 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6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kern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«ЭТИОПАТОГЕНЕТИЧЕСКАЯ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kern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 ТЕРАПИЯ  </a:t>
            </a:r>
            <a:r>
              <a:rPr lang="ru-RU" b="1" kern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ОСТРЫХ СРЕДНИХ ОТИТОВ»</a:t>
            </a:r>
            <a:br>
              <a:rPr lang="ru-RU" b="1" kern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kern="1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    </a:t>
            </a:r>
            <a:r>
              <a:rPr lang="ru-RU" sz="2400" b="1" i="1" dirty="0" err="1" smtClean="0">
                <a:solidFill>
                  <a:srgbClr val="D32407"/>
                </a:solidFill>
                <a:latin typeface="Times New Roman"/>
                <a:ea typeface="Times New Roman"/>
              </a:rPr>
              <a:t>Интраназальные</a:t>
            </a:r>
            <a:r>
              <a:rPr lang="ru-RU" sz="2400" b="1" i="1" dirty="0" smtClean="0">
                <a:solidFill>
                  <a:srgbClr val="D32407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D32407"/>
                </a:solidFill>
                <a:latin typeface="Times New Roman"/>
                <a:ea typeface="Times New Roman"/>
              </a:rPr>
              <a:t>глюкокортикостероидные</a:t>
            </a:r>
            <a:r>
              <a:rPr lang="ru-RU" sz="2400" b="1" i="1" dirty="0">
                <a:solidFill>
                  <a:srgbClr val="D32407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D32407"/>
                </a:solidFill>
                <a:latin typeface="Times New Roman"/>
                <a:ea typeface="Times New Roman"/>
              </a:rPr>
              <a:t>  </a:t>
            </a:r>
            <a:r>
              <a:rPr lang="ru-RU" sz="2400" b="1" i="1" dirty="0">
                <a:solidFill>
                  <a:srgbClr val="D32407"/>
                </a:solidFill>
                <a:latin typeface="Times New Roman"/>
                <a:ea typeface="Times New Roman"/>
              </a:rPr>
              <a:t> препараты </a:t>
            </a:r>
            <a:r>
              <a:rPr lang="ru-RU" sz="2400" b="1" i="1" dirty="0" smtClean="0">
                <a:solidFill>
                  <a:srgbClr val="D32407"/>
                </a:solidFill>
                <a:latin typeface="Times New Roman"/>
                <a:ea typeface="Times New Roman"/>
              </a:rPr>
              <a:t>(</a:t>
            </a:r>
            <a:r>
              <a:rPr lang="ru-RU" sz="2400" b="1" i="1" dirty="0" err="1">
                <a:solidFill>
                  <a:srgbClr val="D32407"/>
                </a:solidFill>
                <a:latin typeface="Times New Roman"/>
                <a:ea typeface="Times New Roman"/>
              </a:rPr>
              <a:t>ИнГКС</a:t>
            </a:r>
            <a:r>
              <a:rPr lang="ru-RU" sz="2400" b="1" i="1" dirty="0">
                <a:solidFill>
                  <a:srgbClr val="D32407"/>
                </a:solidFill>
                <a:latin typeface="Times New Roman"/>
                <a:ea typeface="Times New Roman"/>
              </a:rPr>
              <a:t>)</a:t>
            </a:r>
            <a:r>
              <a:rPr lang="ru-RU" sz="2400" dirty="0">
                <a:solidFill>
                  <a:srgbClr val="D32407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являются патогенетическими, действующие на все факторы воспаления, способствуют устранению назальной </a:t>
            </a:r>
            <a:r>
              <a:rPr lang="ru-RU" sz="2400" dirty="0" smtClean="0">
                <a:latin typeface="Times New Roman"/>
                <a:ea typeface="Times New Roman"/>
              </a:rPr>
              <a:t>обструкции.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«ПРИНЦИПЫ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ЭТИОПАТОГЕНЕТИЧЕСКОЙ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ТЕРАПИИ ОСТРЫХ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Arial Unicode MS"/>
                <a:cs typeface="Times New Roman"/>
              </a:rPr>
              <a:t>СИНУСИТОВ»</a:t>
            </a:r>
          </a:p>
          <a:p>
            <a:pPr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D32407"/>
                </a:solidFill>
                <a:latin typeface="Times New Roman"/>
                <a:ea typeface="Arial Unicode MS"/>
                <a:cs typeface="Times New Roman"/>
              </a:rPr>
              <a:t>Местная </a:t>
            </a:r>
            <a:r>
              <a:rPr lang="ru-RU" sz="2400" b="1" i="1" dirty="0" err="1">
                <a:solidFill>
                  <a:srgbClr val="D32407"/>
                </a:solidFill>
                <a:latin typeface="Times New Roman"/>
                <a:ea typeface="Arial Unicode MS"/>
                <a:cs typeface="Times New Roman"/>
              </a:rPr>
              <a:t>глюкокортикостероидная</a:t>
            </a:r>
            <a:r>
              <a:rPr lang="ru-RU" sz="2400" b="1" i="1" dirty="0">
                <a:solidFill>
                  <a:srgbClr val="D32407"/>
                </a:solidFill>
                <a:latin typeface="Times New Roman"/>
                <a:ea typeface="Arial Unicode MS"/>
                <a:cs typeface="Times New Roman"/>
              </a:rPr>
              <a:t> терапия</a:t>
            </a:r>
            <a:r>
              <a:rPr lang="ru-RU" sz="2400" b="1" i="1" dirty="0" smtClean="0">
                <a:solidFill>
                  <a:srgbClr val="D32407"/>
                </a:solidFill>
                <a:latin typeface="Times New Roman"/>
                <a:ea typeface="Arial Unicode MS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kern="100" dirty="0" smtClean="0">
              <a:latin typeface="Times New Roman"/>
              <a:ea typeface="Arial Unicode MS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kern="100" dirty="0">
              <a:latin typeface="Times New Roman"/>
              <a:ea typeface="Arial Unicode MS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kern="100" dirty="0" smtClean="0">
              <a:latin typeface="Times New Roman"/>
              <a:ea typeface="Arial Unicode MS"/>
              <a:cs typeface="Calibri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Назонекс - инструкция по применен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29054"/>
          <a:stretch/>
        </p:blipFill>
        <p:spPr bwMode="auto">
          <a:xfrm>
            <a:off x="19239" y="514701"/>
            <a:ext cx="1849272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32857"/>
            <a:ext cx="233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FF0066"/>
                </a:solidFill>
                <a:ea typeface="+mj-ea"/>
                <a:cs typeface="+mj-cs"/>
              </a:rPr>
              <a:t>Назонекс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9" y="6093296"/>
            <a:ext cx="91247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kern="100" dirty="0">
                <a:solidFill>
                  <a:srgbClr val="002060"/>
                </a:solidFill>
                <a:latin typeface="Times New Roman"/>
                <a:ea typeface="Arial Unicode MS"/>
                <a:cs typeface="Calibri"/>
              </a:rPr>
              <a:t>Национальная медицинская ассоциация оториноларингологов </a:t>
            </a:r>
            <a:r>
              <a:rPr lang="ru-RU" sz="1600" b="1" kern="1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Москва </a:t>
            </a:r>
            <a:r>
              <a:rPr lang="ru-RU" sz="1600" b="1" kern="100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– </a:t>
            </a:r>
            <a:r>
              <a:rPr lang="ru-RU" sz="1600" b="1" kern="100" dirty="0" smtClean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Санкт-Петербург</a:t>
            </a: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ea typeface="Times New Roman"/>
                <a:cs typeface="Times New Roman"/>
              </a:rPr>
              <a:t>  </a:t>
            </a:r>
            <a:r>
              <a:rPr lang="ru-RU" sz="1600" b="1" kern="100" dirty="0" smtClean="0">
                <a:solidFill>
                  <a:schemeClr val="bg2"/>
                </a:solidFill>
                <a:latin typeface="Times New Roman"/>
                <a:ea typeface="Times New Roman"/>
                <a:cs typeface="Calibri"/>
              </a:rPr>
              <a:t>2014 </a:t>
            </a:r>
            <a:endParaRPr lang="ru-RU" sz="1600" dirty="0">
              <a:solidFill>
                <a:schemeClr val="bg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9162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551766"/>
            <a:ext cx="6606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solidFill>
                  <a:prstClr val="black"/>
                </a:solidFill>
              </a:rPr>
              <a:t>Nayak</a:t>
            </a:r>
            <a:r>
              <a:rPr lang="en-US" sz="1050" dirty="0" smtClean="0">
                <a:solidFill>
                  <a:prstClr val="black"/>
                </a:solidFill>
              </a:rPr>
              <a:t> A.S. et al. </a:t>
            </a:r>
            <a:r>
              <a:rPr lang="de-DE" sz="1050" dirty="0" smtClean="0">
                <a:solidFill>
                  <a:prstClr val="black"/>
                </a:solidFill>
              </a:rPr>
              <a:t>Ann </a:t>
            </a:r>
            <a:r>
              <a:rPr lang="de-DE" sz="1050" dirty="0" err="1">
                <a:solidFill>
                  <a:prstClr val="black"/>
                </a:solidFill>
              </a:rPr>
              <a:t>Allergy</a:t>
            </a:r>
            <a:r>
              <a:rPr lang="de-DE" sz="1050" dirty="0">
                <a:solidFill>
                  <a:prstClr val="black"/>
                </a:solidFill>
              </a:rPr>
              <a:t> Asthma </a:t>
            </a:r>
            <a:r>
              <a:rPr lang="de-DE" sz="1050" dirty="0" err="1">
                <a:solidFill>
                  <a:prstClr val="black"/>
                </a:solidFill>
              </a:rPr>
              <a:t>Immunol</a:t>
            </a:r>
            <a:r>
              <a:rPr lang="de-DE" sz="1050" dirty="0">
                <a:solidFill>
                  <a:prstClr val="black"/>
                </a:solidFill>
              </a:rPr>
              <a:t> 2002;89:271–278.</a:t>
            </a:r>
            <a:endParaRPr lang="en-US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26921174"/>
              </p:ext>
            </p:extLst>
          </p:nvPr>
        </p:nvGraphicFramePr>
        <p:xfrm>
          <a:off x="1749902" y="2279288"/>
          <a:ext cx="4752528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8688" y="352772"/>
            <a:ext cx="8305800" cy="91598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1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>
                <a:solidFill>
                  <a:prstClr val="black"/>
                </a:solidFill>
              </a:rPr>
              <a:t>Начиная с 4 дня терапии, </a:t>
            </a:r>
            <a:r>
              <a:rPr lang="ru-RU" altLang="ru-RU" dirty="0" err="1" smtClean="0">
                <a:solidFill>
                  <a:prstClr val="black"/>
                </a:solidFill>
              </a:rPr>
              <a:t>Назонекс</a:t>
            </a:r>
            <a:r>
              <a:rPr lang="ru-RU" altLang="ru-RU" dirty="0" smtClean="0">
                <a:solidFill>
                  <a:prstClr val="black"/>
                </a:solidFill>
              </a:rPr>
              <a:t> 400 и 800 мкг/день обеспечивал значимое по сравнению с плацебо </a:t>
            </a:r>
            <a:r>
              <a:rPr lang="ru-RU" altLang="ru-RU" i="1" dirty="0" smtClean="0">
                <a:solidFill>
                  <a:prstClr val="black"/>
                </a:solidFill>
              </a:rPr>
              <a:t>улучшение основных клинических проявлений ОРС</a:t>
            </a:r>
            <a:endParaRPr lang="en-US" altLang="ru-RU" i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338" y="1604943"/>
            <a:ext cx="511543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dirty="0" smtClean="0">
                <a:solidFill>
                  <a:srgbClr val="4BACC6">
                    <a:lumMod val="50000"/>
                  </a:srgbClr>
                </a:solidFill>
              </a:rPr>
              <a:t>Улучшение (уменьшение балла </a:t>
            </a:r>
            <a:r>
              <a:rPr lang="en-US" sz="2000" dirty="0" smtClean="0">
                <a:solidFill>
                  <a:srgbClr val="4BACC6">
                    <a:lumMod val="50000"/>
                  </a:srgbClr>
                </a:solidFill>
              </a:rPr>
              <a:t>TSS</a:t>
            </a:r>
            <a:r>
              <a:rPr lang="ru-RU" sz="2000" dirty="0" smtClean="0">
                <a:solidFill>
                  <a:srgbClr val="4BACC6">
                    <a:lumMod val="50000"/>
                  </a:srgbClr>
                </a:solidFill>
              </a:rPr>
              <a:t>) </a:t>
            </a:r>
          </a:p>
          <a:p>
            <a:pPr algn="ctr">
              <a:lnSpc>
                <a:spcPts val="1700"/>
              </a:lnSpc>
            </a:pPr>
            <a:r>
              <a:rPr lang="ru-RU" sz="2000" dirty="0" smtClean="0">
                <a:solidFill>
                  <a:srgbClr val="4BACC6">
                    <a:lumMod val="50000"/>
                  </a:srgbClr>
                </a:solidFill>
              </a:rPr>
              <a:t>в различных группах на 15 и 21 день терапии</a:t>
            </a:r>
            <a:endParaRPr lang="en-US" sz="200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invGray">
          <a:xfrm>
            <a:off x="7444895" y="2611012"/>
            <a:ext cx="166360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МФНС </a:t>
            </a:r>
            <a:r>
              <a:rPr lang="en-US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200 </a:t>
            </a:r>
            <a:r>
              <a:rPr lang="ru-RU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мкг</a:t>
            </a:r>
            <a:r>
              <a:rPr lang="en-US" altLang="ru-RU" sz="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ru-RU" sz="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2 раза </a:t>
            </a:r>
            <a:r>
              <a:rPr lang="ru-RU" altLang="ru-RU" sz="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в день</a:t>
            </a:r>
            <a:endParaRPr lang="en-US" altLang="ru-RU" sz="80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invGray">
          <a:xfrm rot="-5400000">
            <a:off x="317142" y="3502510"/>
            <a:ext cx="23609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9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Величина уменьшения балла </a:t>
            </a:r>
            <a:r>
              <a:rPr lang="en-US" altLang="ru-RU" sz="9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TSS </a:t>
            </a:r>
            <a:endParaRPr lang="ru-RU" altLang="ru-RU" sz="900" b="1" dirty="0" smtClean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ru-RU" sz="9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vs </a:t>
            </a:r>
            <a:r>
              <a:rPr lang="ru-RU" altLang="ru-RU" sz="9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исходное</a:t>
            </a:r>
            <a:endParaRPr lang="en-US" altLang="ru-RU" sz="900" b="1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147320"/>
            <a:ext cx="54694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n=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864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963" y="5805264"/>
            <a:ext cx="765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Многоцентровое </a:t>
            </a:r>
            <a:r>
              <a:rPr lang="ru-RU" altLang="ru-RU" sz="800" dirty="0" err="1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рандомизированное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двойное слепое плацебо контролируемое исследование: 864 пациент а старше 12 лет со среднетяжелым-тяжелым ОБРС, подтверждённым КТ, </a:t>
            </a:r>
            <a:r>
              <a:rPr lang="en-US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TSS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Total Nasal Score)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11,57-11,61, продолжительность терапии 21 день  (МФНС </a:t>
            </a:r>
            <a:r>
              <a:rPr lang="en-US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00 и </a:t>
            </a:r>
            <a:r>
              <a:rPr lang="en-US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00 мкг/сутки, плацебо) в дополнение к амок</a:t>
            </a:r>
            <a:r>
              <a:rPr lang="en-US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ru-RU" altLang="ru-RU" sz="800" dirty="0" err="1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иклаву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875*2 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раза в день.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Первичная конечная точка- </a:t>
            </a:r>
            <a:r>
              <a:rPr lang="ru-RU" altLang="ru-RU" sz="800" dirty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изменение 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среднего значения общей оценки назальных симптомов (Т</a:t>
            </a:r>
            <a:r>
              <a:rPr lang="en-US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SS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), рассчитанной  для </a:t>
            </a:r>
            <a:r>
              <a:rPr lang="ru-RU" altLang="ru-RU" sz="800" dirty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периода 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1 -15 и 1-21 дни терапии.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МФНС </a:t>
            </a:r>
            <a:r>
              <a:rPr lang="en-US" altLang="ru-RU" sz="800" dirty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ru-RU" altLang="ru-RU" sz="800" dirty="0" err="1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мометазона</a:t>
            </a:r>
            <a:r>
              <a:rPr lang="ru-RU" altLang="ru-RU" sz="800" dirty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800" dirty="0" err="1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фуроат</a:t>
            </a:r>
            <a:r>
              <a:rPr lang="ru-RU" altLang="ru-RU" sz="800" dirty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800" dirty="0" smtClean="0">
                <a:solidFill>
                  <a:prstClr val="black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назальный спрей</a:t>
            </a:r>
            <a:endParaRPr lang="en-US" altLang="ru-RU" sz="800" dirty="0">
              <a:solidFill>
                <a:prstClr val="black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4307" y="2958040"/>
            <a:ext cx="125496" cy="89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5147464"/>
            <a:ext cx="1029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solidFill>
                  <a:prstClr val="black"/>
                </a:solidFill>
              </a:rPr>
              <a:t>1-15 день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5169547"/>
            <a:ext cx="10294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solidFill>
                  <a:prstClr val="black"/>
                </a:solidFill>
              </a:rPr>
              <a:t>1-21 день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0063" y="3933056"/>
            <a:ext cx="69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-5,22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4935" y="4427239"/>
            <a:ext cx="69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-5,89*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0351" y="4427095"/>
            <a:ext cx="85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-5,86**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4927" y="4423328"/>
            <a:ext cx="69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-5,86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3400" y="4849415"/>
            <a:ext cx="98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-6,44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7223" y="4839543"/>
            <a:ext cx="69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-6,51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ɫ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23998" y="2697120"/>
            <a:ext cx="125496" cy="89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invGray">
          <a:xfrm>
            <a:off x="7456232" y="2899044"/>
            <a:ext cx="166360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МФНС 4</a:t>
            </a:r>
            <a:r>
              <a:rPr lang="en-US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00 </a:t>
            </a:r>
            <a:r>
              <a:rPr lang="ru-RU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мкг</a:t>
            </a:r>
            <a:r>
              <a:rPr lang="en-US" altLang="ru-RU" sz="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ru-RU" sz="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2 раза </a:t>
            </a:r>
            <a:r>
              <a:rPr lang="ru-RU" altLang="ru-RU" sz="8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в день</a:t>
            </a:r>
            <a:endParaRPr lang="en-US" altLang="ru-RU" sz="80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24307" y="3246072"/>
            <a:ext cx="125496" cy="897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invGray">
          <a:xfrm>
            <a:off x="7456232" y="3187076"/>
            <a:ext cx="1663609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40000"/>
              </a:spcBef>
              <a:spcAft>
                <a:spcPct val="10000"/>
              </a:spcAft>
              <a:buClr>
                <a:schemeClr val="accent1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B3A79F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lr>
                <a:srgbClr val="8CC7BA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10000"/>
              </a:spcBef>
              <a:spcAft>
                <a:spcPct val="25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Плацебо</a:t>
            </a:r>
            <a:endParaRPr lang="en-US" altLang="ru-RU" sz="80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2246624" y="4756974"/>
            <a:ext cx="9144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*р=0,014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178149" y="4898344"/>
            <a:ext cx="75570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**р=0,017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228184" y="4738784"/>
            <a:ext cx="9144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 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р=0,031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6264569" y="4892528"/>
            <a:ext cx="75570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ɫ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р=0,016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5408930"/>
            <a:ext cx="7560840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Назначение </a:t>
            </a:r>
            <a:r>
              <a:rPr lang="ru-RU" dirty="0" err="1" smtClean="0">
                <a:solidFill>
                  <a:prstClr val="black"/>
                </a:solidFill>
              </a:rPr>
              <a:t>Назонекса</a:t>
            </a:r>
            <a:r>
              <a:rPr lang="ru-RU" dirty="0" smtClean="0">
                <a:solidFill>
                  <a:prstClr val="black"/>
                </a:solidFill>
              </a:rPr>
              <a:t> при ОБРС приводило к уменьшению заложенности носа, выраженности боли в лице, </a:t>
            </a:r>
            <a:r>
              <a:rPr lang="ru-RU" dirty="0" err="1" smtClean="0">
                <a:solidFill>
                  <a:prstClr val="black"/>
                </a:solidFill>
              </a:rPr>
              <a:t>ринореи</a:t>
            </a:r>
            <a:r>
              <a:rPr lang="ru-RU" dirty="0" smtClean="0">
                <a:solidFill>
                  <a:prstClr val="black"/>
                </a:solidFill>
              </a:rPr>
              <a:t>, задних назальных выделений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712968" cy="8636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Юридические аспекты применения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</a:rPr>
              <a:t>ИнГКС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: назначение не по показаниям может быть связано с риском и должно документироваться врачом в карте пациента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100385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81891052"/>
              </p:ext>
            </p:extLst>
          </p:nvPr>
        </p:nvGraphicFramePr>
        <p:xfrm>
          <a:off x="142875" y="1620838"/>
          <a:ext cx="8280400" cy="2895602"/>
        </p:xfrm>
        <a:graphic>
          <a:graphicData uri="http://schemas.openxmlformats.org/drawingml/2006/table">
            <a:tbl>
              <a:tblPr/>
              <a:tblGrid>
                <a:gridCol w="1754188"/>
                <a:gridCol w="6526212"/>
              </a:tblGrid>
              <a:tr h="1847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НАЗОНЕКС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®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мометазона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фуроат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0" marR="45716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354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Обострение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хронич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синуситов у взрослых (в т.ч. старческого возраста) и детей с 12 лет (как вспомогательное средство в составе комплексной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антибактер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терапии)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Острый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риносинусит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 легкими и умеренно выраженными симптомами без признаков тяжелой бактериальной инфекции у пациентов в возрасте 12 лет и более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Полипоз носа, сопровождаемый нарушением носового дыхания и обоняния, у взрослых (от 18 лет).</a:t>
                      </a:r>
                    </a:p>
                  </a:txBody>
                  <a:tcPr marL="91430" marR="45716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76225" y="1217613"/>
            <a:ext cx="84201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None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gray">
          <a:xfrm>
            <a:off x="0" y="6461125"/>
            <a:ext cx="856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45716" bIns="45716">
            <a:spAutoFit/>
          </a:bodyPr>
          <a:lstStyle>
            <a:lvl1pPr defTabSz="8953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20000"/>
            </a:pPr>
            <a:r>
              <a:rPr lang="ru-RU" sz="1000" b="0">
                <a:solidFill>
                  <a:prstClr val="black"/>
                </a:solidFill>
                <a:cs typeface="Arial" pitchFamily="34" charset="0"/>
              </a:rPr>
              <a:t>* Инструкции по медицинскому применению препаратов НАЗОНЕКС (мометазона фуроат), Авамис (флутиказона фуроат), Фликсоназе (флутиказона пропионат), Насобек (беклометазон), Тафен Назаль (будесонид). </a:t>
            </a:r>
          </a:p>
        </p:txBody>
      </p:sp>
    </p:spTree>
    <p:extLst>
      <p:ext uri="{BB962C8B-B14F-4D97-AF65-F5344CB8AC3E}">
        <p14:creationId xmlns:p14="http://schemas.microsoft.com/office/powerpoint/2010/main" val="25868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Антибиотики, получаемые детьми перед поступлением в оториноларингологическое отделение по поводу </a:t>
            </a:r>
            <a:r>
              <a:rPr lang="ru-RU" sz="28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риносинусита</a:t>
            </a:r>
            <a:r>
              <a:rPr lang="ru-RU" sz="28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3200" dirty="0">
                <a:solidFill>
                  <a:srgbClr val="FF0066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66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FF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211272"/>
              </p:ext>
            </p:extLst>
          </p:nvPr>
        </p:nvGraphicFramePr>
        <p:xfrm>
          <a:off x="323528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4188040" y="2852936"/>
            <a:ext cx="1872208" cy="1728192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139952" y="501317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0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Материалы и методы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42813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Проведен анализ </a:t>
            </a:r>
            <a:r>
              <a:rPr lang="ru-RU" sz="2800" dirty="0"/>
              <a:t>129 историй болезни детей с орбитальными </a:t>
            </a:r>
            <a:r>
              <a:rPr lang="ru-RU" sz="2800" dirty="0" err="1"/>
              <a:t>риносинусогенными</a:t>
            </a:r>
            <a:r>
              <a:rPr lang="ru-RU" sz="2800" dirty="0"/>
              <a:t> </a:t>
            </a:r>
            <a:r>
              <a:rPr lang="ru-RU" sz="2800" dirty="0" smtClean="0"/>
              <a:t>осложнениями </a:t>
            </a:r>
            <a:r>
              <a:rPr lang="ru-RU" sz="2800" dirty="0"/>
              <a:t>(3,9 </a:t>
            </a:r>
            <a:r>
              <a:rPr lang="ru-RU" sz="2800" dirty="0" smtClean="0"/>
              <a:t>% от </a:t>
            </a:r>
            <a:r>
              <a:rPr lang="ru-RU" sz="2800" dirty="0"/>
              <a:t>числа </a:t>
            </a:r>
            <a:r>
              <a:rPr lang="ru-RU" sz="2800" dirty="0" smtClean="0"/>
              <a:t>лиц, лечившихся по поводу воспалительных заболеваний </a:t>
            </a:r>
            <a:r>
              <a:rPr lang="ru-RU" sz="2800" dirty="0"/>
              <a:t>околоносовых </a:t>
            </a:r>
            <a:r>
              <a:rPr lang="ru-RU" sz="2800" dirty="0" smtClean="0"/>
              <a:t>пазух -3306 детей) в ЛОР  отделения 4 ГДБ г. Красноярска за 5 лет. </a:t>
            </a:r>
          </a:p>
          <a:p>
            <a:pPr marL="0" indent="0">
              <a:buNone/>
            </a:pPr>
            <a:r>
              <a:rPr lang="ru-RU" sz="2800" dirty="0" smtClean="0"/>
              <a:t>Дети в возрасте от </a:t>
            </a:r>
            <a:r>
              <a:rPr lang="ru-RU" sz="2800" dirty="0"/>
              <a:t>1 года до 15 </a:t>
            </a:r>
            <a:r>
              <a:rPr lang="ru-RU" sz="2800" dirty="0" smtClean="0"/>
              <a:t>лет, </a:t>
            </a:r>
          </a:p>
          <a:p>
            <a:pPr marL="0" indent="0">
              <a:buNone/>
            </a:pPr>
            <a:r>
              <a:rPr lang="ru-RU" sz="2800" dirty="0" smtClean="0"/>
              <a:t>из них 70  </a:t>
            </a:r>
            <a:r>
              <a:rPr lang="ru-RU" sz="2800" dirty="0"/>
              <a:t>мальчиков (54%) и 59 девочек (46</a:t>
            </a:r>
            <a:r>
              <a:rPr lang="ru-RU" sz="2800" dirty="0" smtClean="0"/>
              <a:t>%).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И 48 детей, госпитализированных в 2013-2014 г.г.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77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3200"/>
            <a:ext cx="8272463" cy="2000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ru-RU" sz="2000" dirty="0" err="1" smtClean="0">
                <a:solidFill>
                  <a:srgbClr val="FF0000"/>
                </a:solidFill>
                <a:latin typeface="Calibri" pitchFamily="34" charset="0"/>
              </a:rPr>
              <a:t>тандарт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</a:rPr>
              <a:t> первичной медико-санитарной помощи при остром синусите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en-GB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6519863"/>
            <a:ext cx="6511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r>
              <a:rPr lang="en-GB" sz="1600" b="1" i="1" dirty="0">
                <a:solidFill>
                  <a:srgbClr val="000000"/>
                </a:solidFill>
                <a:ea typeface="ＭＳ Ｐゴシック"/>
                <a:hlinkClick r:id="rId2"/>
              </a:rPr>
              <a:t>http://www.rosminzdrav.ru/docs/mzsr/standards</a:t>
            </a:r>
            <a:r>
              <a:rPr lang="en-GB" sz="1600" b="1" i="1" dirty="0" smtClean="0">
                <a:solidFill>
                  <a:srgbClr val="000000"/>
                </a:solidFill>
                <a:ea typeface="ＭＳ Ｐゴシック"/>
                <a:hlinkClick r:id="rId2"/>
              </a:rPr>
              <a:t>/</a:t>
            </a:r>
            <a:endParaRPr lang="en-GB" sz="1600" b="1" i="1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43577" y="434671"/>
            <a:ext cx="5375275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Категория возрастная: взрослые, дети</a:t>
            </a:r>
            <a:b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Пол: любой</a:t>
            </a:r>
            <a:b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Фаза: любая</a:t>
            </a:r>
            <a:b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Стадия: любая</a:t>
            </a:r>
            <a:b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Осложнения: без осложнений</a:t>
            </a:r>
            <a:b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Вид медицинской помощи: первичная медико-санитарная помощь</a:t>
            </a:r>
            <a:b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Условия оказания медицинской помощи: </a:t>
            </a:r>
            <a:r>
              <a:rPr lang="ru-RU" sz="1100" b="1" dirty="0" err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амбулаторно</a:t>
            </a: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/>
            </a:r>
            <a:b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Форма оказания медицинской помощи: экстренная</a:t>
            </a:r>
            <a:b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ru-RU" sz="1100" b="1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Средние сроки лечения (количество дней): 10</a:t>
            </a:r>
            <a:endParaRPr lang="en-GB" sz="1100" b="1" dirty="0">
              <a:solidFill>
                <a:srgbClr val="000000"/>
              </a:solidFill>
              <a:ea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3399"/>
                </a:solidFill>
                <a:ea typeface="ＭＳ Ｐゴシック"/>
                <a:cs typeface="Times New Roman" pitchFamily="18" charset="0"/>
              </a:rPr>
              <a:t/>
            </a:r>
            <a:br>
              <a:rPr lang="ru-RU" sz="1100" b="1" dirty="0">
                <a:solidFill>
                  <a:srgbClr val="003399"/>
                </a:solidFill>
                <a:ea typeface="ＭＳ Ｐゴシック"/>
                <a:cs typeface="Times New Roman" pitchFamily="18" charset="0"/>
              </a:rPr>
            </a:br>
            <a:endParaRPr lang="en-GB" sz="1100" b="1" dirty="0">
              <a:solidFill>
                <a:srgbClr val="003399"/>
              </a:solidFill>
              <a:ea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b="1" dirty="0">
              <a:solidFill>
                <a:srgbClr val="003399"/>
              </a:solidFill>
              <a:ea typeface="ＭＳ Ｐゴシック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83253" y="2029844"/>
          <a:ext cx="8178800" cy="33530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502"/>
                <a:gridCol w="2576350"/>
                <a:gridCol w="4305948"/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Анатомо-терапевтическо-химическая классификация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лекарственного препарата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J01CA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Пенициллины широкого спектра действия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Амоксициллин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J01CR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Комбинации пенициллинов, включая комбинации с ингибиторами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бета-лактамаз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Амоксициллин/</a:t>
                      </a:r>
                      <a:endParaRPr kumimoji="0" lang="en-GB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Клавулановая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кислота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892" marR="29892" marT="0" marB="0" horzOverflow="overflow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4244643" y="3491931"/>
            <a:ext cx="17145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500" b="1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956" y="5487727"/>
            <a:ext cx="8666328" cy="1206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FFFFFF"/>
                </a:solidFill>
              </a:rPr>
              <a:t>Амоксициллин (Флемоксин Солютаб</a:t>
            </a:r>
            <a:r>
              <a:rPr lang="ru-RU" sz="2500" b="1" dirty="0" smtClean="0">
                <a:solidFill>
                  <a:srgbClr val="FFFFFF"/>
                </a:solidFill>
                <a:latin typeface="Calibri"/>
              </a:rPr>
              <a:t>®) – препарат стартовой терапии острого синусита у детей и взрослых!</a:t>
            </a:r>
            <a:endParaRPr lang="en-GB" sz="25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9700" y="6611779"/>
            <a:ext cx="248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3399"/>
                </a:solidFill>
                <a:ea typeface="ＭＳ Ｐゴシック"/>
              </a:rPr>
              <a:t>Для медицинских работников</a:t>
            </a:r>
            <a:endParaRPr lang="en-GB" sz="1000" b="1" dirty="0">
              <a:solidFill>
                <a:srgbClr val="003399"/>
              </a:solidFill>
              <a:ea typeface="ＭＳ Ｐゴシック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-5400000">
            <a:off x="-2740378" y="3256064"/>
            <a:ext cx="5785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Настоящий материал является собственностью компании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Астеллас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Фарма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Юроп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smtClean="0">
                <a:solidFill>
                  <a:srgbClr val="003399"/>
                </a:solidFill>
                <a:ea typeface="ＭＳ Ｐゴシック"/>
              </a:rPr>
              <a:t>Б.В.. 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Данный материал не подлежит любым видам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Копирования и не может быть передан третьим лицам без письменного разрешения компании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Астеллас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Фарма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Юроп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smtClean="0">
                <a:solidFill>
                  <a:srgbClr val="003399"/>
                </a:solidFill>
                <a:ea typeface="ＭＳ Ｐゴシック"/>
              </a:rPr>
              <a:t>Б.В.</a:t>
            </a:r>
            <a:endParaRPr lang="ru-RU" sz="700" dirty="0">
              <a:solidFill>
                <a:srgbClr val="003399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25591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292225" y="411163"/>
            <a:ext cx="558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CC"/>
                </a:solidFill>
              </a:rPr>
              <a:t>Полное и предсказуемое всасывание антибиотика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CC"/>
                </a:solidFill>
              </a:rPr>
              <a:t>в тонкой кишке (в «окне абсорбции»)¹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041400" y="1268413"/>
            <a:ext cx="3025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</a:rPr>
              <a:t>При приеме внутрь обычный лекарственный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ru-RU" sz="1400">
                <a:solidFill>
                  <a:srgbClr val="000000"/>
                </a:solidFill>
              </a:rPr>
              <a:t>препарат подвергается разрушающему воздействию соляной кислоты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4524375" y="1196975"/>
            <a:ext cx="45116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</a:rPr>
              <a:t>Высвобождение активного вещества в форме Солютаб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ru-RU" sz="1400">
                <a:solidFill>
                  <a:srgbClr val="000000"/>
                </a:solidFill>
              </a:rPr>
              <a:t>из гранул начинается только в тонкой кишке при воздействии щелочного кишечного сока. Таким образом, антибиотик высвобождается только в зоне максимального всасывания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468313" y="4437063"/>
            <a:ext cx="6911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FF0000"/>
                </a:solidFill>
              </a:rPr>
              <a:t>Полное и предсказуемое  всасывание антибиотика приводит к тому,</a:t>
            </a:r>
            <a:r>
              <a:rPr lang="en-US" sz="1400">
                <a:solidFill>
                  <a:srgbClr val="FF0000"/>
                </a:solidFill>
              </a:rPr>
              <a:t/>
            </a:r>
            <a:br>
              <a:rPr lang="en-US" sz="1400">
                <a:solidFill>
                  <a:srgbClr val="FF0000"/>
                </a:solidFill>
              </a:rPr>
            </a:br>
            <a:r>
              <a:rPr lang="ru-RU" sz="1400">
                <a:solidFill>
                  <a:srgbClr val="FF0000"/>
                </a:solidFill>
              </a:rPr>
              <a:t>что в кишечнике его практически не остается. Соответственно, существенно уменьшается раздражающее действие на слизистую оболочку кишечника</a:t>
            </a:r>
            <a:r>
              <a:rPr lang="en-US" sz="1400">
                <a:solidFill>
                  <a:srgbClr val="FF0000"/>
                </a:solidFill>
              </a:rPr>
              <a:t/>
            </a:r>
            <a:br>
              <a:rPr lang="en-US" sz="1400">
                <a:solidFill>
                  <a:srgbClr val="FF0000"/>
                </a:solidFill>
              </a:rPr>
            </a:br>
            <a:r>
              <a:rPr lang="ru-RU" sz="1400">
                <a:solidFill>
                  <a:srgbClr val="FF0000"/>
                </a:solidFill>
              </a:rPr>
              <a:t>и не угнетается жизнедеятельность нормальной микрофлоры кишечника</a:t>
            </a: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4500563" y="5589588"/>
            <a:ext cx="2311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 i="1">
                <a:solidFill>
                  <a:srgbClr val="000000"/>
                </a:solidFill>
              </a:rPr>
              <a:t>1. Данные находятся в регистрационном досье компании.</a:t>
            </a:r>
          </a:p>
        </p:txBody>
      </p:sp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6948488" y="6453188"/>
            <a:ext cx="1879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</a:rPr>
              <a:t>Для фармацевтических работников</a:t>
            </a:r>
            <a:endParaRPr lang="en-GB" sz="800">
              <a:solidFill>
                <a:srgbClr val="FFFFFF"/>
              </a:solidFill>
            </a:endParaRPr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 rot="-5400000">
            <a:off x="-2520950" y="2816226"/>
            <a:ext cx="570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>
                <a:solidFill>
                  <a:srgbClr val="003399"/>
                </a:solidFill>
              </a:rPr>
              <a:t>Настоящий материал является собственностью компании Астеллас Фарма Юроп БВ. Данный материал не подлежит любым видам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>
                <a:solidFill>
                  <a:srgbClr val="003399"/>
                </a:solidFill>
              </a:rPr>
              <a:t>Копирования и не может быть передан третьим лицам без письменного разрешения компании Астеллас Фарма Юроп БВ</a:t>
            </a:r>
          </a:p>
        </p:txBody>
      </p:sp>
      <p:pic>
        <p:nvPicPr>
          <p:cNvPr id="8201" name="Picture 15" descr="im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2257425"/>
            <a:ext cx="6683376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6" descr="im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571750"/>
            <a:ext cx="3435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7" descr="point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0481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3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79388" y="333375"/>
            <a:ext cx="88566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Инновационные лекарственные средства</a:t>
            </a:r>
            <a:b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</a:br>
            <a:r>
              <a:rPr lang="ru-RU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для рациональной антибиотикотерапии</a:t>
            </a:r>
            <a:endParaRPr lang="en-US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baseline="30000">
              <a:solidFill>
                <a:srgbClr val="FF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143000" y="1600200"/>
            <a:ext cx="6996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33CC"/>
                </a:solidFill>
              </a:rPr>
              <a:t>Антибиотики, выпускаемые в форме диспергируемых таблеток 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447800" y="2286000"/>
            <a:ext cx="7543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fontAlgn="base">
              <a:spcBef>
                <a:spcPct val="75000"/>
              </a:spcBef>
              <a:spcAft>
                <a:spcPct val="0"/>
              </a:spcAft>
              <a:tabLst>
                <a:tab pos="3048000" algn="l"/>
              </a:tabLst>
            </a:pP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Флемоксин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Солютаб</a:t>
            </a:r>
            <a:r>
              <a:rPr lang="en-US" b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®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амоксициллин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271463" indent="-271463" fontAlgn="base">
              <a:spcBef>
                <a:spcPct val="75000"/>
              </a:spcBef>
              <a:spcAft>
                <a:spcPct val="0"/>
              </a:spcAft>
              <a:tabLst>
                <a:tab pos="3048000" algn="l"/>
              </a:tabLst>
            </a:pP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Флемоклав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Солютаб</a:t>
            </a:r>
            <a:r>
              <a:rPr lang="en-US" b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®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амоксициллин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клавулановая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кислота</a:t>
            </a:r>
          </a:p>
          <a:p>
            <a:pPr marL="271463" indent="-271463" fontAlgn="base">
              <a:spcBef>
                <a:spcPct val="75000"/>
              </a:spcBef>
              <a:spcAft>
                <a:spcPct val="0"/>
              </a:spcAft>
              <a:tabLst>
                <a:tab pos="3048000" algn="l"/>
              </a:tabLst>
            </a:pP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Юнидокс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Солютаб</a:t>
            </a:r>
            <a:r>
              <a:rPr lang="en-US" b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®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доксициклина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моногидрат</a:t>
            </a:r>
          </a:p>
          <a:p>
            <a:pPr marL="271463" indent="-271463" fontAlgn="base">
              <a:spcBef>
                <a:spcPct val="75000"/>
              </a:spcBef>
              <a:spcAft>
                <a:spcPct val="0"/>
              </a:spcAft>
              <a:tabLst>
                <a:tab pos="3048000" algn="l"/>
              </a:tabLst>
            </a:pP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Вильпрафен</a:t>
            </a:r>
            <a:r>
              <a:rPr lang="en-US" b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®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Солютаб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джозамицин</a:t>
            </a:r>
            <a:endParaRPr lang="ru-RU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271463" indent="-271463" fontAlgn="base">
              <a:spcBef>
                <a:spcPct val="75000"/>
              </a:spcBef>
              <a:spcAft>
                <a:spcPct val="0"/>
              </a:spcAft>
              <a:tabLst>
                <a:tab pos="3048000" algn="l"/>
              </a:tabLst>
            </a:pP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Супракс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Солютаб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цефиксим</a:t>
            </a:r>
            <a:endParaRPr lang="en-GB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101" name="Picture 6" descr="point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05063"/>
            <a:ext cx="109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poin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poin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52800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point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52863"/>
            <a:ext cx="109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1" descr="poin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43400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Прямоугольник 10"/>
          <p:cNvSpPr>
            <a:spLocks noChangeArrowheads="1"/>
          </p:cNvSpPr>
          <p:nvPr/>
        </p:nvSpPr>
        <p:spPr bwMode="auto">
          <a:xfrm>
            <a:off x="6948488" y="6453188"/>
            <a:ext cx="1879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</a:rPr>
              <a:t>Для фармацевтических работников</a:t>
            </a:r>
            <a:endParaRPr lang="en-GB" sz="800">
              <a:solidFill>
                <a:srgbClr val="FFFFFF"/>
              </a:solidFill>
            </a:endParaRPr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 rot="-5400000">
            <a:off x="-2520950" y="2816226"/>
            <a:ext cx="570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>
                <a:solidFill>
                  <a:srgbClr val="003399"/>
                </a:solidFill>
              </a:rPr>
              <a:t>Настоящий материал является собственностью компании Астеллас Фарма Юроп БВ. Данный материал не подлежит любым видам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>
                <a:solidFill>
                  <a:srgbClr val="003399"/>
                </a:solidFill>
              </a:rPr>
              <a:t>Копирования и не может быть передан третьим лицам без письменного разрешения компании Астеллас Фарма Юроп БВ</a:t>
            </a:r>
          </a:p>
        </p:txBody>
      </p:sp>
      <p:pic>
        <p:nvPicPr>
          <p:cNvPr id="4108" name="Picture 15" descr="apt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62877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1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068388" y="404813"/>
            <a:ext cx="75358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</a:pPr>
            <a:r>
              <a:rPr lang="ru-RU" b="1" dirty="0">
                <a:solidFill>
                  <a:srgbClr val="003399"/>
                </a:solidFill>
                <a:ea typeface="ＭＳ Ｐゴシック"/>
              </a:rPr>
              <a:t>Показания для назначения антибиотика при инфекциях</a:t>
            </a:r>
            <a:br>
              <a:rPr lang="ru-RU" b="1" dirty="0">
                <a:solidFill>
                  <a:srgbClr val="003399"/>
                </a:solidFill>
                <a:ea typeface="ＭＳ Ｐゴシック"/>
              </a:rPr>
            </a:br>
            <a:r>
              <a:rPr lang="ru-RU" b="1" dirty="0">
                <a:solidFill>
                  <a:srgbClr val="003399"/>
                </a:solidFill>
                <a:ea typeface="ＭＳ Ｐゴシック"/>
              </a:rPr>
              <a:t>верхних дыхательных путей</a:t>
            </a:r>
            <a:r>
              <a:rPr lang="ru-RU" b="1" baseline="30000" dirty="0">
                <a:solidFill>
                  <a:srgbClr val="003399"/>
                </a:solidFill>
                <a:ea typeface="ＭＳ Ｐゴシック"/>
              </a:rPr>
              <a:t>1, 2</a:t>
            </a:r>
            <a:r>
              <a:rPr lang="ru-RU" b="1" dirty="0">
                <a:solidFill>
                  <a:srgbClr val="003399"/>
                </a:solidFill>
                <a:ea typeface="ＭＳ Ｐゴシック"/>
              </a:rPr>
              <a:t>: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82625" y="1549400"/>
            <a:ext cx="16208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tabLst>
                <a:tab pos="50800" algn="l"/>
                <a:tab pos="266700" algn="l"/>
              </a:tabLst>
            </a:pP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Длительная, </a:t>
            </a:r>
            <a:br>
              <a:rPr lang="ru-RU" sz="1400" dirty="0">
                <a:solidFill>
                  <a:srgbClr val="003399"/>
                </a:solidFill>
                <a:ea typeface="ＭＳ Ｐゴシック"/>
              </a:rPr>
            </a:b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более 3-х дней, </a:t>
            </a:r>
            <a:r>
              <a:rPr lang="ru-RU" sz="1400" dirty="0" err="1">
                <a:solidFill>
                  <a:srgbClr val="003399"/>
                </a:solidFill>
                <a:ea typeface="ＭＳ Ｐゴシック"/>
              </a:rPr>
              <a:t>фебрильная</a:t>
            </a: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 лихорадка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523038" y="1557338"/>
            <a:ext cx="22971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</a:pP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Появление гнойных налетов и гнойного</a:t>
            </a:r>
            <a:br>
              <a:rPr lang="ru-RU" sz="1400" dirty="0">
                <a:solidFill>
                  <a:srgbClr val="003399"/>
                </a:solidFill>
                <a:ea typeface="ＭＳ Ｐゴシック"/>
              </a:rPr>
            </a:b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или слизисто-гнойного отделяемого</a:t>
            </a:r>
          </a:p>
        </p:txBody>
      </p:sp>
      <p:pic>
        <p:nvPicPr>
          <p:cNvPr id="32773" name="Picture 8" descr="ped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Скругленный прямоугольник 6"/>
          <p:cNvSpPr>
            <a:spLocks noChangeArrowheads="1"/>
          </p:cNvSpPr>
          <p:nvPr/>
        </p:nvSpPr>
        <p:spPr bwMode="auto">
          <a:xfrm>
            <a:off x="611188" y="4797425"/>
            <a:ext cx="72231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36000" tIns="36000" rIns="36000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300" b="1">
                <a:solidFill>
                  <a:srgbClr val="FFFFFF"/>
                </a:solidFill>
                <a:ea typeface="ＭＳ Ｐゴシック"/>
              </a:rPr>
              <a:t>Если был прием антибиотика в предшествующий месяц – Супракс® (цефиксим).</a:t>
            </a:r>
            <a:br>
              <a:rPr lang="ru-RU" sz="1300" b="1">
                <a:solidFill>
                  <a:srgbClr val="FFFFFF"/>
                </a:solidFill>
                <a:ea typeface="ＭＳ Ｐゴシック"/>
              </a:rPr>
            </a:br>
            <a:r>
              <a:rPr lang="ru-RU" sz="1300" b="1">
                <a:solidFill>
                  <a:srgbClr val="FFFFFF"/>
                </a:solidFill>
                <a:ea typeface="ＭＳ Ｐゴシック"/>
              </a:rPr>
              <a:t>Если есть аллергия на аминопенициллины – Вильпрафен® Солютаб® (джозамицин)</a:t>
            </a: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539750" y="558958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rgbClr val="231F20"/>
                </a:solidFill>
                <a:ea typeface="ＭＳ Ｐゴシック"/>
              </a:rPr>
              <a:t>1. </a:t>
            </a:r>
            <a:r>
              <a:rPr lang="ru-RU" sz="1000" i="1" dirty="0" err="1">
                <a:solidFill>
                  <a:srgbClr val="231F20"/>
                </a:solidFill>
                <a:ea typeface="ＭＳ Ｐゴシック"/>
              </a:rPr>
              <a:t>Адаптированно</a:t>
            </a:r>
            <a:r>
              <a:rPr lang="ru-RU" sz="1000" i="1" dirty="0">
                <a:solidFill>
                  <a:srgbClr val="231F20"/>
                </a:solidFill>
                <a:ea typeface="ＭＳ Ｐゴシック"/>
              </a:rPr>
              <a:t>, </a:t>
            </a:r>
            <a:r>
              <a:rPr lang="ru-RU" sz="1000" i="1" dirty="0" err="1">
                <a:solidFill>
                  <a:srgbClr val="231F20"/>
                </a:solidFill>
                <a:ea typeface="ＭＳ Ｐゴシック"/>
              </a:rPr>
              <a:t>Самсыгина</a:t>
            </a:r>
            <a:r>
              <a:rPr lang="ru-RU" sz="1000" i="1" dirty="0">
                <a:solidFill>
                  <a:srgbClr val="231F20"/>
                </a:solidFill>
                <a:ea typeface="ＭＳ Ｐゴシック"/>
              </a:rPr>
              <a:t> Г. А., Авторские лекции по педиатрии, 2011; том 5: с. 278–287.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rgbClr val="231F20"/>
                </a:solidFill>
                <a:ea typeface="ＭＳ Ｐゴシック"/>
              </a:rPr>
              <a:t>2. </a:t>
            </a:r>
            <a:r>
              <a:rPr lang="ru-RU" sz="1000" i="1" dirty="0" err="1">
                <a:solidFill>
                  <a:srgbClr val="231F20"/>
                </a:solidFill>
                <a:ea typeface="ＭＳ Ｐゴシック"/>
              </a:rPr>
              <a:t>Адаптированно</a:t>
            </a:r>
            <a:r>
              <a:rPr lang="ru-RU" sz="1000" i="1" dirty="0">
                <a:solidFill>
                  <a:srgbClr val="231F20"/>
                </a:solidFill>
                <a:ea typeface="ＭＳ Ｐゴシック"/>
              </a:rPr>
              <a:t>, </a:t>
            </a:r>
            <a:r>
              <a:rPr lang="ru-RU" sz="1000" i="1" dirty="0" err="1">
                <a:solidFill>
                  <a:srgbClr val="231F20"/>
                </a:solidFill>
                <a:ea typeface="ＭＳ Ｐゴシック"/>
              </a:rPr>
              <a:t>Таточенко</a:t>
            </a:r>
            <a:r>
              <a:rPr lang="ru-RU" sz="1000" i="1" dirty="0">
                <a:solidFill>
                  <a:srgbClr val="231F20"/>
                </a:solidFill>
                <a:ea typeface="ＭＳ Ｐゴシック"/>
              </a:rPr>
              <a:t> В. К., Справочник педиатра, Москва, 2012г., с 128–136.</a:t>
            </a:r>
          </a:p>
        </p:txBody>
      </p:sp>
      <p:pic>
        <p:nvPicPr>
          <p:cNvPr id="32776" name="Picture 11" descr="flemax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1908175"/>
            <a:ext cx="36004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2" descr="ped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672932">
            <a:off x="5938838" y="2124075"/>
            <a:ext cx="3619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3" descr="ped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193407">
            <a:off x="1905000" y="2197100"/>
            <a:ext cx="3619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4" descr="ped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91797">
            <a:off x="1906588" y="3495675"/>
            <a:ext cx="3619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5" descr="ped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3265">
            <a:off x="5865813" y="3786188"/>
            <a:ext cx="3619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ext Box 16"/>
          <p:cNvSpPr txBox="1">
            <a:spLocks noChangeArrowheads="1"/>
          </p:cNvSpPr>
          <p:nvPr/>
        </p:nvSpPr>
        <p:spPr bwMode="auto">
          <a:xfrm>
            <a:off x="2555875" y="1525588"/>
            <a:ext cx="33845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</a:pPr>
            <a:r>
              <a:rPr lang="ru-RU" b="1">
                <a:solidFill>
                  <a:srgbClr val="003399"/>
                </a:solidFill>
                <a:ea typeface="ＭＳ Ｐゴシック"/>
              </a:rPr>
              <a:t>ФЛЕМОКСИН СОЛЮТАБ</a:t>
            </a:r>
            <a:r>
              <a:rPr lang="ru-RU" b="1" baseline="30000">
                <a:solidFill>
                  <a:srgbClr val="003399"/>
                </a:solidFill>
                <a:ea typeface="ＭＳ Ｐゴシック"/>
              </a:rPr>
              <a:t>®</a:t>
            </a:r>
            <a:endParaRPr lang="ru-RU" b="1">
              <a:solidFill>
                <a:srgbClr val="003399"/>
              </a:solidFill>
              <a:ea typeface="ＭＳ Ｐゴシック"/>
            </a:endParaRPr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auto">
          <a:xfrm>
            <a:off x="3690938" y="3573463"/>
            <a:ext cx="1285608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ts val="6463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700" dirty="0" err="1">
                <a:solidFill>
                  <a:srgbClr val="231F20"/>
                </a:solidFill>
                <a:latin typeface="Tahoma" pitchFamily="34" charset="0"/>
                <a:ea typeface="ＭＳ Ｐゴシック"/>
              </a:rPr>
              <a:t>Рег</a:t>
            </a:r>
            <a:r>
              <a:rPr lang="ru-RU" sz="700" dirty="0">
                <a:solidFill>
                  <a:srgbClr val="231F20"/>
                </a:solidFill>
                <a:latin typeface="Tahoma" pitchFamily="34" charset="0"/>
                <a:ea typeface="ＭＳ Ｐゴシック"/>
              </a:rPr>
              <a:t>. уд. </a:t>
            </a:r>
            <a:r>
              <a:rPr lang="ru-RU" sz="700" dirty="0" smtClean="0">
                <a:solidFill>
                  <a:srgbClr val="231F20"/>
                </a:solidFill>
                <a:latin typeface="Tahoma" pitchFamily="34" charset="0"/>
                <a:ea typeface="ＭＳ Ｐゴシック"/>
              </a:rPr>
              <a:t>ЛС-001852 </a:t>
            </a:r>
            <a:r>
              <a:rPr lang="ru-RU" sz="700" dirty="0">
                <a:solidFill>
                  <a:srgbClr val="231F20"/>
                </a:solidFill>
                <a:latin typeface="Tahoma" pitchFamily="34" charset="0"/>
                <a:ea typeface="ＭＳ Ｐゴシック"/>
              </a:rPr>
              <a:t>от 19.08.11</a:t>
            </a:r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6443663" y="3000375"/>
            <a:ext cx="2520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При отсутствии гипертермии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и выраженной интоксикации – затяжной характер респираторной инфекции  (более 2-х недель).</a:t>
            </a:r>
            <a:r>
              <a:rPr lang="ru-RU" sz="1400" b="1" dirty="0">
                <a:solidFill>
                  <a:srgbClr val="003399"/>
                </a:solidFill>
                <a:ea typeface="ＭＳ Ｐゴシック"/>
              </a:rPr>
              <a:t> </a:t>
            </a:r>
          </a:p>
        </p:txBody>
      </p:sp>
      <p:sp>
        <p:nvSpPr>
          <p:cNvPr id="32784" name="Rectangle 20"/>
          <p:cNvSpPr>
            <a:spLocks noChangeArrowheads="1"/>
          </p:cNvSpPr>
          <p:nvPr/>
        </p:nvSpPr>
        <p:spPr bwMode="auto">
          <a:xfrm>
            <a:off x="604838" y="3429000"/>
            <a:ext cx="1318759" cy="101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ts val="2513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Выраженная </a:t>
            </a:r>
            <a:br>
              <a:rPr lang="ru-RU" sz="1400" dirty="0">
                <a:solidFill>
                  <a:srgbClr val="003399"/>
                </a:solidFill>
                <a:ea typeface="ＭＳ Ｐゴシック"/>
              </a:rPr>
            </a:br>
            <a:r>
              <a:rPr lang="ru-RU" sz="1400" dirty="0">
                <a:solidFill>
                  <a:srgbClr val="003399"/>
                </a:solidFill>
                <a:ea typeface="ＭＳ Ｐゴシック"/>
              </a:rPr>
              <a:t>интоксикация</a:t>
            </a:r>
            <a:br>
              <a:rPr lang="ru-RU" sz="1400" dirty="0">
                <a:solidFill>
                  <a:srgbClr val="003399"/>
                </a:solidFill>
                <a:ea typeface="ＭＳ Ｐゴシック"/>
              </a:rPr>
            </a:br>
            <a:endParaRPr lang="ru-RU" sz="1400" dirty="0">
              <a:solidFill>
                <a:srgbClr val="003399"/>
              </a:solidFill>
              <a:ea typeface="ＭＳ Ｐゴシック"/>
            </a:endParaRPr>
          </a:p>
        </p:txBody>
      </p:sp>
      <p:sp>
        <p:nvSpPr>
          <p:cNvPr id="32785" name="Rectangle 24"/>
          <p:cNvSpPr>
            <a:spLocks noChangeArrowheads="1"/>
          </p:cNvSpPr>
          <p:nvPr/>
        </p:nvSpPr>
        <p:spPr bwMode="auto">
          <a:xfrm rot="-5400000">
            <a:off x="-2560991" y="2814738"/>
            <a:ext cx="5785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Настоящий материал является собственностью компании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Астеллас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Фарма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Юроп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smtClean="0">
                <a:solidFill>
                  <a:srgbClr val="003399"/>
                </a:solidFill>
                <a:ea typeface="ＭＳ Ｐゴシック"/>
              </a:rPr>
              <a:t>Б.В.. 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Данный материал не подлежит любым видам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Копирования и не может быть передан третьим лицам без письменного разрешения компании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Астеллас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Фарма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err="1">
                <a:solidFill>
                  <a:srgbClr val="003399"/>
                </a:solidFill>
                <a:ea typeface="ＭＳ Ｐゴシック"/>
              </a:rPr>
              <a:t>Юроп</a:t>
            </a:r>
            <a:r>
              <a:rPr lang="ru-RU" sz="700" dirty="0">
                <a:solidFill>
                  <a:srgbClr val="003399"/>
                </a:solidFill>
                <a:ea typeface="ＭＳ Ｐゴシック"/>
              </a:rPr>
              <a:t> </a:t>
            </a:r>
            <a:r>
              <a:rPr lang="ru-RU" sz="700" dirty="0" smtClean="0">
                <a:solidFill>
                  <a:srgbClr val="003399"/>
                </a:solidFill>
                <a:ea typeface="ＭＳ Ｐゴシック"/>
              </a:rPr>
              <a:t>Б.В.</a:t>
            </a:r>
            <a:endParaRPr lang="ru-RU" sz="700" dirty="0">
              <a:solidFill>
                <a:srgbClr val="003399"/>
              </a:solidFill>
              <a:ea typeface="ＭＳ Ｐゴシック"/>
            </a:endParaRPr>
          </a:p>
        </p:txBody>
      </p:sp>
      <p:sp>
        <p:nvSpPr>
          <p:cNvPr id="32786" name="Прямоугольник 10"/>
          <p:cNvSpPr>
            <a:spLocks noChangeArrowheads="1"/>
          </p:cNvSpPr>
          <p:nvPr/>
        </p:nvSpPr>
        <p:spPr bwMode="auto">
          <a:xfrm>
            <a:off x="7088188" y="6453188"/>
            <a:ext cx="160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0000"/>
                </a:solidFill>
                <a:ea typeface="ＭＳ Ｐゴシック"/>
              </a:rPr>
              <a:t>Для медицинских работников</a:t>
            </a:r>
            <a:endParaRPr lang="en-GB" sz="800" dirty="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968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Антибиотики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D1D~1\AppData\Local\Temp\Rar$DI71.944\imag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5573" r="3432" b="24975"/>
          <a:stretch/>
        </p:blipFill>
        <p:spPr bwMode="auto">
          <a:xfrm>
            <a:off x="204716" y="372811"/>
            <a:ext cx="8625385" cy="476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 bwMode="auto">
          <a:xfrm>
            <a:off x="755576" y="2132856"/>
            <a:ext cx="15841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755576" y="2132856"/>
            <a:ext cx="0" cy="10801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2339752" y="2132856"/>
            <a:ext cx="0" cy="10801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755576" y="3212976"/>
            <a:ext cx="15841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2915816" y="2060848"/>
            <a:ext cx="10801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915816" y="2924944"/>
            <a:ext cx="10801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2339752" y="764704"/>
            <a:ext cx="129614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13461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9571" name="Picture 4" descr="i[8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01638"/>
            <a:ext cx="9144000" cy="682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WordArt 5"/>
          <p:cNvSpPr>
            <a:spLocks noChangeArrowheads="1" noChangeShapeType="1" noTextEdit="1"/>
          </p:cNvSpPr>
          <p:nvPr/>
        </p:nvSpPr>
        <p:spPr bwMode="auto">
          <a:xfrm>
            <a:off x="914400" y="5013325"/>
            <a:ext cx="70104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254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3876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13563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</a:rPr>
              <a:t>Зависимость частоты возникновения ОРО от возраста </a:t>
            </a:r>
            <a:r>
              <a:rPr lang="ru-RU" sz="3200" b="1" dirty="0" smtClean="0">
                <a:solidFill>
                  <a:srgbClr val="FF0066"/>
                </a:solidFill>
              </a:rPr>
              <a:t>ребенка (2006-2010г.г.)</a:t>
            </a:r>
            <a:endParaRPr lang="ru-RU" sz="3200" b="1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00" y="2234610"/>
            <a:ext cx="7855890" cy="371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66"/>
                </a:solidFill>
              </a:rPr>
              <a:t>Зависимость частоты возникновения ОРО от возраста ребенка (</a:t>
            </a:r>
            <a:r>
              <a:rPr lang="ru-RU" sz="3200" b="1" dirty="0" smtClean="0">
                <a:solidFill>
                  <a:srgbClr val="FF0066"/>
                </a:solidFill>
              </a:rPr>
              <a:t>2013-2014г.г</a:t>
            </a:r>
            <a:r>
              <a:rPr lang="ru-RU" sz="3200" b="1" dirty="0">
                <a:solidFill>
                  <a:srgbClr val="FF0066"/>
                </a:solidFill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540F9-2BA4-4966-A3EB-14C90AC5B7F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4308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Причинная пазуха ОРО в разном возрасте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Нами установлено</a:t>
            </a:r>
            <a:r>
              <a:rPr lang="ru-RU" sz="2800" dirty="0"/>
              <a:t>, что к орбитальному осложнению  у детей младших возрастных групп, чаще приводило поражение </a:t>
            </a:r>
            <a:r>
              <a:rPr lang="ru-RU" sz="2800" dirty="0">
                <a:solidFill>
                  <a:srgbClr val="991A05"/>
                </a:solidFill>
              </a:rPr>
              <a:t>клеток решетчатого </a:t>
            </a:r>
            <a:r>
              <a:rPr lang="ru-RU" sz="2800" dirty="0" smtClean="0">
                <a:solidFill>
                  <a:srgbClr val="991A05"/>
                </a:solidFill>
              </a:rPr>
              <a:t>лабиринта,</a:t>
            </a:r>
          </a:p>
          <a:p>
            <a:r>
              <a:rPr lang="ru-RU" sz="2800" dirty="0" smtClean="0">
                <a:solidFill>
                  <a:srgbClr val="991A05"/>
                </a:solidFill>
              </a:rPr>
              <a:t> </a:t>
            </a:r>
            <a:r>
              <a:rPr lang="ru-RU" sz="2800" dirty="0"/>
              <a:t>у более старших детей </a:t>
            </a:r>
            <a:r>
              <a:rPr lang="ru-RU" sz="2800" dirty="0" smtClean="0"/>
              <a:t>наблюдалось сочетанное </a:t>
            </a:r>
            <a:r>
              <a:rPr lang="ru-RU" sz="2800" dirty="0"/>
              <a:t>поражение  </a:t>
            </a:r>
            <a:r>
              <a:rPr lang="ru-RU" sz="2800" dirty="0">
                <a:solidFill>
                  <a:srgbClr val="991A05"/>
                </a:solidFill>
              </a:rPr>
              <a:t>решетчатой и  верхнечелюстной пазух</a:t>
            </a:r>
            <a:r>
              <a:rPr lang="ru-RU" sz="2800" dirty="0"/>
              <a:t>, реже причиной являлся моносинусит,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группе подростков </a:t>
            </a:r>
            <a:r>
              <a:rPr lang="ru-RU" sz="2800" dirty="0">
                <a:solidFill>
                  <a:srgbClr val="991A05"/>
                </a:solidFill>
              </a:rPr>
              <a:t>фронтальная пазуха </a:t>
            </a:r>
            <a:r>
              <a:rPr lang="ru-RU" sz="2800" dirty="0"/>
              <a:t>принимала большую значимость, но опять же </a:t>
            </a:r>
            <a:r>
              <a:rPr lang="ru-RU" sz="2800" dirty="0" smtClean="0"/>
              <a:t>в </a:t>
            </a:r>
            <a:r>
              <a:rPr lang="ru-RU" sz="2800" dirty="0" smtClean="0">
                <a:solidFill>
                  <a:srgbClr val="991A05"/>
                </a:solidFill>
              </a:rPr>
              <a:t>сочетании с  поражением других </a:t>
            </a:r>
            <a:r>
              <a:rPr lang="ru-RU" sz="2800" dirty="0">
                <a:solidFill>
                  <a:srgbClr val="991A05"/>
                </a:solidFill>
              </a:rPr>
              <a:t>пазух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9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66"/>
                </a:solidFill>
              </a:rPr>
              <a:t>Частота ОРО у детей  в зависимости от характера воспаления  околоносовых  пазух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949909"/>
              </p:ext>
            </p:extLst>
          </p:nvPr>
        </p:nvGraphicFramePr>
        <p:xfrm>
          <a:off x="611560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Структура ОРО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22465" y="2256746"/>
            <a:ext cx="5499069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3788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68%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2629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32%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2000" y="1820324"/>
            <a:ext cx="7000000" cy="40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Структура негнойных ОРО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611560" y="6408337"/>
            <a:ext cx="824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endParaRPr lang="ru-RU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ология солютаб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Макрос</Template>
  <TotalTime>1004</TotalTime>
  <Words>1737</Words>
  <Application>Microsoft Office PowerPoint</Application>
  <PresentationFormat>Экран (4:3)</PresentationFormat>
  <Paragraphs>330</Paragraphs>
  <Slides>35</Slides>
  <Notes>10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1_Оформление по умолчанию</vt:lpstr>
      <vt:lpstr>технология солютаб</vt:lpstr>
      <vt:lpstr>Риногенные орбитальные осложнения у детей</vt:lpstr>
      <vt:lpstr>Цели </vt:lpstr>
      <vt:lpstr>Материалы и методы</vt:lpstr>
      <vt:lpstr>Зависимость частоты возникновения ОРО от возраста ребенка (2006-2010г.г.)</vt:lpstr>
      <vt:lpstr>Зависимость частоты возникновения ОРО от возраста ребенка (2013-2014г.г.)</vt:lpstr>
      <vt:lpstr>Причинная пазуха ОРО в разном возрасте</vt:lpstr>
      <vt:lpstr>Частота ОРО у детей  в зависимости от характера воспаления  околоносовых  пазух </vt:lpstr>
      <vt:lpstr>Структура ОРО</vt:lpstr>
      <vt:lpstr>Презентация PowerPoint</vt:lpstr>
      <vt:lpstr>Негнойные ОРО при разных формах синуситов</vt:lpstr>
      <vt:lpstr>Презентация PowerPoint</vt:lpstr>
      <vt:lpstr>Гнойные ОРО при разных формах синуситов</vt:lpstr>
      <vt:lpstr>Презентация PowerPoint</vt:lpstr>
      <vt:lpstr>Форма орбитальных осложнений, локализация и характер воспалительного процесса в околоносовых пазухах </vt:lpstr>
      <vt:lpstr>Первичное обращение к специалистам при возникновении клинических признаков ОРО</vt:lpstr>
      <vt:lpstr>Длительноть острого или обострения хронического гнойного синусита до возникновения клинических симптомов ОРО </vt:lpstr>
      <vt:lpstr>Обращение за помощью в ЛОР  травмпункт </vt:lpstr>
      <vt:lpstr>Сроки госпитализации при ОРО</vt:lpstr>
      <vt:lpstr>Антибиотики, получаемые детьми перед поступлением в оториноларингологическое отделение по поводу риносинусита. </vt:lpstr>
      <vt:lpstr>Лечение</vt:lpstr>
      <vt:lpstr>Выводы</vt:lpstr>
      <vt:lpstr>Вопросы, требующие решения!!!</vt:lpstr>
      <vt:lpstr>Информативность обследования</vt:lpstr>
      <vt:lpstr>Вопросы, требующие решения!!!</vt:lpstr>
      <vt:lpstr>Вопросы, требующие решения!!!</vt:lpstr>
      <vt:lpstr> Клинические рекомендации                                    </vt:lpstr>
      <vt:lpstr>Презентация PowerPoint</vt:lpstr>
      <vt:lpstr>Юридические аспекты применения ИнГКС: назначение не по показаниям может быть связано с риском и должно документироваться врачом в карте пациента</vt:lpstr>
      <vt:lpstr>Антибиотики, получаемые детьми перед поступлением в оториноларингологическое отделение по поводу риносинусита. </vt:lpstr>
      <vt:lpstr>  Cтандарт первичной медико-санитарной помощи при остром синусите    </vt:lpstr>
      <vt:lpstr>Презентация PowerPoint</vt:lpstr>
      <vt:lpstr>Презентация PowerPoint</vt:lpstr>
      <vt:lpstr>Презентация PowerPoint</vt:lpstr>
      <vt:lpstr>Антибиотики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66</cp:revision>
  <dcterms:created xsi:type="dcterms:W3CDTF">2015-02-23T13:22:04Z</dcterms:created>
  <dcterms:modified xsi:type="dcterms:W3CDTF">2015-11-18T14:27:43Z</dcterms:modified>
</cp:coreProperties>
</file>