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6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72BD-4A63-415A-8404-095251DEE02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AA02-75EB-4E3F-966C-1705A4F4E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2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72BD-4A63-415A-8404-095251DEE02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AA02-75EB-4E3F-966C-1705A4F4E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4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72BD-4A63-415A-8404-095251DEE02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AA02-75EB-4E3F-966C-1705A4F4E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9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72BD-4A63-415A-8404-095251DEE02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AA02-75EB-4E3F-966C-1705A4F4E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8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72BD-4A63-415A-8404-095251DEE02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AA02-75EB-4E3F-966C-1705A4F4E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9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72BD-4A63-415A-8404-095251DEE02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AA02-75EB-4E3F-966C-1705A4F4E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6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72BD-4A63-415A-8404-095251DEE02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AA02-75EB-4E3F-966C-1705A4F4E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3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72BD-4A63-415A-8404-095251DEE02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AA02-75EB-4E3F-966C-1705A4F4E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9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72BD-4A63-415A-8404-095251DEE02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AA02-75EB-4E3F-966C-1705A4F4E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5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72BD-4A63-415A-8404-095251DEE02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AA02-75EB-4E3F-966C-1705A4F4E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9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72BD-4A63-415A-8404-095251DEE02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AA02-75EB-4E3F-966C-1705A4F4E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4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72BD-4A63-415A-8404-095251DEE02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4AA02-75EB-4E3F-966C-1705A4F4E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6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70200"/>
            <a:ext cx="427355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7"/>
            <a:ext cx="8458200" cy="237626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Эколого-гигиеническая безопасность продуктов питания.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301208"/>
            <a:ext cx="4968552" cy="13681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Преподаватель КФМК  </a:t>
            </a:r>
            <a:r>
              <a:rPr lang="ru-RU" b="1" dirty="0" err="1">
                <a:solidFill>
                  <a:srgbClr val="FF0000"/>
                </a:solidFill>
              </a:rPr>
              <a:t>Ооржак</a:t>
            </a:r>
            <a:r>
              <a:rPr lang="ru-RU" b="1" dirty="0">
                <a:solidFill>
                  <a:srgbClr val="FF0000"/>
                </a:solidFill>
              </a:rPr>
              <a:t> Антонина </a:t>
            </a:r>
            <a:r>
              <a:rPr lang="ru-RU" b="1" dirty="0" err="1">
                <a:solidFill>
                  <a:srgbClr val="FF0000"/>
                </a:solidFill>
              </a:rPr>
              <a:t>Ламажаповна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7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300" b="1" dirty="0">
                <a:solidFill>
                  <a:srgbClr val="FF0000"/>
                </a:solidFill>
              </a:rPr>
              <a:t>Пищевая ценность продукта – совокупность показателей характеризующих</a:t>
            </a:r>
          </a:p>
          <a:p>
            <a:pPr marL="0" indent="0">
              <a:buNone/>
            </a:pPr>
            <a:r>
              <a:rPr lang="ru-RU" dirty="0"/>
              <a:t>наличие в нем пищевых веществ (Б, Ж, У), калорийность (энергоемкость) и ряд</a:t>
            </a:r>
          </a:p>
          <a:p>
            <a:pPr marL="0" indent="0">
              <a:buNone/>
            </a:pPr>
            <a:r>
              <a:rPr lang="ru-RU" dirty="0"/>
              <a:t>потребительских свойств (перевариваемость, усвояемость, насыщаемость – способность</a:t>
            </a:r>
          </a:p>
          <a:p>
            <a:pPr marL="0" indent="0">
              <a:buNone/>
            </a:pPr>
            <a:r>
              <a:rPr lang="ru-RU" dirty="0"/>
              <a:t>продукта вызывать у человека чувство насыщения, </a:t>
            </a:r>
            <a:r>
              <a:rPr lang="ru-RU" dirty="0" err="1"/>
              <a:t>приедаемость</a:t>
            </a:r>
            <a:r>
              <a:rPr lang="ru-RU" dirty="0"/>
              <a:t>, ассортимент блюд,</a:t>
            </a:r>
          </a:p>
          <a:p>
            <a:pPr marL="0" indent="0">
              <a:buNone/>
            </a:pPr>
            <a:r>
              <a:rPr lang="ru-RU" dirty="0"/>
              <a:t>которые можно приготовить из данного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185210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Биологическая ценность продукта - совокупность показателей</a:t>
            </a:r>
          </a:p>
          <a:p>
            <a:r>
              <a:rPr lang="ru-RU" dirty="0"/>
              <a:t>характеризующих присутствие в них незаменимых веществ (незаменимые а/к – 8 для взрослого организма, 10 для детей; ПНЖК – ЖК с 2 и б </a:t>
            </a:r>
            <a:r>
              <a:rPr lang="ru-RU" dirty="0" err="1"/>
              <a:t>олее</a:t>
            </a:r>
            <a:r>
              <a:rPr lang="ru-RU" dirty="0"/>
              <a:t> π -связей; витамины,</a:t>
            </a:r>
          </a:p>
          <a:p>
            <a:r>
              <a:rPr lang="ru-RU" dirty="0"/>
              <a:t>минеральные вещества).</a:t>
            </a:r>
          </a:p>
        </p:txBody>
      </p:sp>
    </p:spTree>
    <p:extLst>
      <p:ext uri="{BB962C8B-B14F-4D97-AF65-F5344CB8AC3E}">
        <p14:creationId xmlns:p14="http://schemas.microsoft.com/office/powerpoint/2010/main" val="33334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Безопасность пищевых продуктов - состояние обоснованной уверенности в том,</a:t>
            </a:r>
          </a:p>
          <a:p>
            <a:r>
              <a:rPr lang="ru-RU" dirty="0"/>
              <a:t>что пищевые продукты при обычных условиях их использования не являются вредными и</a:t>
            </a:r>
          </a:p>
          <a:p>
            <a:r>
              <a:rPr lang="ru-RU" dirty="0"/>
              <a:t>не представляют опасности для здоровья нынешнего и будущих поколения</a:t>
            </a:r>
          </a:p>
        </p:txBody>
      </p:sp>
    </p:spTree>
    <p:extLst>
      <p:ext uri="{BB962C8B-B14F-4D97-AF65-F5344CB8AC3E}">
        <p14:creationId xmlns:p14="http://schemas.microsoft.com/office/powerpoint/2010/main" val="401588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7" t="26356" r="16892" b="58559"/>
          <a:stretch/>
        </p:blipFill>
        <p:spPr bwMode="auto">
          <a:xfrm>
            <a:off x="2699792" y="4005064"/>
            <a:ext cx="6444208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</a:rPr>
              <a:t>Удостоверение качества и безопасности пищевых продуктов – </a:t>
            </a:r>
          </a:p>
          <a:p>
            <a:pPr marL="0" indent="0">
              <a:buNone/>
            </a:pPr>
            <a:r>
              <a:rPr lang="ru-RU" dirty="0"/>
              <a:t>документ, в котором изготовитель удостоверяет соответствие качества и безопасности каждой партии пищевых продуктов требованиям нормативных, технических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40977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Санитарно-эпидемиологическое заключение на продукцию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- документ, который выдается Федеральной службой по надзору в сфере защиты прав потребителей и благополучия человека изготовителю пищевой продукции или другому (уполномоченному) участнику ее оборота, в котором удостоверяется соответствие (несоответствие) изготовленной продукции государственным санитарно- эпидемиологическим правилам и нормам.</a:t>
            </a:r>
          </a:p>
        </p:txBody>
      </p:sp>
    </p:spTree>
    <p:extLst>
      <p:ext uri="{BB962C8B-B14F-4D97-AF65-F5344CB8AC3E}">
        <p14:creationId xmlns:p14="http://schemas.microsoft.com/office/powerpoint/2010/main" val="191376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4" t="14157" r="15113" b="21327"/>
          <a:stretch/>
        </p:blipFill>
        <p:spPr bwMode="auto">
          <a:xfrm>
            <a:off x="-108520" y="-243408"/>
            <a:ext cx="9468544" cy="720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1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Схема органолептической оценки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2" t="19360" r="17684" b="67464"/>
          <a:stretch/>
        </p:blipFill>
        <p:spPr bwMode="auto">
          <a:xfrm>
            <a:off x="3314211" y="3516086"/>
            <a:ext cx="5826274" cy="33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- внешний вид</a:t>
            </a:r>
          </a:p>
          <a:p>
            <a:r>
              <a:rPr lang="ru-RU" dirty="0"/>
              <a:t>- загрязнения</a:t>
            </a:r>
          </a:p>
          <a:p>
            <a:r>
              <a:rPr lang="ru-RU" dirty="0"/>
              <a:t>- цвет продукта</a:t>
            </a:r>
          </a:p>
          <a:p>
            <a:r>
              <a:rPr lang="ru-RU" dirty="0"/>
              <a:t>- консистенция</a:t>
            </a:r>
          </a:p>
          <a:p>
            <a:r>
              <a:rPr lang="ru-RU" dirty="0"/>
              <a:t>- запах</a:t>
            </a:r>
          </a:p>
          <a:p>
            <a:r>
              <a:rPr lang="ru-RU" dirty="0"/>
              <a:t>- вкус, варка</a:t>
            </a:r>
          </a:p>
        </p:txBody>
      </p:sp>
    </p:spTree>
    <p:extLst>
      <p:ext uri="{BB962C8B-B14F-4D97-AF65-F5344CB8AC3E}">
        <p14:creationId xmlns:p14="http://schemas.microsoft.com/office/powerpoint/2010/main" val="162818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ПО РЕЗУЛЬТАТАМ ИССЛЕДОВАНИЯ ОПРЕДЕЛЯЮТ КАТЕГРИЮ (ГРУППУ ПРОДУКТА):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25963"/>
          </a:xfrm>
        </p:spPr>
        <p:txBody>
          <a:bodyPr>
            <a:noAutofit/>
          </a:bodyPr>
          <a:lstStyle/>
          <a:p>
            <a:pPr marL="800100" lvl="2" indent="0">
              <a:buNone/>
            </a:pPr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1.ДОБРОКАЧЕСТВЕННЫЕ ПИЩЕВЫЕ </a:t>
            </a:r>
            <a:r>
              <a:rPr lang="ru-RU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2" indent="0">
              <a:buNone/>
            </a:pPr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2.УСЛОВНО-ГОДНЫЕ ПИЩЕВЫЕ ПРОДУКТЫ</a:t>
            </a:r>
          </a:p>
          <a:p>
            <a:pPr marL="0" indent="0">
              <a:buNone/>
            </a:pPr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3.ПРОДУКТЫ С ПОНИЖЕННОЙ ПИЩЕВОЙ ЦЕННОСТЬЮ</a:t>
            </a:r>
          </a:p>
          <a:p>
            <a:pPr marL="0" indent="0">
              <a:buNone/>
            </a:pPr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4.ПРОДУКТЫ-СУРРОГАТЫ(продукты имитирующие      </a:t>
            </a:r>
          </a:p>
          <a:p>
            <a:pPr marL="0" indent="0">
              <a:buNone/>
            </a:pPr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натуральный продукт)</a:t>
            </a:r>
          </a:p>
          <a:p>
            <a:pPr marL="0" indent="0">
              <a:buNone/>
            </a:pPr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5.ПРОДУКТЫ-ФАЛЬСИФИКАТЫ(имеют внешнее    </a:t>
            </a:r>
          </a:p>
          <a:p>
            <a:pPr marL="0" indent="0">
              <a:buNone/>
            </a:pPr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сходство с натуральным  продуктом) </a:t>
            </a:r>
          </a:p>
          <a:p>
            <a:pPr marL="0" indent="0">
              <a:buNone/>
            </a:pPr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6.НЕДОБРОКАЧЕСТВЕННЫЕ ПИЩЕВЫЕ ПРОДУКТЫ</a:t>
            </a:r>
          </a:p>
          <a:p>
            <a:pPr marL="0" indent="0">
              <a:buNone/>
            </a:pPr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7.НЕКАЧЕСТВЕННЫЕ И ОПАСНЫЕ ПИЩЕВЫЕ ПРОДУКТЫ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365265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.   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   </a:t>
            </a:r>
            <a:r>
              <a:rPr lang="ru-RU" sz="2800" b="1" dirty="0">
                <a:solidFill>
                  <a:srgbClr val="FF0000"/>
                </a:solidFill>
              </a:rPr>
              <a:t>ДОБРОКАЧЕСТВЕННЫЕ ПИЩЕВЫЕ </a:t>
            </a:r>
            <a:r>
              <a:rPr lang="ru-RU" sz="2800" b="1" cap="all" dirty="0" err="1">
                <a:solidFill>
                  <a:srgbClr val="FF0000"/>
                </a:solidFill>
              </a:rPr>
              <a:t>ПРОДУКты</a:t>
            </a:r>
            <a:endParaRPr lang="ru-RU" sz="2800" b="1" cap="al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r>
              <a:rPr lang="ru-RU" sz="2800" i="1" dirty="0"/>
              <a:t>Качество пищевого продукта</a:t>
            </a:r>
            <a:r>
              <a:rPr lang="ru-RU" sz="2800" dirty="0"/>
              <a:t>:  По всем показателям  соответствуют требованиям НД.</a:t>
            </a:r>
          </a:p>
          <a:p>
            <a:pPr marL="0" indent="0">
              <a:buNone/>
            </a:pPr>
            <a:endParaRPr lang="ru-RU" sz="2800" i="1" dirty="0"/>
          </a:p>
          <a:p>
            <a:pPr marL="0" indent="0">
              <a:buNone/>
            </a:pPr>
            <a:r>
              <a:rPr lang="ru-RU" sz="2800" i="1" dirty="0"/>
              <a:t>Условия и пути реализации пищевого </a:t>
            </a:r>
            <a:r>
              <a:rPr lang="ru-RU" sz="2800" dirty="0"/>
              <a:t>продукта:  Порядок реализации без    ограничений, может  использоваться в качестве  сырья на пищевых</a:t>
            </a:r>
          </a:p>
          <a:p>
            <a:pPr marL="0" indent="0">
              <a:buNone/>
            </a:pPr>
            <a:r>
              <a:rPr lang="ru-RU" sz="2800" dirty="0" err="1"/>
              <a:t>призводствах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05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УСЛОВНО-ГОДНЫЕ ПИЩЕВЫЕ ПРОДУКТЫ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Качество пищевого продукта: </a:t>
            </a:r>
            <a:r>
              <a:rPr lang="ru-RU" dirty="0"/>
              <a:t>Пищевой продукт не соответствует по одному  показателю.</a:t>
            </a:r>
          </a:p>
          <a:p>
            <a:pPr marL="0" indent="0">
              <a:buNone/>
            </a:pPr>
            <a:endParaRPr lang="ru-RU" sz="2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i="1" dirty="0">
                <a:solidFill>
                  <a:srgbClr val="FF0000"/>
                </a:solidFill>
              </a:rPr>
              <a:t>Условия и пути реализации пищевого продукта:   </a:t>
            </a:r>
            <a:r>
              <a:rPr lang="ru-RU" sz="2800" i="1" dirty="0"/>
              <a:t>Годны для питания населения, но при выполнении определенных условий.</a:t>
            </a:r>
          </a:p>
          <a:p>
            <a:pPr marL="0" indent="0">
              <a:buNone/>
            </a:pPr>
            <a:r>
              <a:rPr lang="ru-RU" sz="2800" i="1" dirty="0"/>
              <a:t>1. после технологической переработки: термическая, посол,   </a:t>
            </a:r>
          </a:p>
          <a:p>
            <a:pPr marL="0" indent="0">
              <a:buNone/>
            </a:pPr>
            <a:r>
              <a:rPr lang="ru-RU" sz="2800" i="1" dirty="0"/>
              <a:t>     </a:t>
            </a:r>
            <a:r>
              <a:rPr lang="ru-RU" sz="2800" i="1" dirty="0" err="1"/>
              <a:t>замораживание,обезжиривание</a:t>
            </a:r>
            <a:r>
              <a:rPr lang="ru-RU" sz="2800" i="1" dirty="0"/>
              <a:t>, удаление кожуры и т.д. </a:t>
            </a:r>
          </a:p>
          <a:p>
            <a:pPr marL="0" indent="0">
              <a:buNone/>
            </a:pPr>
            <a:r>
              <a:rPr lang="ru-RU" sz="2800" i="1" dirty="0"/>
              <a:t>2. условия разбавления: подсортировка, изготовление блюд с много компонентной рецептурой. Удельный вес данного продукта, </a:t>
            </a:r>
            <a:r>
              <a:rPr lang="ru-RU" sz="2800" i="1" dirty="0" err="1"/>
              <a:t>д.б.менее</a:t>
            </a:r>
            <a:r>
              <a:rPr lang="ru-RU" sz="2800" i="1" dirty="0"/>
              <a:t> 50%.</a:t>
            </a:r>
          </a:p>
          <a:p>
            <a:pPr marL="0" indent="0">
              <a:buNone/>
            </a:pPr>
            <a:r>
              <a:rPr lang="ru-RU" sz="2800" i="1" dirty="0"/>
              <a:t>3. Выдержка. Обязательно продукт должен иметь длительный срок хранения (</a:t>
            </a:r>
            <a:r>
              <a:rPr lang="ru-RU" sz="2800" i="1" dirty="0" err="1"/>
              <a:t>зерно+ФОС-нестойкий</a:t>
            </a:r>
            <a:r>
              <a:rPr lang="ru-RU" sz="2800" i="1" dirty="0"/>
              <a:t> пестицид).</a:t>
            </a:r>
          </a:p>
          <a:p>
            <a:pPr marL="0" indent="0">
              <a:buNone/>
            </a:pPr>
            <a:r>
              <a:rPr lang="ru-RU" sz="2800" i="1" dirty="0"/>
              <a:t>4. При условии поштучного, </a:t>
            </a:r>
            <a:r>
              <a:rPr lang="ru-RU" sz="2800" i="1" dirty="0" err="1"/>
              <a:t>побаночного</a:t>
            </a:r>
            <a:r>
              <a:rPr lang="ru-RU" sz="2800" i="1" dirty="0"/>
              <a:t>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392611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66164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Государственный надзор в области обеспечения безопасности качества пищевых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продуктов проводится в целях:</a:t>
            </a:r>
          </a:p>
          <a:p>
            <a:pPr marL="0" indent="0">
              <a:buNone/>
            </a:pPr>
            <a:r>
              <a:rPr lang="ru-RU" dirty="0"/>
              <a:t>1. Предупреждения, выявления и пресечения нарушений санитарного</a:t>
            </a:r>
          </a:p>
          <a:p>
            <a:pPr marL="0" indent="0">
              <a:buNone/>
            </a:pPr>
            <a:r>
              <a:rPr lang="ru-RU" dirty="0"/>
              <a:t>законодательства Российской Федерации.</a:t>
            </a:r>
          </a:p>
          <a:p>
            <a:pPr marL="0" indent="0">
              <a:buNone/>
            </a:pPr>
            <a:r>
              <a:rPr lang="ru-RU" dirty="0"/>
              <a:t>2. Предотвращения заболевания людей связанных с употреблением некачественных продуктов.</a:t>
            </a:r>
          </a:p>
        </p:txBody>
      </p:sp>
    </p:spTree>
    <p:extLst>
      <p:ext uri="{BB962C8B-B14F-4D97-AF65-F5344CB8AC3E}">
        <p14:creationId xmlns:p14="http://schemas.microsoft.com/office/powerpoint/2010/main" val="1285570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ПРОДУКТЫ С ПОНИЖЕННОЙ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ПИЩЕВОЙ ЦЕННОСТЬЮ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По всем показателям норма, но снижена пищевая ценность (</a:t>
            </a:r>
            <a:r>
              <a:rPr lang="ru-RU" dirty="0" err="1"/>
              <a:t>например,N</a:t>
            </a:r>
            <a:r>
              <a:rPr lang="ru-RU" dirty="0"/>
              <a:t> 1,5%, а в опыте 1,4%)</a:t>
            </a:r>
          </a:p>
          <a:p>
            <a:pPr marL="0" indent="0">
              <a:buNone/>
            </a:pPr>
            <a:r>
              <a:rPr lang="ru-RU" dirty="0"/>
              <a:t>Реализации в торговой сети не </a:t>
            </a:r>
            <a:r>
              <a:rPr lang="ru-RU" dirty="0" err="1"/>
              <a:t>подолежит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допускается только переработка(используется</a:t>
            </a:r>
          </a:p>
          <a:p>
            <a:pPr marL="0" indent="0">
              <a:buNone/>
            </a:pPr>
            <a:r>
              <a:rPr lang="ru-RU" dirty="0"/>
              <a:t>в качестве сырья) на пищевом производстве.</a:t>
            </a:r>
          </a:p>
        </p:txBody>
      </p:sp>
    </p:spTree>
    <p:extLst>
      <p:ext uri="{BB962C8B-B14F-4D97-AF65-F5344CB8AC3E}">
        <p14:creationId xmlns:p14="http://schemas.microsoft.com/office/powerpoint/2010/main" val="3230175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ПРОДУКТЫ-СУРРОГАТЫ(продукты имитирующие натуральный продукт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8" t="21531" r="15622" b="52644"/>
          <a:stretch/>
        </p:blipFill>
        <p:spPr bwMode="auto">
          <a:xfrm>
            <a:off x="2483768" y="1556793"/>
            <a:ext cx="6120680" cy="48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Не несут той пищевой и биологической ценности как натуральный продукт и безвредны для человека</a:t>
            </a:r>
          </a:p>
          <a:p>
            <a:r>
              <a:rPr lang="ru-RU" b="1" dirty="0"/>
              <a:t>Реализация без ограничений в торговой сети (если об этом заявлено на этикетке)</a:t>
            </a:r>
          </a:p>
        </p:txBody>
      </p:sp>
    </p:spTree>
    <p:extLst>
      <p:ext uri="{BB962C8B-B14F-4D97-AF65-F5344CB8AC3E}">
        <p14:creationId xmlns:p14="http://schemas.microsoft.com/office/powerpoint/2010/main" val="2061113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ПРОДУКТЫ-ФАЛЬСИФИКАТЫ(имеют внешнее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сходство с натуральным продуктом)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 несут ни пищевой и биологической ценности и представляют опасность для населения. </a:t>
            </a:r>
          </a:p>
          <a:p>
            <a:pPr marL="0" indent="0">
              <a:buNone/>
            </a:pPr>
            <a:r>
              <a:rPr lang="ru-RU" dirty="0"/>
              <a:t>Часто могут содержать опасные вещества.</a:t>
            </a:r>
          </a:p>
          <a:p>
            <a:pPr marL="0" indent="0">
              <a:buNone/>
            </a:pPr>
            <a:r>
              <a:rPr lang="ru-RU" dirty="0"/>
              <a:t>Часто подделывают: БАД, алкогольную </a:t>
            </a:r>
            <a:r>
              <a:rPr lang="ru-RU" dirty="0" err="1"/>
              <a:t>продукцию,пряности</a:t>
            </a:r>
            <a:r>
              <a:rPr lang="ru-RU" dirty="0"/>
              <a:t>, минеральные воды, деликатесы.</a:t>
            </a:r>
          </a:p>
        </p:txBody>
      </p:sp>
    </p:spTree>
    <p:extLst>
      <p:ext uri="{BB962C8B-B14F-4D97-AF65-F5344CB8AC3E}">
        <p14:creationId xmlns:p14="http://schemas.microsoft.com/office/powerpoint/2010/main" val="1282279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Условия и пути реализации пищевого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err="1">
                <a:solidFill>
                  <a:srgbClr val="FF0000"/>
                </a:solidFill>
              </a:rPr>
              <a:t>продуктаПРОДУКТЫ</a:t>
            </a:r>
            <a:r>
              <a:rPr lang="ru-RU" sz="3600" b="1" dirty="0">
                <a:solidFill>
                  <a:srgbClr val="FF0000"/>
                </a:solidFill>
              </a:rPr>
              <a:t>-ФАЛЬСИФИКАТЫ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(1 место - Китай, 2 место -РФ)</a:t>
            </a:r>
          </a:p>
          <a:p>
            <a:pPr marL="0" indent="0">
              <a:buNone/>
            </a:pPr>
            <a:r>
              <a:rPr lang="ru-RU" dirty="0"/>
              <a:t>- использование на корм животным (по согласованию с </a:t>
            </a:r>
            <a:r>
              <a:rPr lang="ru-RU" dirty="0" err="1"/>
              <a:t>ветеиринарной</a:t>
            </a:r>
            <a:r>
              <a:rPr lang="ru-RU" dirty="0"/>
              <a:t> службой).  </a:t>
            </a:r>
          </a:p>
          <a:p>
            <a:pPr>
              <a:buFontTx/>
              <a:buChar char="-"/>
            </a:pPr>
            <a:r>
              <a:rPr lang="ru-RU" dirty="0"/>
              <a:t>техническая утилизация (изготовление из этих продуктов  непищевых продуктов: технический клей, технический спирт, мыло, костную муку).</a:t>
            </a:r>
          </a:p>
          <a:p>
            <a:pPr>
              <a:buFontTx/>
              <a:buChar char="-"/>
            </a:pPr>
            <a:r>
              <a:rPr lang="ru-RU" dirty="0"/>
              <a:t>использование в качестве  посевного материала(</a:t>
            </a:r>
            <a:r>
              <a:rPr lang="ru-RU" dirty="0" err="1"/>
              <a:t>картофель,подсолнечник,зерно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- уничтожение (закапывание, сжигание).</a:t>
            </a:r>
          </a:p>
          <a:p>
            <a:pPr marL="0" indent="0">
              <a:buNone/>
            </a:pPr>
            <a:r>
              <a:rPr lang="ru-RU" dirty="0"/>
              <a:t>Продукт вначале денатурируют – пахнущими или красящими веществами.</a:t>
            </a:r>
          </a:p>
          <a:p>
            <a:pPr marL="0" indent="0">
              <a:buNone/>
            </a:pPr>
            <a:r>
              <a:rPr lang="ru-RU" dirty="0"/>
              <a:t>Уничтожение </a:t>
            </a:r>
            <a:r>
              <a:rPr lang="ru-RU" dirty="0" err="1"/>
              <a:t>комиссионно</a:t>
            </a:r>
            <a:r>
              <a:rPr lang="ru-RU" dirty="0"/>
              <a:t> (если продукт представляет эпидемиологическую опасность, то обеззараживают 20% р-ром хлорной извести и обязательно </a:t>
            </a:r>
            <a:r>
              <a:rPr lang="ru-RU" dirty="0" err="1"/>
              <a:t>попривлекают</a:t>
            </a:r>
            <a:r>
              <a:rPr lang="ru-RU" dirty="0"/>
              <a:t> специалиста по гигиене питания ТУ </a:t>
            </a:r>
            <a:r>
              <a:rPr lang="ru-RU" dirty="0" err="1"/>
              <a:t>Роспотребнадзора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959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НЕДОБРОКАЧЕСТВЕННЫЕ ПИЩЕВЫЕ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ПРОДУКТЫ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07554"/>
            <a:ext cx="670083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7403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Если продукт </a:t>
            </a:r>
            <a:r>
              <a:rPr lang="ru-RU" b="1" dirty="0" err="1"/>
              <a:t>неудовлетворяет</a:t>
            </a:r>
            <a:r>
              <a:rPr lang="ru-RU" b="1" dirty="0"/>
              <a:t> органолептическим требованиям;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если есть признаки порчи продукта; или содержание химических веществ в количествах превышающих</a:t>
            </a:r>
          </a:p>
          <a:p>
            <a:pPr marL="0" indent="0">
              <a:buNone/>
            </a:pPr>
            <a:r>
              <a:rPr lang="ru-RU" b="1" dirty="0"/>
              <a:t>     гигиенические нормативы.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использование на корм животным (по согласованию с</a:t>
            </a:r>
          </a:p>
          <a:p>
            <a:pPr marL="0" indent="0">
              <a:buNone/>
            </a:pPr>
            <a:r>
              <a:rPr lang="ru-RU" b="1" dirty="0" err="1"/>
              <a:t>ветиринарной</a:t>
            </a:r>
            <a:r>
              <a:rPr lang="ru-RU" b="1" dirty="0"/>
              <a:t> службой)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 техническая утилизация.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 использование в качестве посевного материала.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 уничтожение</a:t>
            </a:r>
          </a:p>
        </p:txBody>
      </p:sp>
    </p:spTree>
    <p:extLst>
      <p:ext uri="{BB962C8B-B14F-4D97-AF65-F5344CB8AC3E}">
        <p14:creationId xmlns:p14="http://schemas.microsoft.com/office/powerpoint/2010/main" val="114212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505056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НЕКАЧЕСТВЕННЫЕ И ОПАСНЫЕ ПИЩЕВЫЕ ПРОДУКТЫ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99" y="692696"/>
            <a:ext cx="8686800" cy="5433467"/>
          </a:xfrm>
        </p:spPr>
        <p:txBody>
          <a:bodyPr>
            <a:noAutofit/>
          </a:bodyPr>
          <a:lstStyle/>
          <a:p>
            <a:r>
              <a:rPr lang="ru-RU" sz="1800" dirty="0"/>
              <a:t>не соответствует требованиям НД; </a:t>
            </a:r>
          </a:p>
          <a:p>
            <a:r>
              <a:rPr lang="ru-RU" sz="1800" dirty="0"/>
              <a:t>имеет явные признаки недоброкачественности;</a:t>
            </a:r>
          </a:p>
          <a:p>
            <a:r>
              <a:rPr lang="ru-RU" sz="1800" dirty="0"/>
              <a:t>не имеет удостоверения качества и безопасности;</a:t>
            </a:r>
          </a:p>
          <a:p>
            <a:r>
              <a:rPr lang="ru-RU" sz="1800" dirty="0"/>
              <a:t>не соответствует представленной информации и если имеются обоснованные подозрения о ее фальсификации;</a:t>
            </a:r>
          </a:p>
          <a:p>
            <a:r>
              <a:rPr lang="ru-RU" sz="1800" dirty="0"/>
              <a:t>не имеет установленных сроков годности или сроки годности которой истекли;</a:t>
            </a:r>
          </a:p>
          <a:p>
            <a:r>
              <a:rPr lang="ru-RU" sz="1800" dirty="0"/>
              <a:t>не имеет маркировки, содержащей сведения непредусмотренные законом или ГОСТом Пищевая продукция подлежит изъятию из оборота, экспертизе, утилизируется или уничтожается.</a:t>
            </a:r>
          </a:p>
          <a:p>
            <a:pPr marL="0" indent="0">
              <a:buNone/>
            </a:pPr>
            <a:r>
              <a:rPr lang="ru-RU" sz="1800" dirty="0"/>
              <a:t>Экспертиза некачественной и опасной пищевой продукции проводится в целях определения возможности ее дальнейшего использования или </a:t>
            </a:r>
            <a:r>
              <a:rPr lang="ru-RU" sz="1800" dirty="0" err="1"/>
              <a:t>уничтожениия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Если владелец не может подтвердить происхождение продукта или если имеются явные признаки недоброкачественности, подлежит утилизации или уничтожению без  проведения экспертизы.</a:t>
            </a:r>
          </a:p>
          <a:p>
            <a:pPr marL="0" indent="0">
              <a:buNone/>
            </a:pPr>
            <a:r>
              <a:rPr lang="ru-RU" sz="1800" dirty="0"/>
              <a:t>До утилизации или уничтожения такая продукция в присутствии представителя органа государственного надзора и контроля денатурируется ее владельцем любым технически доступным и надежным </a:t>
            </a:r>
            <a:r>
              <a:rPr lang="ru-RU" sz="1800" dirty="0" err="1"/>
              <a:t>способом,исключающим</a:t>
            </a:r>
            <a:r>
              <a:rPr lang="ru-RU" sz="1800" dirty="0"/>
              <a:t> возможность ее использования в пищу.</a:t>
            </a:r>
          </a:p>
          <a:p>
            <a:pPr marL="0" indent="0">
              <a:buNone/>
            </a:pPr>
            <a:r>
              <a:rPr lang="ru-RU" sz="1800" dirty="0"/>
              <a:t>Расходы оплачиваются владельцем продукции (</a:t>
            </a:r>
            <a:r>
              <a:rPr lang="ru-RU" sz="1800" dirty="0" err="1"/>
              <a:t>транспортировка,хранение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экспертиза, уничтожение</a:t>
            </a:r>
          </a:p>
        </p:txBody>
      </p:sp>
    </p:spTree>
    <p:extLst>
      <p:ext uri="{BB962C8B-B14F-4D97-AF65-F5344CB8AC3E}">
        <p14:creationId xmlns:p14="http://schemas.microsoft.com/office/powerpoint/2010/main" val="484487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15391" r="15561" b="28436"/>
          <a:stretch/>
        </p:blipFill>
        <p:spPr bwMode="auto">
          <a:xfrm>
            <a:off x="-108519" y="38605"/>
            <a:ext cx="9252519" cy="683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44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Основными объектами ГСЭН: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- продовольственное сырье</a:t>
            </a:r>
          </a:p>
          <a:p>
            <a:r>
              <a:rPr lang="ru-RU" dirty="0"/>
              <a:t>- пищевые продукты все виды, в </a:t>
            </a:r>
            <a:r>
              <a:rPr lang="ru-RU" dirty="0" err="1"/>
              <a:t>т.ч</a:t>
            </a:r>
            <a:r>
              <a:rPr lang="ru-RU" dirty="0"/>
              <a:t>. детского, диабетического, специального</a:t>
            </a:r>
          </a:p>
          <a:p>
            <a:r>
              <a:rPr lang="ru-RU" dirty="0"/>
              <a:t>- пищевые добавки</a:t>
            </a:r>
          </a:p>
          <a:p>
            <a:r>
              <a:rPr lang="ru-RU" dirty="0"/>
              <a:t>- БАД к пище</a:t>
            </a:r>
          </a:p>
          <a:p>
            <a:r>
              <a:rPr lang="ru-RU" dirty="0"/>
              <a:t>- бутилированная питьевая вода</a:t>
            </a:r>
          </a:p>
          <a:p>
            <a:r>
              <a:rPr lang="ru-RU" dirty="0"/>
              <a:t>- жевательные резинки</a:t>
            </a:r>
          </a:p>
          <a:p>
            <a:r>
              <a:rPr lang="ru-RU" dirty="0"/>
              <a:t>- полимерные материалы и изделия из них, контактирующие с пищевыми продуктами</a:t>
            </a:r>
          </a:p>
        </p:txBody>
      </p:sp>
    </p:spTree>
    <p:extLst>
      <p:ext uri="{BB962C8B-B14F-4D97-AF65-F5344CB8AC3E}">
        <p14:creationId xmlns:p14="http://schemas.microsoft.com/office/powerpoint/2010/main" val="200489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Предмет ГСЭН в области гигиены питания: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условия и качество питания населения</a:t>
            </a:r>
          </a:p>
          <a:p>
            <a:r>
              <a:rPr lang="ru-RU" dirty="0"/>
              <a:t>- условия изготовления, использования и оборота пищевых продуктов</a:t>
            </a:r>
          </a:p>
          <a:p>
            <a:r>
              <a:rPr lang="ru-RU" dirty="0"/>
              <a:t>- условия утилизации и уничтожения некачественных пищевых продуктов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60813" r="15867" b="20205"/>
          <a:stretch/>
        </p:blipFill>
        <p:spPr bwMode="auto">
          <a:xfrm>
            <a:off x="2123729" y="4277612"/>
            <a:ext cx="6696744" cy="258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71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4" t="58896" r="17691" b="23896"/>
          <a:stretch/>
        </p:blipFill>
        <p:spPr bwMode="auto">
          <a:xfrm>
            <a:off x="1403648" y="4237184"/>
            <a:ext cx="7533522" cy="220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Экспертиза (</a:t>
            </a:r>
            <a:r>
              <a:rPr lang="ru-RU" dirty="0"/>
              <a:t>«</a:t>
            </a:r>
            <a:r>
              <a:rPr lang="ru-RU" dirty="0" err="1"/>
              <a:t>expertus</a:t>
            </a:r>
            <a:r>
              <a:rPr lang="ru-RU" dirty="0"/>
              <a:t>» – опытный – детальное определение свойств)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Цель:</a:t>
            </a:r>
          </a:p>
          <a:p>
            <a:r>
              <a:rPr lang="ru-RU" dirty="0"/>
              <a:t>- определить качество</a:t>
            </a:r>
          </a:p>
          <a:p>
            <a:r>
              <a:rPr lang="ru-RU" dirty="0"/>
              <a:t>- определить условия и возможности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4780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Пищевые продукты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это продукты в натуральном или переработанном виде, употребляемые человеком в пищу (в </a:t>
            </a:r>
            <a:r>
              <a:rPr lang="ru-RU" dirty="0" err="1"/>
              <a:t>т.ч</a:t>
            </a:r>
            <a:r>
              <a:rPr lang="ru-RU" dirty="0"/>
              <a:t>. продукты детского питания, продукты диетического питания), бутилированная питьевая вода, алкогольная продукция (в </a:t>
            </a:r>
            <a:r>
              <a:rPr lang="ru-RU" dirty="0" err="1"/>
              <a:t>т.ч.пиво</a:t>
            </a:r>
            <a:r>
              <a:rPr lang="ru-RU" dirty="0"/>
              <a:t>), безалкогольные напитки, жевательная резинка, а также продовольственное </a:t>
            </a:r>
            <a:r>
              <a:rPr lang="ru-RU" dirty="0" err="1"/>
              <a:t>сырье,пищевые</a:t>
            </a:r>
            <a:r>
              <a:rPr lang="ru-RU" dirty="0"/>
              <a:t> добавки и биологически активные добавки.</a:t>
            </a:r>
          </a:p>
        </p:txBody>
      </p:sp>
    </p:spTree>
    <p:extLst>
      <p:ext uri="{BB962C8B-B14F-4D97-AF65-F5344CB8AC3E}">
        <p14:creationId xmlns:p14="http://schemas.microsoft.com/office/powerpoint/2010/main" val="363391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Продовольственное сырье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5896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сырье растительного, животного, микробиологического, минерального, искусственного происхождения и вода, используемые для изготовления пищевых продуктов.</a:t>
            </a:r>
          </a:p>
        </p:txBody>
      </p:sp>
    </p:spTree>
    <p:extLst>
      <p:ext uri="{BB962C8B-B14F-4D97-AF65-F5344CB8AC3E}">
        <p14:creationId xmlns:p14="http://schemas.microsoft.com/office/powerpoint/2010/main" val="103259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Предмет ГСЭН в области гигиены питания: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Санитарно-эпидемиологическая экспертиза – комплекс мероприятий осуществляемых органами ГСЭН, направленных на установления качества пищевых продуктов и возможности и условий их реализации.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9" t="54363" r="28726" b="20248"/>
          <a:stretch/>
        </p:blipFill>
        <p:spPr bwMode="auto">
          <a:xfrm>
            <a:off x="946448" y="4044415"/>
            <a:ext cx="7973073" cy="26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9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Качество пищевых продуктов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совокупность показателей характеризующих с одной стороны пищевую и биологическую ценность, а с другой стороны его безопасность.</a:t>
            </a:r>
          </a:p>
        </p:txBody>
      </p:sp>
    </p:spTree>
    <p:extLst>
      <p:ext uri="{BB962C8B-B14F-4D97-AF65-F5344CB8AC3E}">
        <p14:creationId xmlns:p14="http://schemas.microsoft.com/office/powerpoint/2010/main" val="2571628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1149</Words>
  <Application>Microsoft Office PowerPoint</Application>
  <PresentationFormat>Экран (4:3)</PresentationFormat>
  <Paragraphs>121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Тема Office</vt:lpstr>
      <vt:lpstr>Эколого-гигиеническая безопасность продуктов питания.</vt:lpstr>
      <vt:lpstr>Презентация PowerPoint</vt:lpstr>
      <vt:lpstr>Основными объектами ГСЭН: </vt:lpstr>
      <vt:lpstr>Предмет ГСЭН в области гигиены питания: </vt:lpstr>
      <vt:lpstr>Презентация PowerPoint</vt:lpstr>
      <vt:lpstr>Пищевые продукты </vt:lpstr>
      <vt:lpstr>Продовольственное сырье </vt:lpstr>
      <vt:lpstr>Предмет ГСЭН в области гигиены питания: </vt:lpstr>
      <vt:lpstr>Качество пищевых продуктов </vt:lpstr>
      <vt:lpstr>Презентация PowerPoint</vt:lpstr>
      <vt:lpstr>Презентация PowerPoint</vt:lpstr>
      <vt:lpstr>Презентация PowerPoint</vt:lpstr>
      <vt:lpstr>Презентация PowerPoint</vt:lpstr>
      <vt:lpstr>Санитарно-эпидемиологическое заключение на продукцию </vt:lpstr>
      <vt:lpstr>Презентация PowerPoint</vt:lpstr>
      <vt:lpstr>Схема органолептической оценки </vt:lpstr>
      <vt:lpstr>ПО РЕЗУЛЬТАТАМ ИССЛЕДОВАНИЯ ОПРЕДЕЛЯЮТ КАТЕГРИЮ (ГРУППУ ПРОДУКТА):</vt:lpstr>
      <vt:lpstr>.    </vt:lpstr>
      <vt:lpstr>УСЛОВНО-ГОДНЫЕ ПИЩЕВЫЕ ПРОДУКТЫ </vt:lpstr>
      <vt:lpstr>ПРОДУКТЫ С ПОНИЖЕННОЙ ПИЩЕВОЙ ЦЕННОСТЬЮ</vt:lpstr>
      <vt:lpstr>ПРОДУКТЫ-СУРРОГАТЫ(продукты имитирующие натуральный продукт</vt:lpstr>
      <vt:lpstr>ПРОДУКТЫ-ФАЛЬСИФИКАТЫ(имеют внешнее сходство с натуральным продуктом)</vt:lpstr>
      <vt:lpstr>Условия и пути реализации пищевого продуктаПРОДУКТЫ-ФАЛЬСИФИКАТЫ</vt:lpstr>
      <vt:lpstr>НЕДОБРОКАЧЕСТВЕННЫЕ ПИЩЕВЫЕ ПРОДУКТЫ </vt:lpstr>
      <vt:lpstr>НЕКАЧЕСТВЕННЫЕ И ОПАСНЫЕ ПИЩЕВЫЕ ПРОДУКТЫ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Эколого-гигиеническая безопасность продуктов питания.</dc:title>
  <dc:creator>Айлана</dc:creator>
  <cp:lastModifiedBy>пользователь пользователь</cp:lastModifiedBy>
  <cp:revision>26</cp:revision>
  <dcterms:created xsi:type="dcterms:W3CDTF">2017-10-31T14:41:59Z</dcterms:created>
  <dcterms:modified xsi:type="dcterms:W3CDTF">2020-05-15T05:10:29Z</dcterms:modified>
</cp:coreProperties>
</file>