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17" r:id="rId2"/>
  </p:sldMasterIdLst>
  <p:sldIdLst>
    <p:sldId id="256" r:id="rId3"/>
    <p:sldId id="257" r:id="rId4"/>
    <p:sldId id="258" r:id="rId5"/>
    <p:sldId id="273" r:id="rId6"/>
    <p:sldId id="261" r:id="rId7"/>
    <p:sldId id="271" r:id="rId8"/>
    <p:sldId id="259" r:id="rId9"/>
    <p:sldId id="262" r:id="rId10"/>
    <p:sldId id="274" r:id="rId11"/>
    <p:sldId id="275" r:id="rId12"/>
    <p:sldId id="276" r:id="rId13"/>
    <p:sldId id="277" r:id="rId14"/>
    <p:sldId id="272" r:id="rId15"/>
    <p:sldId id="263" r:id="rId16"/>
    <p:sldId id="267" r:id="rId17"/>
    <p:sldId id="291" r:id="rId18"/>
    <p:sldId id="264" r:id="rId19"/>
    <p:sldId id="268" r:id="rId20"/>
    <p:sldId id="265" r:id="rId21"/>
    <p:sldId id="266" r:id="rId22"/>
    <p:sldId id="270" r:id="rId23"/>
    <p:sldId id="278" r:id="rId24"/>
    <p:sldId id="279" r:id="rId25"/>
    <p:sldId id="280" r:id="rId26"/>
    <p:sldId id="281" r:id="rId27"/>
    <p:sldId id="292" r:id="rId28"/>
    <p:sldId id="293" r:id="rId29"/>
    <p:sldId id="294" r:id="rId30"/>
    <p:sldId id="295" r:id="rId31"/>
    <p:sldId id="290" r:id="rId32"/>
    <p:sldId id="296" r:id="rId33"/>
    <p:sldId id="282" r:id="rId34"/>
    <p:sldId id="283" r:id="rId35"/>
    <p:sldId id="284" r:id="rId36"/>
    <p:sldId id="285" r:id="rId37"/>
    <p:sldId id="286" r:id="rId38"/>
    <p:sldId id="289" r:id="rId39"/>
    <p:sldId id="287" r:id="rId40"/>
    <p:sldId id="288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494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57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981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414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580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827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010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192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347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06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40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4236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64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669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60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29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57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94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35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744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145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0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238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6E45C46-5F7D-4B85-B4C0-D4479CB3A137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34F46CC-2967-4A8D-9095-0567C7DB9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6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4623" y="368135"/>
            <a:ext cx="9966960" cy="4008456"/>
          </a:xfrm>
        </p:spPr>
        <p:txBody>
          <a:bodyPr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Ясенецкого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менеджмента в здравоохранении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45" y="4857007"/>
            <a:ext cx="9571512" cy="1765860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Попова О.М.</a:t>
            </a: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2018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587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3280" y="458507"/>
            <a:ext cx="7340019" cy="84777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Процесс управления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86800" y="1776549"/>
            <a:ext cx="3043646" cy="37229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6965" y="4162401"/>
            <a:ext cx="4667538" cy="205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  <p:pic>
        <p:nvPicPr>
          <p:cNvPr id="24579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9348" y="1476102"/>
            <a:ext cx="5943600" cy="1123950"/>
          </a:xfrm>
          <a:prstGeom prst="rect">
            <a:avLst/>
          </a:prstGeom>
          <a:noFill/>
        </p:spPr>
      </p:pic>
      <p:pic>
        <p:nvPicPr>
          <p:cNvPr id="24578" name="Рисунок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6287" y="2586989"/>
            <a:ext cx="5962650" cy="1123950"/>
          </a:xfrm>
          <a:prstGeom prst="rect">
            <a:avLst/>
          </a:prstGeom>
          <a:noFill/>
        </p:spPr>
      </p:pic>
      <p:pic>
        <p:nvPicPr>
          <p:cNvPr id="24577" name="Рисунок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6285" y="3737066"/>
            <a:ext cx="5943600" cy="1239883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15811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16230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4733925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2102" y="484633"/>
            <a:ext cx="7366145" cy="73021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Принципы управления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4137" y="1436914"/>
            <a:ext cx="11351622" cy="487244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Современный менеджмент опирается на следующие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управления: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лояльность к работающим;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ответственность как обязательное условие успешного менеджмента;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коммуникации, пронизывающие организацию снизу вверх, сверху вниз, по горизонтали;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атмосфера в организации, способствующая раскрытию способностей работающих;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обязательное установление долевого участия каждого работающего в общих результатах;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своевременная реакция на изменения в окружающей среде;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методы работы с людьми, обеспечивающие их удовлетворенность работой;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непосредственное участие менеджеров в работе групп на всех этапах, как условие согласованной работы;</a:t>
            </a: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124" y="261258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4902" y="484632"/>
            <a:ext cx="7823345" cy="110903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Принципы управления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3770" y="1860151"/>
            <a:ext cx="10711543" cy="405079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слушать всех, с кем сталкивается в своей работе менеджер;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частности, в здравоохранении - исполнителей, руководителей, коллег по работе, пациентов, их родственников и др.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этика бизнеса;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честность и доверие к людям;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опора на фундаментальные основы менеджмента: качество, затраты, сервис, инновации, контроль ресурсов, персонал.</a:t>
            </a:r>
          </a:p>
          <a:p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067" y="548641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006" y="484632"/>
            <a:ext cx="8633242" cy="120047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ФУНКЦИИ УПРАВЛЕНИЯ учреждениями здравоохранения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9451" y="2121407"/>
            <a:ext cx="11038115" cy="447533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Цели и задачи управления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отправным моментом для определения объема и видов управленческих работ, которые обеспечивают их достижение.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являются составными частями любого процесса управления вне зависимости от особенностей (размера, назначения, формы собственности и т.д.) той или иной организации.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со структурой управленческого цикла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основными функциями управления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являются: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и прогнозирование;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координация и регулирование;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стимулирование и активизация (мотивация) - руководство; 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контроль.</a:t>
            </a: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  <p:pic>
        <p:nvPicPr>
          <p:cNvPr id="5" name="Рисунок 4" descr="partnership-low-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4651" y="3944258"/>
            <a:ext cx="2973976" cy="269167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450" y="339634"/>
            <a:ext cx="8332797" cy="121484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2410" y="2286000"/>
            <a:ext cx="9795837" cy="4232366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Планирование здравоохранения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это обоснование и разработка определенного соотношения потребностей населения в медицинской помощи, лекарственном обеспечении и санитарно-противоэпидемическом обслуживании с возможностями их удовлетворения.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92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2136" y="4223469"/>
            <a:ext cx="3446961" cy="2334085"/>
          </a:xfrm>
          <a:prstGeom prst="rect">
            <a:avLst/>
          </a:prstGeom>
        </p:spPr>
      </p:pic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3382" y="653142"/>
            <a:ext cx="8554865" cy="144083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принципы планирования здравоохранения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smtClean="0"/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Научно-техническая обоснованность планов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Выделение приоритетных проблем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Сочетание текущего и перспективного планирования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Сочетание отраслевого и территориального планирования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Экономическая эффективность планов</a:t>
            </a:r>
          </a:p>
          <a:p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388" y="484632"/>
            <a:ext cx="8345859" cy="82165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514" y="1964653"/>
            <a:ext cx="11103428" cy="352174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создание условий для реализации принятых управленческих решений, выполнения планов и программ, обеспечение необходимых финансовых, материально-технических,  информационных и других ресурсов.</a:t>
            </a:r>
          </a:p>
        </p:txBody>
      </p:sp>
      <p:pic>
        <p:nvPicPr>
          <p:cNvPr id="4" name="Рисунок 3" descr="hry_nachinayut_s_seb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863" y="3605349"/>
            <a:ext cx="4471627" cy="2894370"/>
          </a:xfrm>
          <a:prstGeom prst="rect">
            <a:avLst/>
          </a:prstGeom>
        </p:spPr>
      </p:pic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388" y="484632"/>
            <a:ext cx="8345859" cy="82165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206" y="1567542"/>
            <a:ext cx="11247120" cy="4898571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следующая функция управления, задачей которой является формирование структуры организации, а также обеспечение всем необходимым для ее нормальной работы: персоналом, материалом, оборудованием, зданиями, денежными средствами и др.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Организовать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значит разделить на части и делегировать выполнение общей управленческой задачи путем распределения ответственности и полномочий, а также установления взаимосвязей между различными видами работ.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Организации формируют структуру управления в соответствии с собственными потребностями и </a:t>
            </a:r>
            <a:r>
              <a:rPr lang="ru-RU" sz="2800" dirty="0" smtClean="0"/>
              <a:t>создают условия для формирования такой культуры внутри организации, которая характеризуется высокой чувствительностью к изменениям, научно-техническому прогрессу, единым для всей организации ценностям.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068" y="484632"/>
            <a:ext cx="8620179" cy="96534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координация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131" y="1492622"/>
            <a:ext cx="11611728" cy="47644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Координация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функция процесса управления, обеспечивающая его бесперебойность и непрерывность.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Главная задача координации - достижение согласованности в работе всех звеньев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организации путем установления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рациональных связей (коммуникаций) между ними.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 этих связей может быть самым различным, так как зависит от координируемых процессов.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Поэтому для выполнения этой функции могут использоваться как всевозможные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документальные источники (отчеты, докладные, аналитические материалы), так и результаты обсуждения возникающих проблем на совещаниях, собраниях, при интервьюировании и т.д.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Большую роль при этом играют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технические средства связи, помогающие быстро реагировать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отклонения в нормальном ходе работ в организации.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886" y="484632"/>
            <a:ext cx="8450362" cy="8869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326" y="1528354"/>
            <a:ext cx="11364685" cy="468956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b="1" i="1" dirty="0" smtClean="0">
                <a:latin typeface="Times New Roman" pitchFamily="18" charset="0"/>
                <a:cs typeface="Times New Roman" pitchFamily="18" charset="0"/>
              </a:rPr>
              <a:t>Мотивация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- деятельность, имеющая целью активизировать людей, работающих в организации, и побудить их эффективно трудиться для выполнения целей, поставленных в планах.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Процесс мотивации включает: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установление или оценку (понимание) неудовлетворенных потребностей;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формулировку целей, направленных на удовлетворение потребностей;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определение действий, необходимых для удовлетворения потребностей.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Действия по мотивации включают экономическое и моральное стимулирование, обогащение самого содержания труда и создание условий для проявления творческого потенциала работников и их саморазвития.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Осуществляя эту функцию, менеджеры должны постоянно воздействовать на факторы результативной работы членов трудового коллектива.</a:t>
            </a: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Понятие менеджмента.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Цели, задачи, уровни и функции менеджмента в здравоохранении.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Принципы и функции управления учреждениями здравоохранения различных организационно-правовых форм.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Цели, задачи деятельности, функции и полномочия медицинской организации. Структура управления.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управления в здравоохранении.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563" y="365759"/>
            <a:ext cx="2333142" cy="12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0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206" y="484632"/>
            <a:ext cx="8176042" cy="129191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954" y="1672046"/>
            <a:ext cx="11103428" cy="429768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b="1" dirty="0" smtClean="0"/>
              <a:t>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управленческая деятельность, задачей которой является количественная и качественная оценка и учет результатов работы организации.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ней выделяют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два основных направления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за выполнение работ, намеченных планом;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меры по коррекции отклонений от плана.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Главные инструменты выполнения этой функции -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наблюдение, проверка всех сторон деятельности, учет и анализ.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Контроль позволяет осуществлять обратную связь, завершает цикл управления, текущий контроль позволяет корректировать решения и их реализацию в соответствии с ситуацией.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0cec5a5d92a08719e8351ccb39cae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0411" y="5212080"/>
            <a:ext cx="2612571" cy="1645920"/>
          </a:xfrm>
          <a:prstGeom prst="rect">
            <a:avLst/>
          </a:prstGeom>
        </p:spPr>
      </p:pic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647" y="349431"/>
            <a:ext cx="10489474" cy="5747148"/>
          </a:xfrm>
          <a:prstGeom prst="rect">
            <a:avLst/>
          </a:prstGeom>
        </p:spPr>
      </p:pic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458" y="561701"/>
            <a:ext cx="7692716" cy="87521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и ее признаки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5394" y="1632857"/>
            <a:ext cx="10881360" cy="453934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группа  людей, деятельность которых сознательно координируется для достижения общих целей.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Основные признаки организации: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    наличие хотя бы двух людей, которые воспринимают (ощущают) себя частью группы: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    цель, которую все члены группы принимают как общую;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    осознанная совместная работа членов группы для достижения важной для всех цели.</a:t>
            </a:r>
          </a:p>
          <a:p>
            <a:pPr algn="just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Организации делятся: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    по форме собственности;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    по организационно-правовой форме (объединяются в группы в соответствии с гражданским законодательством);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    на коммерческие;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    на некоммерческие.</a:t>
            </a:r>
          </a:p>
          <a:p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268" y="484632"/>
            <a:ext cx="8162979" cy="95228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Миссия организации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Миссия организации –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предназначение организации.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определении мисси, необходимо ответить на три вопроса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1.Чем занимается организация?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Кому служит организация?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Как (в общих чертах) работает организация?</a:t>
            </a:r>
          </a:p>
          <a:p>
            <a:pPr algn="just">
              <a:buNone/>
            </a:pPr>
            <a:r>
              <a:rPr lang="ru-RU" b="1" i="1" dirty="0" smtClean="0"/>
              <a:t>    </a:t>
            </a:r>
            <a:r>
              <a:rPr lang="ru-RU" b="1" i="1" dirty="0" smtClean="0">
                <a:solidFill>
                  <a:srgbClr val="FF0000"/>
                </a:solidFill>
              </a:rPr>
              <a:t>Миссия задает общие ориентиры функционирования организации  и обеспечивает направление и ориентиры для определения целей.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594" y="484633"/>
            <a:ext cx="7679654" cy="638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МЕДИЦИНСКОЙ организации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6022" y="1502229"/>
            <a:ext cx="10894423" cy="5199017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 Цель организации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— это конечное состояние, итоговый результат, к которому стремится организация, и которая является основным смыслом ее существования.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К примеру, целью коммерческой фирмы является получение прибыли.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Если организация создана для удовлетворения других потребностей общества, то целью такой организации может быть поддержание здоровья населения, обучение детей, сохранение общественного порядка, сохранение обороно­способности государства и др.</a:t>
            </a:r>
          </a:p>
          <a:p>
            <a:pPr algn="just">
              <a:buNone/>
            </a:pP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   Направления, по которым формулируются цели организации здравоохранения: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·     работа с пациентами/клиентами;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·     положение на рынке услуг;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·     работа с партнерами;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·     финансовые ресурсы;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·     мощности организации;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·     человеческие ресурсы;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·     изменения в организации и управлении;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·     удовлетворение потребностей и рост благосостояния со­трудников;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·     оказание помощи обществу.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С целями непосредственно связаны задачи.</a:t>
            </a:r>
          </a:p>
          <a:p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5634" y="484632"/>
            <a:ext cx="8502614" cy="11351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задачи МЕДИЦИНСКОЙ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589" y="1776549"/>
            <a:ext cx="10698480" cy="439565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Задачи организации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  определённый объем работ, который должен быть выполнен заранее установленным способом в заранее определенные сроки.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Задачи организации делятся на три группы: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    работа с людьми и предметами;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    работа с информацией;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    работа с энергией.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Например,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задачи медсестры входит работа с людьми и предметами, а труд руководителя сестринской службы представляет собой в основном работу с людьми и информацией.</a:t>
            </a:r>
          </a:p>
          <a:p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691" y="274320"/>
            <a:ext cx="9078685" cy="91440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ФУНКЦИИ медицинской организации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59" y="1815737"/>
            <a:ext cx="10737669" cy="454587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Важным элементом административно-правового статуса медицинского учреждения являются его функции и правовые нормы их закрепляющие.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Смысл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определения функций сводится к тому, чтобы в нормативном порядке закрепить то, что должны выполнять администрация и коллектив медицинского учреждения для достижения поставленных целей и задач.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Реализуя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одни и те же задачи, коллектив и администрация выполняют различные функции.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  <p:pic>
        <p:nvPicPr>
          <p:cNvPr id="1026" name="Picture 2" descr="C:\Users\Дмитрий\Desktop\health-2082630_960_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6217" y="4206240"/>
            <a:ext cx="5238206" cy="23905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406" y="484632"/>
            <a:ext cx="7718842" cy="14356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КОЛЛЕКТИВА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медицинскоГО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УЧРЕЖДЕНИЯ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7281" y="1886276"/>
            <a:ext cx="10058400" cy="380913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 медицинского учреждения непосредственно осуществляет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лечению больных,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заболеваний,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среди населения профилактической работы,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лекарственных препаратов, перевязочных материалов и других медицинских средств, лечебно-диагностической и прочей медицинской аппаратуры и техники,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бережному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отношению к больничному имуществу и т. д.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011" y="171123"/>
            <a:ext cx="8424237" cy="126579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ФУНКЦИИ АДМИНИСТРАЦИИ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медицинскоГО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УЧРЕЖДЕНИЯ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143" y="1685109"/>
            <a:ext cx="10959737" cy="425849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Администрация медицинского учреждения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обеспечивает необходимые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 для выполнения коллективом указанных функций. Это достигается путем осуществления администрацией своих управленческих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функций: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оказания медицинской помощи населению;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лечебный процесс прогрессивных форм и методов работы, достижений науки, техники и медицинской практики;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расстановка и совершенствование профессиональной и деловой квалификации кадров;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профилактических мероприятий;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заболеваемости и разработка мероприятий по ее снижению;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5268" y="484632"/>
            <a:ext cx="8162979" cy="112209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ФУНКЦИИ АДМИНИСТРАЦИИ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медицинскоГО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УЧРЕЖДЕНИЯ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828" y="1807900"/>
            <a:ext cx="11038115" cy="371768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материально-техническое обеспечение медицинской и иной деятельности медицинской организации;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учет и контроль за правильностью расходования денежных средств, рациональной эксплуатацией медицинской техники и аппаратуры;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нормирование сроков и установление правил использования медицинского имущества;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контроль за соблюдением нормативов расходования лекарственных средств, медицинских препаратов и материалов;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финансирование деятельности структурных звеньев и выполнение различных работ;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планирование социального развития коллектива.</a:t>
            </a:r>
          </a:p>
          <a:p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484632"/>
            <a:ext cx="9821962" cy="137029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Понятие Менеджмент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6785" y="1755648"/>
            <a:ext cx="10058400" cy="485415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Менеджмент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рациональное управление современной организацией для достижения ее высокой эффективности и оптимального использования ресурсов. 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Менеджмент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вид деятельности по эффективному использованию материально-технических, финансовых, кадровых и других ресурсов в решении поставленных задач.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Управление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это функция организованных систем различной природы (биологических, социальных, информационных и др.), обеспечивающая сохранение их определенной структуры, поддержание режима деятельности, реализацию их целей и программ.</a:t>
            </a:r>
          </a:p>
        </p:txBody>
      </p:sp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563" y="365759"/>
            <a:ext cx="2333142" cy="1257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1" y="184186"/>
            <a:ext cx="9130936" cy="96534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Полномочия медицинской организации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1" y="1502229"/>
            <a:ext cx="11234057" cy="504226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Права и обязанности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являются одним из наиболее важных элементов административно-правового статуса медицинского учреждения.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отличие от коммерческих организаций, обладающих общей (неограниченной) правоспособностью, учреждение здравоохранения наделяется специальной (ограниченной) правоспособностью, т. е. совокупностью только таких прав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обязанностей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предусмотрены учредительными документами. </a:t>
            </a:r>
            <a:r>
              <a:rPr lang="ru-RU" b="1" dirty="0" smtClean="0"/>
              <a:t>П</a:t>
            </a:r>
            <a:r>
              <a:rPr lang="ru-RU" b="1" dirty="0" smtClean="0"/>
              <a:t>рава</a:t>
            </a:r>
            <a:r>
              <a:rPr lang="ru-RU" b="1" dirty="0" smtClean="0"/>
              <a:t>, принадлежащие медицинскому учреждению, реализуются главным образом его администрацией.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sz="2400" dirty="0" smtClean="0"/>
              <a:t>учреждение имеет </a:t>
            </a:r>
            <a:r>
              <a:rPr lang="ru-RU" sz="2400" b="1" dirty="0" smtClean="0"/>
              <a:t>право</a:t>
            </a:r>
            <a:r>
              <a:rPr lang="ru-RU" sz="2400" dirty="0" smtClean="0"/>
              <a:t> в установленном порядке: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заключать </a:t>
            </a:r>
            <a:r>
              <a:rPr lang="ru-RU" sz="2400" dirty="0" smtClean="0"/>
              <a:t>договоры с учреждениями, организациями, предприятиями и физическими лицами на предоставление работ и услуг в соответствии с видами деятельности Учреждения;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привлекать </a:t>
            </a:r>
            <a:r>
              <a:rPr lang="ru-RU" sz="2400" dirty="0" smtClean="0"/>
              <a:t>для осуществления своей деятельности на экономически выгодной договорной основе другие учреждения, организации, предприятия и физических лиц;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приобретать </a:t>
            </a:r>
            <a:r>
              <a:rPr lang="ru-RU" sz="2400" dirty="0" smtClean="0"/>
              <a:t>или арендовать при осуществлении деятельности основные и оборотные средства за счет имеющихся у него финансовых ресурсов, временной финансовой помощи и получаемых для этих целей ссуд и кредитов; </a:t>
            </a:r>
            <a:endParaRPr lang="ru-RU" sz="2400" dirty="0" smtClean="0"/>
          </a:p>
          <a:p>
            <a:pPr algn="just">
              <a:buFontTx/>
              <a:buChar char="-"/>
            </a:pPr>
            <a:r>
              <a:rPr lang="ru-RU" sz="2400" dirty="0" smtClean="0"/>
              <a:t>планировать </a:t>
            </a:r>
            <a:r>
              <a:rPr lang="ru-RU" sz="2400" dirty="0" smtClean="0"/>
              <a:t>свою деятельность и определять перспективы развития по согласованию с Комитетом здравоохранения, а также исходя из спроса пациентов на услуги.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468" y="248194"/>
            <a:ext cx="7705779" cy="8229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Полномочия медицинской организации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262" y="1455203"/>
            <a:ext cx="11299371" cy="49325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Обязанностями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медучреждения могут быть: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орган управления здравоохранением необходимую сметно-финансовую документацию в полном объеме, утвержденных форм и по всем видам деятельности;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согласование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этим органом структуры Учреждения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обеспечение сохранности, эффективности и целевого использования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имущества;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своих работников безопасных условия труда и несение ответственности в установленном порядке за вред, причиненный работнику увечьем, профзаболеванием либо иным повреждением здоровья, связанным с исполнением им трудовых обязанностей;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несение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ответственности в соответствии с законодательством за нарушение договорных, кредитных, расчетных обязательств, правил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хозяйствования;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возмещение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ущерба, причиненного нерациональным использованием земли и других природных ресурсов, загрязнением окружающей среды, нарушением правил безопасности производства, санитарно-гигиенических норм и требований по защите здоровья работников, населения и потребителей продукции (работ, услуг); и т. п.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193" y="261259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726" y="484632"/>
            <a:ext cx="7444521" cy="84777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Организационная структура управления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325" y="1619794"/>
            <a:ext cx="11325497" cy="48985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Структура медицинской организации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упорядоченная совокупность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взаимосвязанных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элементов, находящихся между собой в устойчивых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отношениях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обеспечивающих функционирование и развитие организации как единого целого.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Виды структуры организации: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организационно-производственная - совокупность подразделений;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управленческая (структура управления) - совокупность органов управления;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социальная - совокупность работников, объединенных по принципу пола, возраста, образования, профессии и т.д.;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коммуникационная (информационная) - совокупность каналов, по которым осуществляется взаимодействие членов организации, обмен информацией;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технологическая - совокупность материальных и энергетических ресурсов.</a:t>
            </a:r>
          </a:p>
          <a:p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1029" y="483325"/>
            <a:ext cx="6948134" cy="88827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Организационная структура управления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513" y="1606731"/>
            <a:ext cx="11377749" cy="456546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Организационная структура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определяет только официальные  отношения между работающими и позволяет использовать эти отношения для достижения целей организации.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Практике управления известны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четыре основных типа организационных структур:</a:t>
            </a: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линейная;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функциональная;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штабная;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матричная.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 Встречаются также их модификации: линейно-функциональные, линейно-функционально-штабные и т.д.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Наиболее часто в медицинских организациях представлены 4 разновидности структур управления: линейная, линейно-штабная, функциональная, линейно-функциональная. Реже встречается тип матричной организационной структуры.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  <p:pic>
        <p:nvPicPr>
          <p:cNvPr id="5" name="Рисунок 4" descr="Ekonomicheskaya-effektivno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6068" y="2889200"/>
            <a:ext cx="2128607" cy="133159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86" y="326571"/>
            <a:ext cx="7535961" cy="122790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Линейная организационная структура управления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943" y="1854925"/>
            <a:ext cx="6779623" cy="434993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Особенность: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 главе каждого структурного подразделения находится руководитель-единоначальник, наделенный всеми полномочиями и сосредоточивающий в своих руках все функции управления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 Преимущество: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1.    ответственность;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2.    четкое распределение обязанностей и полномочий;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3.    оперативный процесс принятия решений;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4.    простота в понимании и использовании;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5.    возможность поддерживать необходимую дисциплину. 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  Недостаток: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1.    невозможность использовать труд узких функциональных специалистов.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По этой причине ее не используют в современных многопрофильных организациях.</a:t>
            </a:r>
          </a:p>
          <a:p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  <p:pic>
        <p:nvPicPr>
          <p:cNvPr id="1026" name="Picture 2" descr="http://anta-eliz.narod.ru/images/ris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887" y="2037805"/>
            <a:ext cx="4232364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207" y="354003"/>
            <a:ext cx="8162978" cy="126579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функциональная организационная структура управления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82343" y="1920240"/>
            <a:ext cx="6217920" cy="395804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Особенность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 управление осуществляется как линейными руководителями, так и функциональными руководителями (например, зав.отделениями, отдел кадров, бухгалтерия и т.д.).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Преимущество: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Такая функциональная специализация аппарата управления значительно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результативность деятельности организации.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Недостаток: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    нарушение принципа единоначалия;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2.  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принятия и реализации согласованных управленческих решений.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  <p:pic>
        <p:nvPicPr>
          <p:cNvPr id="53251" name="Picture 3" descr="http://anta-eliz.narod.ru/images/ris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571" y="1881051"/>
            <a:ext cx="5199018" cy="306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771" y="313509"/>
            <a:ext cx="8058477" cy="1358537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Линейно-функциональная организационная структура управления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073" y="1933303"/>
            <a:ext cx="11286309" cy="423889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Это наиболее распространенный тип организационной структуры управления, была предложена Ф.Тейлором. Построена на принципах привлечения к управлению высококвалифицированных профессионалов, имеющих узкую специализацию.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Особенность: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обеспечивает такое разделение управленческого труда, при котором линейные руководители собственно управляют, а функциональные - консультируют.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Достоинство: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    сохранён принцип единоначалия;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    посредством жесткой системы связей обеспечивается четкая работа каждой подсистемы и организации в целом.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Недостаток: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    наиболее эффективна при стабильном состоянии организации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    не позволяют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решить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современных проблем адаптации к изменениям внешней среды.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Более гибкими структурами в здравоохранении, приспособленными к динамическим изменениям являются штабные и матричные структуры.</a:t>
            </a:r>
          </a:p>
          <a:p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829" y="484632"/>
            <a:ext cx="8254419" cy="100453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структура управления в здравоохранении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Российской Федерации органом управления здравоохранением, ответственным за организацию деятельности системы здравоохранения на федеральном уровне является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которое функционирует в соответствии с постановлением Правительства РФ от 19 июня 2012 г. № 608 “Об утверждении Положения о Министерстве здравоохранения Российской Федерации”.</a:t>
            </a:r>
          </a:p>
          <a:p>
            <a:pPr algn="just">
              <a:buNone/>
            </a:pPr>
            <a:r>
              <a:rPr lang="ru-RU" b="1" dirty="0" smtClean="0"/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Управление здравоохранением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субъекта 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как отраслью осуществляется уполномоченным исполнительным органом государственной власти по здравоохранению, образованным на основании распорядительного акта высшего органа исполнительной власти субъекта РФ.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950" y="484632"/>
            <a:ext cx="8437298" cy="13964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Структура управления здравоохранением федерального уровня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09897" y="1972491"/>
            <a:ext cx="2547256" cy="4598126"/>
            <a:chOff x="169818" y="2338250"/>
            <a:chExt cx="2547256" cy="4294325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69818" y="2338250"/>
              <a:ext cx="2547256" cy="461665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61961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dirty="0"/>
                <a:t>Коллегия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79388" y="2781300"/>
              <a:ext cx="2520950" cy="793750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300" b="1" dirty="0"/>
                <a:t>Общественный Совет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79388" y="3500438"/>
              <a:ext cx="2520950" cy="457200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tint val="94118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 u="sng" dirty="0"/>
                <a:t>Фонды: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79388" y="4005263"/>
              <a:ext cx="2520950" cy="701675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 dirty="0"/>
                <a:t>1. Пенсионный       фонд ПФР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79388" y="4724400"/>
              <a:ext cx="2520950" cy="730250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66667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sz="2000" b="1" dirty="0"/>
                <a:t>2. Фонд </a:t>
              </a:r>
              <a:r>
                <a:rPr lang="ru-RU" sz="2000" b="1" dirty="0" err="1"/>
                <a:t>социал</a:t>
              </a:r>
              <a:r>
                <a:rPr lang="ru-RU" sz="2000" b="1" dirty="0"/>
                <a:t>. страхования РФ (ФСС)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79388" y="5445125"/>
              <a:ext cx="2520950" cy="1187450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ru-RU" b="1" dirty="0"/>
                <a:t>3. Федеральный Фонд обязательного медицинского страхования </a:t>
              </a:r>
              <a:r>
                <a:rPr lang="ru-RU" sz="1600" b="1" dirty="0"/>
                <a:t>(ФОМС)</a:t>
              </a:r>
            </a:p>
          </p:txBody>
        </p:sp>
      </p:grp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3542483" y="3940673"/>
            <a:ext cx="792163" cy="215900"/>
          </a:xfrm>
          <a:prstGeom prst="leftRightArrow">
            <a:avLst>
              <a:gd name="adj1" fmla="val 50000"/>
              <a:gd name="adj2" fmla="val 7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837158" y="2480810"/>
            <a:ext cx="2291216" cy="3283040"/>
            <a:chOff x="4837158" y="2480810"/>
            <a:chExt cx="2291216" cy="3283040"/>
          </a:xfrm>
        </p:grpSpPr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941661" y="2480810"/>
              <a:ext cx="2160588" cy="457200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61961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/>
                <a:t>Министр</a:t>
              </a:r>
              <a:r>
                <a:rPr lang="ru-RU" b="1" dirty="0"/>
                <a:t> -</a:t>
              </a: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4967786" y="3226889"/>
              <a:ext cx="2160588" cy="396875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80392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/>
                <a:t>Зам. министр. - </a:t>
              </a:r>
              <a:r>
                <a:rPr lang="ru-RU" sz="2000" b="1" dirty="0"/>
                <a:t>5</a:t>
              </a: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4876347" y="3895361"/>
              <a:ext cx="2232025" cy="396875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7372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/>
                <a:t>Департаментов</a:t>
              </a:r>
              <a:r>
                <a:rPr lang="ru-RU" dirty="0"/>
                <a:t> </a:t>
              </a:r>
              <a:r>
                <a:rPr lang="ru-RU" b="1" dirty="0"/>
                <a:t>- </a:t>
              </a:r>
              <a:r>
                <a:rPr lang="ru-RU" sz="2000" b="1" dirty="0"/>
                <a:t>2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4837158" y="4543062"/>
              <a:ext cx="2232025" cy="1220788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6902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/>
                <a:t>Главных</a:t>
              </a:r>
              <a:r>
                <a:rPr lang="ru-RU" dirty="0"/>
                <a:t> специалистов – </a:t>
              </a:r>
              <a:r>
                <a:rPr lang="ru-RU" sz="2000" b="1" dirty="0"/>
                <a:t>49</a:t>
              </a:r>
              <a:r>
                <a:rPr lang="ru-RU" dirty="0"/>
                <a:t> </a:t>
              </a:r>
              <a:r>
                <a:rPr lang="ru-RU" b="1" dirty="0"/>
                <a:t>( Приказ от 05.11.2008 №</a:t>
              </a:r>
              <a:r>
                <a:rPr lang="ru-RU" b="1" dirty="0" smtClean="0"/>
                <a:t>621)</a:t>
              </a:r>
              <a:endParaRPr lang="ru-RU" b="1" dirty="0"/>
            </a:p>
          </p:txBody>
        </p:sp>
      </p:grpSp>
      <p:sp>
        <p:nvSpPr>
          <p:cNvPr id="23" name="AutoShape 24"/>
          <p:cNvSpPr>
            <a:spLocks noChangeArrowheads="1"/>
          </p:cNvSpPr>
          <p:nvPr/>
        </p:nvSpPr>
        <p:spPr bwMode="auto">
          <a:xfrm>
            <a:off x="7586345" y="3953738"/>
            <a:ext cx="792163" cy="215900"/>
          </a:xfrm>
          <a:prstGeom prst="leftRightArrow">
            <a:avLst>
              <a:gd name="adj1" fmla="val 50000"/>
              <a:gd name="adj2" fmla="val 7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8867956" y="2101305"/>
            <a:ext cx="2225903" cy="4155804"/>
            <a:chOff x="8867956" y="2101305"/>
            <a:chExt cx="2225903" cy="3683817"/>
          </a:xfrm>
        </p:grpSpPr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8867956" y="2101305"/>
              <a:ext cx="2160588" cy="822325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61961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/>
                <a:t>Службы, агентство</a:t>
              </a: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8867957" y="3030991"/>
              <a:ext cx="2160588" cy="671512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6431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/>
                <a:t>ФС </a:t>
              </a:r>
              <a:r>
                <a:rPr lang="ru-RU" b="1" dirty="0" err="1"/>
                <a:t>Роспотребнадзор</a:t>
              </a:r>
              <a:endParaRPr lang="ru-RU" b="1" dirty="0"/>
            </a:p>
          </p:txBody>
        </p:sp>
        <p:sp>
          <p:nvSpPr>
            <p:cNvPr id="26" name="Text Box 20"/>
            <p:cNvSpPr txBox="1">
              <a:spLocks noChangeArrowheads="1"/>
            </p:cNvSpPr>
            <p:nvPr/>
          </p:nvSpPr>
          <p:spPr bwMode="auto">
            <a:xfrm>
              <a:off x="8894082" y="3777026"/>
              <a:ext cx="2160588" cy="671512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61961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/>
                <a:t>ФС </a:t>
              </a:r>
              <a:r>
                <a:rPr lang="ru-RU" b="1" dirty="0" err="1"/>
                <a:t>Росздравнадзор</a:t>
              </a:r>
              <a:endParaRPr lang="ru-RU" b="1" dirty="0"/>
            </a:p>
          </p:txBody>
        </p:sp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8920208" y="4530769"/>
              <a:ext cx="2160588" cy="684803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FFFF">
                    <a:gamma/>
                    <a:shade val="6431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ru-RU" b="1" dirty="0"/>
                <a:t>ФС </a:t>
              </a:r>
            </a:p>
            <a:p>
              <a:pPr algn="ctr">
                <a:lnSpc>
                  <a:spcPct val="75000"/>
                </a:lnSpc>
                <a:spcBef>
                  <a:spcPct val="50000"/>
                </a:spcBef>
              </a:pPr>
              <a:r>
                <a:rPr lang="ru-RU" sz="2000" b="1" dirty="0" err="1"/>
                <a:t>Роструд</a:t>
              </a:r>
              <a:endParaRPr lang="ru-RU" sz="2000" b="1" dirty="0"/>
            </a:p>
          </p:txBody>
        </p:sp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8933271" y="5388247"/>
              <a:ext cx="2160588" cy="396875"/>
            </a:xfrm>
            <a:prstGeom prst="rect">
              <a:avLst/>
            </a:prstGeom>
            <a:gradFill rotWithShape="1">
              <a:gsLst>
                <a:gs pos="0">
                  <a:srgbClr val="CCFFFF">
                    <a:alpha val="74001"/>
                  </a:srgbClr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/>
                <a:t>ФМБА России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469" y="378823"/>
            <a:ext cx="6975566" cy="6139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Вопросы для закрепления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6833" y="1554480"/>
            <a:ext cx="10802983" cy="46177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Дайте определения понятиям </a:t>
            </a:r>
            <a:r>
              <a:rPr lang="ru-RU" dirty="0" smtClean="0"/>
              <a:t>«медицинская организация</a:t>
            </a:r>
            <a:r>
              <a:rPr lang="ru-RU" dirty="0" smtClean="0"/>
              <a:t>», «менеджмент», «управление».</a:t>
            </a:r>
          </a:p>
          <a:p>
            <a:pPr algn="just"/>
            <a:r>
              <a:rPr lang="ru-RU" dirty="0" smtClean="0"/>
              <a:t>Назовите цель и задачи менеджмента в здравоохранении.</a:t>
            </a:r>
          </a:p>
          <a:p>
            <a:pPr algn="just"/>
            <a:r>
              <a:rPr lang="ru-RU" dirty="0" smtClean="0"/>
              <a:t>Какие уровни менеджмента в здравоохранении вам известны?</a:t>
            </a:r>
          </a:p>
          <a:p>
            <a:pPr algn="just"/>
            <a:r>
              <a:rPr lang="ru-RU" dirty="0" smtClean="0"/>
              <a:t>Какие </a:t>
            </a:r>
            <a:r>
              <a:rPr lang="ru-RU" smtClean="0"/>
              <a:t>функции реализуются </a:t>
            </a:r>
            <a:r>
              <a:rPr lang="ru-RU" dirty="0" smtClean="0"/>
              <a:t>в процессе управления?</a:t>
            </a:r>
            <a:endParaRPr lang="ru-RU" dirty="0" smtClean="0"/>
          </a:p>
          <a:p>
            <a:pPr algn="just"/>
            <a:r>
              <a:rPr lang="ru-RU" dirty="0" smtClean="0"/>
              <a:t> Охарактеризуйте мотивацию как функцию управления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Перечислите признаки медицинской организации.</a:t>
            </a:r>
            <a:endParaRPr lang="ru-RU" dirty="0" smtClean="0"/>
          </a:p>
          <a:p>
            <a:pPr algn="just"/>
            <a:r>
              <a:rPr lang="ru-RU" dirty="0" smtClean="0"/>
              <a:t>Какие цели, задачи и функции  имеет медицинское учреждение здравоохранения?</a:t>
            </a:r>
          </a:p>
          <a:p>
            <a:pPr algn="just"/>
            <a:r>
              <a:rPr lang="ru-RU" dirty="0" smtClean="0"/>
              <a:t>Какими полномочиями </a:t>
            </a:r>
            <a:r>
              <a:rPr lang="ru-RU" dirty="0" smtClean="0"/>
              <a:t>наделено медицинское учреждение </a:t>
            </a:r>
            <a:r>
              <a:rPr lang="ru-RU" dirty="0" smtClean="0"/>
              <a:t>здравоохранения и где они закреплены?</a:t>
            </a:r>
            <a:endParaRPr lang="ru-RU" dirty="0" smtClean="0"/>
          </a:p>
          <a:p>
            <a:pPr algn="just"/>
            <a:r>
              <a:rPr lang="ru-RU" dirty="0" smtClean="0"/>
              <a:t>Дайте характеристику организационной структуры организации.</a:t>
            </a:r>
          </a:p>
          <a:p>
            <a:pPr algn="just"/>
            <a:r>
              <a:rPr lang="ru-RU" dirty="0" smtClean="0"/>
              <a:t> Дайте краткую характеристику линейной структуры управления.</a:t>
            </a:r>
          </a:p>
          <a:p>
            <a:pPr algn="just"/>
            <a:r>
              <a:rPr lang="ru-RU" dirty="0" smtClean="0"/>
              <a:t>Охарактеризуйте </a:t>
            </a:r>
            <a:r>
              <a:rPr lang="ru-RU" dirty="0" smtClean="0"/>
              <a:t> </a:t>
            </a:r>
            <a:r>
              <a:rPr lang="ru-RU" dirty="0" smtClean="0"/>
              <a:t>структуру </a:t>
            </a:r>
            <a:r>
              <a:rPr lang="ru-RU" dirty="0" smtClean="0"/>
              <a:t>управления здравоохранением РФ.</a:t>
            </a:r>
            <a:endParaRPr lang="ru-RU" dirty="0"/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3646" y="522514"/>
            <a:ext cx="8084601" cy="11364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особенности управления здравоохранением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1" y="1820962"/>
            <a:ext cx="11325498" cy="442308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Управление здравоохранением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менеджмент, объектом которого является сложная,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социотехническая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открытая динамическая система. Специфика объекта делает управление им чрезвычайно сложным.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К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основным особенностям управления здравоохранением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относят: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особую ответственность принимаемых решений, от которых зависит жизнь и здоровье людей;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трудность, а иногда и невозможность предсказания отдаленных последствий, принимаемых решений;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трудность, а иногда и невозможность исправления неверных решений.</a:t>
            </a: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563" y="365759"/>
            <a:ext cx="2333142" cy="12579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680" y="484632"/>
            <a:ext cx="9116568" cy="11612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и задача менеджмента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263" y="1802675"/>
            <a:ext cx="11299371" cy="4271554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менеджмента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здравоохранении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улучшение качества и увеличение количества медицинских услуг, а в конечном итоге – общественного здоровья при рациональном и эффективном использовании имеющихся ресурсов. 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 менеджмента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здравоохранении заключаются в закреплении и расширении знаний по определению потенциального спроса, предложения, ценообразования и т.п.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Задания менеджмента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сфере здравоохранения – это наиболее эффективное достижение цели путем повышения качества лечебных, диагностических и профилактических мер, а также рационального использования ресурсов здравоохранения.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Объект менеджмента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лечебно-профилактическое учреждение.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563" y="483327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886" y="484633"/>
            <a:ext cx="8450361" cy="795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Уровни менеджмента в здравоохранении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9848" y="1410789"/>
            <a:ext cx="10058400" cy="4761411"/>
          </a:xfrm>
        </p:spPr>
        <p:txBody>
          <a:bodyPr/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Стратегический: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разрабатывается прогноз развития ситуации, определяются приоритеты, формируются цели и задачи, разрабатываются модели конечных результатов. В функции стратегического уровня входит разработка и принятие решений с учетом реальных и потенциальных возможностей систем здравоохранения страны, субъектов РФ. 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Тактический: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несет ответственность за оптимальное распределение ресурсов в соответствии с выбранным на стратегическом уровне решением. Это уровень отвечает за организацию работы отдельных служб и организаций здравоохранения. 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Оперативный: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обеспечивает эффективное выполнение принятых выше решений в своих подразделениях. Оперативный уровень отвечает за практическую реализацию принятых на стратегическом и тактическом уровнях решений. На этом уровне управления в полной мере реализуются такие функции, как учет, анализ, контроль.</a:t>
            </a:r>
          </a:p>
        </p:txBody>
      </p:sp>
      <p:pic>
        <p:nvPicPr>
          <p:cNvPr id="4" name="Рисунок 3" descr="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536" y="484632"/>
            <a:ext cx="9769711" cy="74327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Субъекты управления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9402" y="1763486"/>
            <a:ext cx="5735901" cy="412133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системе здравоохранения субъектами управления являются</a:t>
            </a:r>
            <a:r>
              <a:rPr lang="ru-RU" sz="2400" dirty="0" smtClean="0"/>
              <a:t> те, кто управляет (руководители, организаторы)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Начальники комитетов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Главные врачи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Заместители главных врачей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Заведующие отделений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Директора частных клиник</a:t>
            </a:r>
          </a:p>
          <a:p>
            <a:endParaRPr lang="ru-RU" dirty="0"/>
          </a:p>
        </p:txBody>
      </p:sp>
      <p:pic>
        <p:nvPicPr>
          <p:cNvPr id="4" name="Рисунок 3" descr="engag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4492" y="1717765"/>
            <a:ext cx="5133702" cy="4572000"/>
          </a:xfrm>
          <a:prstGeom prst="rect">
            <a:avLst/>
          </a:prstGeom>
        </p:spPr>
      </p:pic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8880" y="484632"/>
            <a:ext cx="8659367" cy="96534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Объекты управления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23406" y="1776550"/>
            <a:ext cx="10149840" cy="45458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системе здравоохранения объектами управления являются </a:t>
            </a:r>
            <a:r>
              <a:rPr lang="ru-RU" sz="2400" dirty="0" smtClean="0"/>
              <a:t>те  или то, кем или чем управляют (трудовые, финансовые и материальные ресурсы)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Работники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Коллективы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dministra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4331" y="2795451"/>
            <a:ext cx="5212079" cy="3488170"/>
          </a:xfrm>
          <a:prstGeom prst="rect">
            <a:avLst/>
          </a:prstGeom>
        </p:spPr>
      </p:pic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178" y="1097587"/>
            <a:ext cx="7589520" cy="179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940" y="2893847"/>
            <a:ext cx="7596821" cy="176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6366" y="4659222"/>
            <a:ext cx="7524205" cy="163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revie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98" y="287384"/>
            <a:ext cx="1751684" cy="1140414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2434</TotalTime>
  <Words>1677</Words>
  <Application>Microsoft Office PowerPoint</Application>
  <PresentationFormat>Произвольный</PresentationFormat>
  <Paragraphs>266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HDOfficeLightV0</vt:lpstr>
      <vt:lpstr>Дерево</vt:lpstr>
      <vt:lpstr>Федеральное государственное бюджетное образовательное учреждение   высшего образования  «Красноярский государственный медицинский университет  имени профессора В.Ф. Войно - Ясенецкого»  Министерства здравоохранения Российской Федерации  Фармацевтический колледж  Основы менеджмента в здравоохранении</vt:lpstr>
      <vt:lpstr>План лекции:</vt:lpstr>
      <vt:lpstr>Понятие Менеджмент</vt:lpstr>
      <vt:lpstr>особенности управления здравоохранением</vt:lpstr>
      <vt:lpstr>Цель и задача менеджмента</vt:lpstr>
      <vt:lpstr>Уровни менеджмента в здравоохранении </vt:lpstr>
      <vt:lpstr>Субъекты управления</vt:lpstr>
      <vt:lpstr>Объекты управления </vt:lpstr>
      <vt:lpstr>Слайд 9</vt:lpstr>
      <vt:lpstr>Процесс управления</vt:lpstr>
      <vt:lpstr>Принципы управления</vt:lpstr>
      <vt:lpstr>Принципы управления</vt:lpstr>
      <vt:lpstr>ФУНКЦИИ УПРАВЛЕНИЯ учреждениями здравоохранения </vt:lpstr>
      <vt:lpstr>Планирование</vt:lpstr>
      <vt:lpstr>Основные принципы планирования здравоохранения</vt:lpstr>
      <vt:lpstr>Организация</vt:lpstr>
      <vt:lpstr>Организация</vt:lpstr>
      <vt:lpstr>координация</vt:lpstr>
      <vt:lpstr>Мотивация</vt:lpstr>
      <vt:lpstr>Контроль</vt:lpstr>
      <vt:lpstr>Слайд 21</vt:lpstr>
      <vt:lpstr>организация и ее признаки</vt:lpstr>
      <vt:lpstr>Миссия организации</vt:lpstr>
      <vt:lpstr>Цели МЕДИЦИНСКОЙ организации</vt:lpstr>
      <vt:lpstr> задачи МЕДИЦИНСКОЙ  организации</vt:lpstr>
      <vt:lpstr>ФУНКЦИИ медицинской организации</vt:lpstr>
      <vt:lpstr>ФУНКЦИИ КОЛЛЕКТИВА медицинскоГО УЧРЕЖДЕНИЯ</vt:lpstr>
      <vt:lpstr>ФУНКЦИИ АДМИНИСТРАЦИИ медицинскоГО УЧРЕЖДЕНИЯ</vt:lpstr>
      <vt:lpstr>ФУНКЦИИ АДМИНИСТРАЦИИ медицинскоГО УЧРЕЖДЕНИЯ</vt:lpstr>
      <vt:lpstr>Полномочия медицинской организации</vt:lpstr>
      <vt:lpstr>Полномочия медицинской организации</vt:lpstr>
      <vt:lpstr>Организационная структура управления</vt:lpstr>
      <vt:lpstr>Организационная структура управления</vt:lpstr>
      <vt:lpstr>Линейная организационная структура управления </vt:lpstr>
      <vt:lpstr>функциональная организационная структура управления</vt:lpstr>
      <vt:lpstr>Линейно-функциональная организационная структура управления</vt:lpstr>
      <vt:lpstr>структура управления в здравоохранении</vt:lpstr>
      <vt:lpstr>Структура управления здравоохранением федерального уровня</vt:lpstr>
      <vt:lpstr>Вопросы для закрепления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Дмитрий</cp:lastModifiedBy>
  <cp:revision>77</cp:revision>
  <dcterms:created xsi:type="dcterms:W3CDTF">2017-02-14T18:24:51Z</dcterms:created>
  <dcterms:modified xsi:type="dcterms:W3CDTF">2019-08-25T09:09:45Z</dcterms:modified>
</cp:coreProperties>
</file>