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sldIdLst>
    <p:sldId id="331" r:id="rId2"/>
    <p:sldId id="296" r:id="rId3"/>
    <p:sldId id="297" r:id="rId4"/>
    <p:sldId id="299" r:id="rId5"/>
    <p:sldId id="324" r:id="rId6"/>
    <p:sldId id="300" r:id="rId7"/>
    <p:sldId id="298" r:id="rId8"/>
    <p:sldId id="307" r:id="rId9"/>
    <p:sldId id="308" r:id="rId10"/>
    <p:sldId id="291" r:id="rId11"/>
    <p:sldId id="320" r:id="rId12"/>
    <p:sldId id="319" r:id="rId13"/>
    <p:sldId id="321" r:id="rId14"/>
    <p:sldId id="325" r:id="rId15"/>
    <p:sldId id="332" r:id="rId16"/>
    <p:sldId id="322" r:id="rId17"/>
    <p:sldId id="326" r:id="rId18"/>
    <p:sldId id="327" r:id="rId19"/>
    <p:sldId id="328" r:id="rId20"/>
    <p:sldId id="329" r:id="rId21"/>
    <p:sldId id="33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18" r:id="rId33"/>
    <p:sldId id="313" r:id="rId34"/>
  </p:sldIdLst>
  <p:sldSz cx="10080625" cy="7559675"/>
  <p:notesSz cx="6797675" cy="9874250"/>
  <p:defaultTextStyle>
    <a:defPPr>
      <a:defRPr lang="en-GB"/>
    </a:defPPr>
    <a:lvl1pPr algn="l" defTabSz="71891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431665" indent="-215834" algn="l" defTabSz="71891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647499" indent="-215834" algn="l" defTabSz="71891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863332" indent="-215834" algn="l" defTabSz="71891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1079164" indent="-215834" algn="l" defTabSz="71891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285289" algn="l" defTabSz="914115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42347" algn="l" defTabSz="914115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199405" algn="l" defTabSz="914115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656462" algn="l" defTabSz="914115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0">
          <p15:clr>
            <a:srgbClr val="A4A3A4"/>
          </p15:clr>
        </p15:guide>
        <p15:guide id="2" pos="19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  <a:srgbClr val="5F5F5F"/>
    <a:srgbClr val="B2B2B2"/>
    <a:srgbClr val="CC9900"/>
    <a:srgbClr val="FFFF66"/>
    <a:srgbClr val="FF505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4697" autoAdjust="0"/>
  </p:normalViewPr>
  <p:slideViewPr>
    <p:cSldViewPr>
      <p:cViewPr>
        <p:scale>
          <a:sx n="100" d="100"/>
          <a:sy n="100" d="100"/>
        </p:scale>
        <p:origin x="1698" y="7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110" y="5467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60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82650" y="1008063"/>
            <a:ext cx="4841875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22079" y="4995037"/>
            <a:ext cx="4566519" cy="403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2043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189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719" indent="-285662" algn="l" defTabSz="7189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643" indent="-228529" algn="l" defTabSz="7189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599702" indent="-228529" algn="l" defTabSz="7189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6760" indent="-228529" algn="l" defTabSz="7189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289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7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5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89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68996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0530" y="9378464"/>
            <a:ext cx="2946058" cy="4934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785920D-DCC0-413E-BF17-96BBA9ACFE4D}" type="slidenum">
              <a:rPr lang="ru-RU" sz="1200" b="0" smtClean="0">
                <a:latin typeface="Arial" pitchFamily="34" charset="0"/>
              </a:rPr>
              <a:pPr eaLnBrk="1" hangingPunct="1"/>
              <a:t>8</a:t>
            </a:fld>
            <a:endParaRPr lang="ru-RU" sz="1200" b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791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7104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50530" y="9378464"/>
            <a:ext cx="2946058" cy="4934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3B958EB-8E7E-43C0-A5B9-C0A586411426}" type="slidenum">
              <a:rPr lang="ru-RU" sz="1200" b="0" smtClean="0">
                <a:latin typeface="Arial" pitchFamily="34" charset="0"/>
              </a:rPr>
              <a:pPr eaLnBrk="1" hangingPunct="1"/>
              <a:t>9</a:t>
            </a:fld>
            <a:endParaRPr lang="ru-RU" sz="1200" b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3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15" indent="0" algn="ctr">
              <a:buNone/>
              <a:defRPr/>
            </a:lvl3pPr>
            <a:lvl4pPr marL="1371173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7" indent="0" algn="ctr">
              <a:buNone/>
              <a:defRPr/>
            </a:lvl7pPr>
            <a:lvl8pPr marL="3199405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26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01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4552" y="627063"/>
            <a:ext cx="2151063" cy="6235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2375" cy="6235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07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775" y="627065"/>
            <a:ext cx="8605838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2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3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15" indent="0">
              <a:buNone/>
              <a:defRPr sz="1700"/>
            </a:lvl3pPr>
            <a:lvl4pPr marL="1371173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7" indent="0">
              <a:buNone/>
              <a:defRPr sz="1400"/>
            </a:lvl7pPr>
            <a:lvl8pPr marL="3199405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30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9775" y="2101851"/>
            <a:ext cx="4225925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8102" y="2101851"/>
            <a:ext cx="4227513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10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7" y="303216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5" indent="0">
              <a:buNone/>
              <a:defRPr sz="1800" b="1"/>
            </a:lvl3pPr>
            <a:lvl4pPr marL="1371173" indent="0">
              <a:buNone/>
              <a:defRPr sz="1700" b="1"/>
            </a:lvl4pPr>
            <a:lvl5pPr marL="1828231" indent="0">
              <a:buNone/>
              <a:defRPr sz="1700" b="1"/>
            </a:lvl5pPr>
            <a:lvl6pPr marL="2285289" indent="0">
              <a:buNone/>
              <a:defRPr sz="1700" b="1"/>
            </a:lvl6pPr>
            <a:lvl7pPr marL="2742347" indent="0">
              <a:buNone/>
              <a:defRPr sz="1700" b="1"/>
            </a:lvl7pPr>
            <a:lvl8pPr marL="3199405" indent="0">
              <a:buNone/>
              <a:defRPr sz="1700" b="1"/>
            </a:lvl8pPr>
            <a:lvl9pPr marL="3656462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5" indent="0">
              <a:buNone/>
              <a:defRPr sz="1800" b="1"/>
            </a:lvl3pPr>
            <a:lvl4pPr marL="1371173" indent="0">
              <a:buNone/>
              <a:defRPr sz="1700" b="1"/>
            </a:lvl4pPr>
            <a:lvl5pPr marL="1828231" indent="0">
              <a:buNone/>
              <a:defRPr sz="1700" b="1"/>
            </a:lvl5pPr>
            <a:lvl6pPr marL="2285289" indent="0">
              <a:buNone/>
              <a:defRPr sz="1700" b="1"/>
            </a:lvl6pPr>
            <a:lvl7pPr marL="2742347" indent="0">
              <a:buNone/>
              <a:defRPr sz="1700" b="1"/>
            </a:lvl7pPr>
            <a:lvl8pPr marL="3199405" indent="0">
              <a:buNone/>
              <a:defRPr sz="1700" b="1"/>
            </a:lvl8pPr>
            <a:lvl9pPr marL="3656462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26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90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34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6" y="301628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3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15" indent="0">
              <a:buNone/>
              <a:defRPr sz="1000"/>
            </a:lvl3pPr>
            <a:lvl4pPr marL="1371173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7" indent="0">
              <a:buNone/>
              <a:defRPr sz="900"/>
            </a:lvl7pPr>
            <a:lvl8pPr marL="3199405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1971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41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41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15" indent="0">
              <a:buNone/>
              <a:defRPr sz="2400"/>
            </a:lvl3pPr>
            <a:lvl4pPr marL="1371173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7" indent="0">
              <a:buNone/>
              <a:defRPr sz="2000"/>
            </a:lvl7pPr>
            <a:lvl8pPr marL="3199405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41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15" indent="0">
              <a:buNone/>
              <a:defRPr sz="1000"/>
            </a:lvl3pPr>
            <a:lvl4pPr marL="1371173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7" indent="0">
              <a:buNone/>
              <a:defRPr sz="900"/>
            </a:lvl7pPr>
            <a:lvl8pPr marL="3199405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0507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465138" y="0"/>
            <a:ext cx="9615488" cy="7559675"/>
          </a:xfrm>
          <a:prstGeom prst="roundRect">
            <a:avLst>
              <a:gd name="adj" fmla="val 19"/>
            </a:avLst>
          </a:prstGeom>
          <a:gradFill rotWithShape="0">
            <a:gsLst>
              <a:gs pos="0">
                <a:srgbClr val="FFFBF0"/>
              </a:gs>
              <a:gs pos="100000">
                <a:srgbClr val="FFFFCC"/>
              </a:gs>
            </a:gsLst>
            <a:lin ang="0" scaled="1"/>
          </a:gradFill>
          <a:ln w="9525">
            <a:solidFill>
              <a:srgbClr val="33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10" tIns="45706" rIns="91410" bIns="45706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5"/>
            <a:ext cx="860583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1"/>
            <a:ext cx="8605838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xStyles>
    <p:titleStyle>
      <a:lvl1pPr algn="ctr" defTabSz="71891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358664" algn="ctr" defTabSz="71891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2pPr>
      <a:lvl3pPr marL="718913" algn="ctr" defTabSz="71891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3pPr>
      <a:lvl4pPr marL="1079164" algn="ctr" defTabSz="71891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4pPr>
      <a:lvl5pPr marL="1439415" algn="ctr" defTabSz="71891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5pPr>
      <a:lvl6pPr marL="1896472" algn="ctr" defTabSz="71891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6pPr>
      <a:lvl7pPr marL="2353531" algn="ctr" defTabSz="71891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7pPr>
      <a:lvl8pPr marL="2810587" algn="ctr" defTabSz="71891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8pPr>
      <a:lvl9pPr marL="3267647" algn="ctr" defTabSz="71891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431665" indent="-323749" algn="l" defTabSz="718913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332" indent="-287248" algn="l" defTabSz="718913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charset="2"/>
        <a:buChar char="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4996" indent="-215834" algn="l" defTabSz="718913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charset="2"/>
        <a:buChar char="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6663" indent="-215834" algn="l" defTabSz="718913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charset="2"/>
        <a:buChar char="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8329" indent="-215834" algn="l" defTabSz="71891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5386" indent="-215834" algn="l" defTabSz="71891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2444" indent="-215834" algn="l" defTabSz="71891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29502" indent="-215834" algn="l" defTabSz="71891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6559" indent="-215834" algn="l" defTabSz="71891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3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7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359792" y="611485"/>
            <a:ext cx="9937104" cy="622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+mn-lt"/>
              </a:rPr>
              <a:t>Кафедра общественного здоровья и здравоохранения</a:t>
            </a:r>
          </a:p>
          <a:p>
            <a:pPr algn="ctr"/>
            <a:endParaRPr lang="ru-RU" sz="32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+mn-lt"/>
              </a:rPr>
              <a:t> </a:t>
            </a:r>
          </a:p>
          <a:p>
            <a:endParaRPr lang="ru-RU" sz="3200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+mn-lt"/>
              </a:rPr>
              <a:t>Лекция № </a:t>
            </a:r>
            <a:r>
              <a:rPr lang="ru-RU" b="1" dirty="0" smtClean="0">
                <a:solidFill>
                  <a:schemeClr val="tx1"/>
                </a:solidFill>
                <a:latin typeface="+mn-lt"/>
              </a:rPr>
              <a:t>4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для студентов 3 курса, обучающихся по специальности </a:t>
            </a:r>
            <a:r>
              <a:rPr lang="ru-RU" dirty="0">
                <a:solidFill>
                  <a:srgbClr val="424242"/>
                </a:solidFill>
                <a:latin typeface="Times New Roman" panose="02020603050405020304" pitchFamily="18" charset="0"/>
              </a:rPr>
              <a:t>31.05.01 Лечебное дело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, </a:t>
            </a:r>
            <a:endParaRPr lang="ru-RU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+mn-lt"/>
              </a:rPr>
              <a:t>По дисциплине </a:t>
            </a:r>
            <a:r>
              <a:rPr lang="ru-RU" b="1" dirty="0" smtClean="0">
                <a:solidFill>
                  <a:schemeClr val="tx1"/>
                </a:solidFill>
                <a:latin typeface="+mn-lt"/>
              </a:rPr>
              <a:t>«Доказательная медицина»</a:t>
            </a:r>
            <a:endParaRPr lang="ru-RU" b="1" dirty="0">
              <a:solidFill>
                <a:schemeClr val="tx1"/>
              </a:solidFill>
              <a:latin typeface="+mn-lt"/>
            </a:endParaRPr>
          </a:p>
          <a:p>
            <a:pPr algn="ctr"/>
            <a:endParaRPr lang="ru-RU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+mn-lt"/>
              </a:rPr>
              <a:t>Тема: </a:t>
            </a:r>
            <a:r>
              <a:rPr lang="ru-RU" b="1" dirty="0">
                <a:solidFill>
                  <a:srgbClr val="990000"/>
                </a:solidFill>
                <a:latin typeface="+mn-lt"/>
              </a:rPr>
              <a:t>«Расчет основных медико-статистических показателей и исследование их в динамике»</a:t>
            </a:r>
          </a:p>
          <a:p>
            <a:endParaRPr lang="ru-RU" sz="3200" dirty="0">
              <a:solidFill>
                <a:schemeClr val="tx1"/>
              </a:solidFill>
              <a:latin typeface="+mn-lt"/>
            </a:endParaRPr>
          </a:p>
          <a:p>
            <a:endParaRPr lang="ru-RU" sz="3200" dirty="0">
              <a:solidFill>
                <a:schemeClr val="tx1"/>
              </a:solidFill>
              <a:latin typeface="+mn-lt"/>
            </a:endParaRPr>
          </a:p>
          <a:p>
            <a:endParaRPr lang="ru-RU" sz="32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+mn-lt"/>
              </a:rPr>
              <a:t>Доцент кафедры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ОЗиЗ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к.ф.м.н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Аршукова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Ирина Леонидовна</a:t>
            </a:r>
          </a:p>
          <a:p>
            <a:r>
              <a:rPr lang="ru-RU" sz="3200" dirty="0">
                <a:solidFill>
                  <a:schemeClr val="tx1"/>
                </a:solidFill>
                <a:latin typeface="+mn-lt"/>
              </a:rPr>
              <a:t> 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+mn-lt"/>
              </a:rPr>
              <a:t>Красноярск, 201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9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365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9952" y="312369"/>
            <a:ext cx="7227491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Динамические (временные) ряды</a:t>
            </a:r>
            <a:endParaRPr lang="ru-RU" sz="36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5856" y="1052041"/>
            <a:ext cx="8712968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Динамический ряд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ряд величин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показывающий изменение какого-либо явления во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времени.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6327" y="6444133"/>
            <a:ext cx="8424936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Основная задача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выявление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характерных тенденций изменения явления во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времени.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6327" y="1953519"/>
            <a:ext cx="8352928" cy="429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Моментный ряд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характеризует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явление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определенные моменты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времени.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численность населения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начало, середину или конец года.</a:t>
            </a:r>
            <a:endParaRPr lang="ru-RU" sz="2000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Интервальный ряд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характеризует изменения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явления в течение какого-либо периода (интервала), итоги за определенный интервал времени (сутки, недели, год, несколько лет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Например: кол-во обращений за сутки, кол-во смертей за год.</a:t>
            </a:r>
            <a:endParaRPr lang="ru-RU" i="1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76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66345" y="702360"/>
            <a:ext cx="727280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Сезонные колебания случаев ангины в городе 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0031" y="179437"/>
            <a:ext cx="5332742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Пример динамического ряда</a:t>
            </a:r>
            <a:endParaRPr lang="ru-RU" sz="3200" b="1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868754"/>
              </p:ext>
            </p:extLst>
          </p:nvPr>
        </p:nvGraphicFramePr>
        <p:xfrm>
          <a:off x="1751236" y="1259557"/>
          <a:ext cx="6720418" cy="6004560"/>
        </p:xfrm>
        <a:graphic>
          <a:graphicData uri="http://schemas.openxmlformats.org/drawingml/2006/table">
            <a:tbl>
              <a:tblPr firstRow="1" bandRow="1">
                <a:solidFill>
                  <a:srgbClr val="FF99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09035"/>
                <a:gridCol w="451138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Месяц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Число заболеваний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январь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129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февраль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март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апрель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387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май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июнь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288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июль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август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сентябрь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октябрь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ноябрь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137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декабрь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34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872" y="539477"/>
            <a:ext cx="8443402" cy="1122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Методики выявления закономерностей</a:t>
            </a:r>
          </a:p>
          <a:p>
            <a:pPr algn="ctr"/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</a:t>
            </a:r>
            <a:r>
              <a:rPr lang="ru-RU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ременных рядов</a:t>
            </a:r>
            <a:endParaRPr lang="ru-RU" sz="36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7904" y="2915741"/>
            <a:ext cx="3456203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Интервальный ряд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1189" y="2893107"/>
            <a:ext cx="2999154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Моментный ряд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Стрелка вниз 4"/>
          <p:cNvSpPr/>
          <p:nvPr/>
        </p:nvSpPr>
        <p:spPr bwMode="auto">
          <a:xfrm rot="1866645">
            <a:off x="3478616" y="1662346"/>
            <a:ext cx="432048" cy="1253065"/>
          </a:xfrm>
          <a:prstGeom prst="downArrow">
            <a:avLst>
              <a:gd name="adj1" fmla="val 31276"/>
              <a:gd name="adj2" fmla="val 43520"/>
            </a:avLst>
          </a:prstGeom>
          <a:solidFill>
            <a:srgbClr val="99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Стрелка вниз 5"/>
          <p:cNvSpPr/>
          <p:nvPr/>
        </p:nvSpPr>
        <p:spPr bwMode="auto">
          <a:xfrm rot="19500631">
            <a:off x="6553691" y="1609154"/>
            <a:ext cx="432048" cy="1314402"/>
          </a:xfrm>
          <a:prstGeom prst="downArrow">
            <a:avLst>
              <a:gd name="adj1" fmla="val 31276"/>
              <a:gd name="adj2" fmla="val 43520"/>
            </a:avLst>
          </a:prstGeom>
          <a:solidFill>
            <a:srgbClr val="99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Стрелка вниз 6"/>
          <p:cNvSpPr/>
          <p:nvPr/>
        </p:nvSpPr>
        <p:spPr bwMode="auto">
          <a:xfrm rot="1343201">
            <a:off x="2596489" y="3611713"/>
            <a:ext cx="432048" cy="912181"/>
          </a:xfrm>
          <a:prstGeom prst="downArrow">
            <a:avLst>
              <a:gd name="adj1" fmla="val 31276"/>
              <a:gd name="adj2" fmla="val 43520"/>
            </a:avLst>
          </a:prstGeom>
          <a:solidFill>
            <a:srgbClr val="99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Стрелка вниз 7"/>
          <p:cNvSpPr/>
          <p:nvPr/>
        </p:nvSpPr>
        <p:spPr bwMode="auto">
          <a:xfrm rot="19768855">
            <a:off x="7395777" y="3610245"/>
            <a:ext cx="432048" cy="913384"/>
          </a:xfrm>
          <a:prstGeom prst="downArrow">
            <a:avLst>
              <a:gd name="adj1" fmla="val 31276"/>
              <a:gd name="adj2" fmla="val 43520"/>
            </a:avLst>
          </a:prstGeom>
          <a:solidFill>
            <a:srgbClr val="99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435" y="4499917"/>
            <a:ext cx="4523995" cy="16953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Метод укрупнения </a:t>
            </a:r>
          </a:p>
          <a:p>
            <a:r>
              <a:rPr lang="ru-RU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                        интервалов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Вычисление скользящей </a:t>
            </a:r>
          </a:p>
          <a:p>
            <a:r>
              <a:rPr lang="ru-RU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               средней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9428" y="4509341"/>
            <a:ext cx="4371197" cy="16953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Вычисление групповой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                средней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Вычисление скользящей </a:t>
            </a:r>
          </a:p>
          <a:p>
            <a:r>
              <a:rPr lang="ru-RU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               средней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069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15976" y="179437"/>
            <a:ext cx="6479802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Метод </a:t>
            </a:r>
            <a:r>
              <a:rPr lang="ru-RU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укрупнения интервалов</a:t>
            </a:r>
            <a:endParaRPr lang="ru-RU" sz="36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421903"/>
              </p:ext>
            </p:extLst>
          </p:nvPr>
        </p:nvGraphicFramePr>
        <p:xfrm>
          <a:off x="1151421" y="971525"/>
          <a:ext cx="8353387" cy="6004560"/>
        </p:xfrm>
        <a:graphic>
          <a:graphicData uri="http://schemas.openxmlformats.org/drawingml/2006/table">
            <a:tbl>
              <a:tblPr firstRow="1" bandRow="1">
                <a:solidFill>
                  <a:srgbClr val="FF99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56184"/>
                <a:gridCol w="3456384"/>
                <a:gridCol w="324081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Месяц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Число заболеваний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УИ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</a:rPr>
                        <a:t> по кварталам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январь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129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455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февраль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193</a:t>
                      </a: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март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апрель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387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905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май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июнь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288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июль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1280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август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сентябрь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октябрь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650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ноябрь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137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декабрь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73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1920" y="251445"/>
            <a:ext cx="7200800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Вычисление скользящей средней</a:t>
            </a:r>
            <a:endParaRPr lang="ru-RU" sz="36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284733"/>
              </p:ext>
            </p:extLst>
          </p:nvPr>
        </p:nvGraphicFramePr>
        <p:xfrm>
          <a:off x="1151880" y="1115541"/>
          <a:ext cx="8353387" cy="6004560"/>
        </p:xfrm>
        <a:graphic>
          <a:graphicData uri="http://schemas.openxmlformats.org/drawingml/2006/table">
            <a:tbl>
              <a:tblPr firstRow="1" bandRow="1">
                <a:solidFill>
                  <a:srgbClr val="FF99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56184"/>
                <a:gridCol w="3456384"/>
                <a:gridCol w="324081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Месяц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Число заболеваний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СС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январь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129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2400" b="1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февраль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193</a:t>
                      </a: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(129+193+133)</a:t>
                      </a:r>
                      <a:r>
                        <a:rPr lang="en-U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/3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март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(193+133+387)/3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апрель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387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май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июнь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288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июль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август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(530+370+380)/3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сентябрь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октябрь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ноябрь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137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декабрь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2400" b="1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 bwMode="auto">
          <a:xfrm rot="18570157">
            <a:off x="6073848" y="4312400"/>
            <a:ext cx="307589" cy="786717"/>
          </a:xfrm>
          <a:prstGeom prst="downArrow">
            <a:avLst>
              <a:gd name="adj1" fmla="val 25686"/>
              <a:gd name="adj2" fmla="val 50000"/>
            </a:avLst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Стрелка вниз 6"/>
          <p:cNvSpPr/>
          <p:nvPr/>
        </p:nvSpPr>
        <p:spPr bwMode="auto">
          <a:xfrm rot="14002606">
            <a:off x="6067747" y="4929175"/>
            <a:ext cx="307589" cy="786717"/>
          </a:xfrm>
          <a:prstGeom prst="downArrow">
            <a:avLst>
              <a:gd name="adj1" fmla="val 25686"/>
              <a:gd name="adj2" fmla="val 50000"/>
            </a:avLst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Стрелка вниз 7"/>
          <p:cNvSpPr/>
          <p:nvPr/>
        </p:nvSpPr>
        <p:spPr bwMode="auto">
          <a:xfrm rot="16200000">
            <a:off x="5780821" y="4781619"/>
            <a:ext cx="307589" cy="586054"/>
          </a:xfrm>
          <a:prstGeom prst="downArrow">
            <a:avLst>
              <a:gd name="adj1" fmla="val 25686"/>
              <a:gd name="adj2" fmla="val 50000"/>
            </a:avLst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71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0031" y="179437"/>
            <a:ext cx="5332742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Пример динамического ряда</a:t>
            </a:r>
            <a:endParaRPr lang="ru-RU" sz="3200" b="1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9952" y="933661"/>
            <a:ext cx="727280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Температурный лист пациента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278505"/>
              </p:ext>
            </p:extLst>
          </p:nvPr>
        </p:nvGraphicFramePr>
        <p:xfrm>
          <a:off x="1223888" y="1663966"/>
          <a:ext cx="5112568" cy="5516880"/>
        </p:xfrm>
        <a:graphic>
          <a:graphicData uri="http://schemas.openxmlformats.org/drawingml/2006/table">
            <a:tbl>
              <a:tblPr firstRow="1" bandRow="1">
                <a:solidFill>
                  <a:srgbClr val="FF99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56184"/>
                <a:gridCol w="34563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День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Температура пациента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39.9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39.0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38.8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39.2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39.0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38.8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38.5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38.8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38.6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38.0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 bwMode="auto">
          <a:xfrm>
            <a:off x="6552480" y="2915741"/>
            <a:ext cx="648072" cy="504056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876516" y="3563813"/>
            <a:ext cx="28083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Данные моментные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>
            <a:off x="7776616" y="4170378"/>
            <a:ext cx="76157" cy="761587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876516" y="4931965"/>
            <a:ext cx="2808312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Надо вычислять</a:t>
            </a:r>
            <a:r>
              <a:rPr kumimoji="0" lang="ru-RU" alt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групповую среднюю или скользящую среднюю.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6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015976" y="251445"/>
            <a:ext cx="6479802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Вычисление групповой средней</a:t>
            </a:r>
            <a:endParaRPr lang="ru-RU" sz="36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538362"/>
              </p:ext>
            </p:extLst>
          </p:nvPr>
        </p:nvGraphicFramePr>
        <p:xfrm>
          <a:off x="1151880" y="1259557"/>
          <a:ext cx="8353387" cy="5516880"/>
        </p:xfrm>
        <a:graphic>
          <a:graphicData uri="http://schemas.openxmlformats.org/drawingml/2006/table">
            <a:tbl>
              <a:tblPr firstRow="1" bandRow="1">
                <a:solidFill>
                  <a:srgbClr val="FF99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56184"/>
                <a:gridCol w="3456384"/>
                <a:gridCol w="32408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День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Температура пациента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Групповая средняя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39.9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39.5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39.0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38.8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39.0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39.2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39.0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38.9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38.8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38.5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38.7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38.8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38.6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38.3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38.0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16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9832" y="467469"/>
            <a:ext cx="9156033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показатели динамического ряда</a:t>
            </a:r>
            <a:endParaRPr lang="ru-RU" sz="36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5856" y="1475581"/>
            <a:ext cx="8640960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1"/>
                </a:solidFill>
                <a:latin typeface="+mn-lt"/>
              </a:rPr>
              <a:t>Абсолютный прирост или убыль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характеризует изменение явления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за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единицу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времени.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3391" y="2411685"/>
            <a:ext cx="8208913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tx1"/>
                </a:solidFill>
                <a:latin typeface="+mn-lt"/>
              </a:rPr>
              <a:t>Динамика заболеваемости краснухой в РФ</a:t>
            </a:r>
            <a:endParaRPr lang="ru-RU" i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305132"/>
              </p:ext>
            </p:extLst>
          </p:nvPr>
        </p:nvGraphicFramePr>
        <p:xfrm>
          <a:off x="1190886" y="3131765"/>
          <a:ext cx="8353387" cy="3261360"/>
        </p:xfrm>
        <a:graphic>
          <a:graphicData uri="http://schemas.openxmlformats.org/drawingml/2006/table">
            <a:tbl>
              <a:tblPr firstRow="1" bandRow="1">
                <a:solidFill>
                  <a:srgbClr val="FF99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56184"/>
                <a:gridCol w="3456384"/>
                <a:gridCol w="324081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ИП на 100 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</a:rPr>
                        <a:t>тыс.нас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АП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1996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303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2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1997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121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121 - 303 = </a:t>
                      </a:r>
                      <a:r>
                        <a:rPr lang="ru-RU" sz="24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-182</a:t>
                      </a:r>
                      <a:endParaRPr lang="ru-RU" sz="2400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1998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304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183</a:t>
                      </a:r>
                      <a:endParaRPr lang="ru-RU" sz="2400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1999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407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103</a:t>
                      </a:r>
                      <a:endParaRPr lang="ru-RU" sz="2400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310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-97</a:t>
                      </a:r>
                      <a:endParaRPr lang="ru-RU" sz="2400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2001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394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394-310 = </a:t>
                      </a:r>
                      <a:r>
                        <a:rPr lang="ru-RU" sz="24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84</a:t>
                      </a:r>
                      <a:endParaRPr lang="ru-RU" sz="2400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sp>
        <p:nvSpPr>
          <p:cNvPr id="8" name="Стрелка вниз 7"/>
          <p:cNvSpPr/>
          <p:nvPr/>
        </p:nvSpPr>
        <p:spPr bwMode="auto">
          <a:xfrm rot="16200000">
            <a:off x="6073848" y="4072652"/>
            <a:ext cx="307589" cy="586054"/>
          </a:xfrm>
          <a:prstGeom prst="downArrow">
            <a:avLst>
              <a:gd name="adj1" fmla="val 25686"/>
              <a:gd name="adj2" fmla="val 50000"/>
            </a:avLst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Стрелка вниз 8"/>
          <p:cNvSpPr/>
          <p:nvPr/>
        </p:nvSpPr>
        <p:spPr bwMode="auto">
          <a:xfrm rot="17992804">
            <a:off x="6073846" y="3636212"/>
            <a:ext cx="307589" cy="748019"/>
          </a:xfrm>
          <a:prstGeom prst="downArrow">
            <a:avLst>
              <a:gd name="adj1" fmla="val 25686"/>
              <a:gd name="adj2" fmla="val 50000"/>
            </a:avLst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 rot="17992804">
            <a:off x="6181732" y="5525704"/>
            <a:ext cx="307589" cy="748019"/>
          </a:xfrm>
          <a:prstGeom prst="downArrow">
            <a:avLst>
              <a:gd name="adj1" fmla="val 25686"/>
              <a:gd name="adj2" fmla="val 50000"/>
            </a:avLst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Стрелка вниз 10"/>
          <p:cNvSpPr/>
          <p:nvPr/>
        </p:nvSpPr>
        <p:spPr bwMode="auto">
          <a:xfrm rot="16200000">
            <a:off x="6073849" y="5926363"/>
            <a:ext cx="307589" cy="586054"/>
          </a:xfrm>
          <a:prstGeom prst="downArrow">
            <a:avLst>
              <a:gd name="adj1" fmla="val 25686"/>
              <a:gd name="adj2" fmla="val 50000"/>
            </a:avLst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98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7367" y="827509"/>
            <a:ext cx="8640960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+mn-lt"/>
              </a:rPr>
              <a:t>Темп </a:t>
            </a:r>
            <a:r>
              <a:rPr lang="ru-RU" b="1" i="1" dirty="0">
                <a:solidFill>
                  <a:schemeClr val="tx1"/>
                </a:solidFill>
                <a:latin typeface="+mn-lt"/>
              </a:rPr>
              <a:t>роста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показывает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соотношение в процентах последующего уровня и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предыдущего.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9414" y="1965468"/>
            <a:ext cx="8208913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tx1"/>
                </a:solidFill>
                <a:latin typeface="+mn-lt"/>
              </a:rPr>
              <a:t>Динамика заболеваемости краснухой в РФ</a:t>
            </a:r>
            <a:endParaRPr lang="ru-RU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545793"/>
                  </p:ext>
                </p:extLst>
              </p:nvPr>
            </p:nvGraphicFramePr>
            <p:xfrm>
              <a:off x="1121153" y="2627709"/>
              <a:ext cx="8353387" cy="4181348"/>
            </p:xfrm>
            <a:graphic>
              <a:graphicData uri="http://schemas.openxmlformats.org/drawingml/2006/table">
                <a:tbl>
                  <a:tblPr firstRow="1" bandRow="1">
                    <a:solidFill>
                      <a:srgbClr val="FF9900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1656184"/>
                    <a:gridCol w="3456384"/>
                    <a:gridCol w="3240819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Год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ИП на 100 </a:t>
                          </a:r>
                          <a:r>
                            <a:rPr lang="ru-RU" sz="2800" dirty="0" err="1" smtClean="0">
                              <a:solidFill>
                                <a:schemeClr val="tx1"/>
                              </a:solidFill>
                            </a:rPr>
                            <a:t>тыс.нас</a:t>
                          </a: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ТР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1996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303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b="1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-</a:t>
                          </a:r>
                          <a:endParaRPr lang="ru-RU" sz="2400" b="1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1997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121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0" i="1" smtClean="0"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  <m:t>121</m:t>
                                    </m:r>
                                  </m:num>
                                  <m:den>
                                    <m:r>
                                      <a:rPr lang="ru-RU" sz="2400" b="0" i="1" smtClean="0"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  <m:t>303</m:t>
                                    </m:r>
                                  </m:den>
                                </m:f>
                                <m:r>
                                  <a:rPr lang="ru-RU" sz="2400" i="1" smtClean="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∙</m:t>
                                </m:r>
                                <m:r>
                                  <a:rPr lang="ru-RU" sz="2400" b="0" i="1" smtClean="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100=</m:t>
                                </m:r>
                                <m:r>
                                  <a:rPr lang="ru-RU" sz="2400" b="0" i="1" smtClean="0">
                                    <a:solidFill>
                                      <a:srgbClr val="80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39,9 %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1998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304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rgbClr val="8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251,2 %</a:t>
                          </a:r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1999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407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rgbClr val="8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133,9 %</a:t>
                          </a:r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2000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310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rgbClr val="8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76,2 %</a:t>
                          </a:r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2001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394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0" i="1" smtClean="0"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  <m:t>394</m:t>
                                    </m:r>
                                  </m:num>
                                  <m:den>
                                    <m:r>
                                      <a:rPr lang="ru-RU" sz="2400" b="0" i="1" smtClean="0"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  <m:t>310</m:t>
                                    </m:r>
                                  </m:den>
                                </m:f>
                                <m:r>
                                  <a:rPr lang="ru-RU" sz="2400" i="1" smtClean="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∙</m:t>
                                </m:r>
                                <m:r>
                                  <a:rPr lang="ru-RU" sz="2400" b="0" i="1" smtClean="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100=</m:t>
                                </m:r>
                                <m:r>
                                  <a:rPr lang="ru-RU" sz="2400" b="0" i="1" smtClean="0">
                                    <a:solidFill>
                                      <a:srgbClr val="80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127,1 %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545793"/>
                  </p:ext>
                </p:extLst>
              </p:nvPr>
            </p:nvGraphicFramePr>
            <p:xfrm>
              <a:off x="1121153" y="2627709"/>
              <a:ext cx="8353387" cy="4181348"/>
            </p:xfrm>
            <a:graphic>
              <a:graphicData uri="http://schemas.openxmlformats.org/drawingml/2006/table">
                <a:tbl>
                  <a:tblPr firstRow="1" bandRow="1">
                    <a:solidFill>
                      <a:srgbClr val="FF9900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1656184"/>
                    <a:gridCol w="3456384"/>
                    <a:gridCol w="3240819"/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Год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ИП на 100 </a:t>
                          </a:r>
                          <a:r>
                            <a:rPr lang="ru-RU" sz="2800" dirty="0" err="1" smtClean="0">
                              <a:solidFill>
                                <a:schemeClr val="tx1"/>
                              </a:solidFill>
                            </a:rPr>
                            <a:t>тыс.нас</a:t>
                          </a: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ТР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1996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303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b="1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-</a:t>
                          </a:r>
                          <a:endParaRPr lang="ru-RU" sz="2400" b="1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</a:tr>
                  <a:tr h="917194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1997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121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58271" t="-115333" r="-2444" b="-253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1998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304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rgbClr val="8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251,2 %</a:t>
                          </a:r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1999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407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rgbClr val="8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133,9 %</a:t>
                          </a:r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2000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310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rgbClr val="8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76,2 %</a:t>
                          </a:r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</a:tr>
                  <a:tr h="917194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2001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394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58271" t="-366000" r="-2444" b="-2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Стрелка вниз 6"/>
          <p:cNvSpPr/>
          <p:nvPr/>
        </p:nvSpPr>
        <p:spPr bwMode="auto">
          <a:xfrm rot="16200000">
            <a:off x="6004115" y="3568596"/>
            <a:ext cx="307589" cy="586054"/>
          </a:xfrm>
          <a:prstGeom prst="downArrow">
            <a:avLst>
              <a:gd name="adj1" fmla="val 25686"/>
              <a:gd name="adj2" fmla="val 50000"/>
            </a:avLst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Стрелка вниз 7"/>
          <p:cNvSpPr/>
          <p:nvPr/>
        </p:nvSpPr>
        <p:spPr bwMode="auto">
          <a:xfrm rot="17992804">
            <a:off x="6004113" y="3132156"/>
            <a:ext cx="307589" cy="748019"/>
          </a:xfrm>
          <a:prstGeom prst="downArrow">
            <a:avLst>
              <a:gd name="adj1" fmla="val 25686"/>
              <a:gd name="adj2" fmla="val 50000"/>
            </a:avLst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Стрелка вниз 8"/>
          <p:cNvSpPr/>
          <p:nvPr/>
        </p:nvSpPr>
        <p:spPr bwMode="auto">
          <a:xfrm rot="17992804">
            <a:off x="6004116" y="5462414"/>
            <a:ext cx="307589" cy="748019"/>
          </a:xfrm>
          <a:prstGeom prst="downArrow">
            <a:avLst>
              <a:gd name="adj1" fmla="val 25686"/>
              <a:gd name="adj2" fmla="val 50000"/>
            </a:avLst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 rot="16200000">
            <a:off x="6004117" y="6016868"/>
            <a:ext cx="307589" cy="586054"/>
          </a:xfrm>
          <a:prstGeom prst="downArrow">
            <a:avLst>
              <a:gd name="adj1" fmla="val 25686"/>
              <a:gd name="adj2" fmla="val 50000"/>
            </a:avLst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0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7367" y="827509"/>
            <a:ext cx="8640960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+mn-lt"/>
              </a:rPr>
              <a:t>Темп прироста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показывает, на сколько процентов произошло изменение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последующего уровня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относительно предыдущего.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9414" y="1965468"/>
            <a:ext cx="8208913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tx1"/>
                </a:solidFill>
                <a:latin typeface="+mn-lt"/>
              </a:rPr>
              <a:t>Динамика заболеваемости краснухой в РФ</a:t>
            </a:r>
            <a:endParaRPr lang="ru-RU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1643860"/>
                  </p:ext>
                </p:extLst>
              </p:nvPr>
            </p:nvGraphicFramePr>
            <p:xfrm>
              <a:off x="1121153" y="2627709"/>
              <a:ext cx="8353387" cy="3778504"/>
            </p:xfrm>
            <a:graphic>
              <a:graphicData uri="http://schemas.openxmlformats.org/drawingml/2006/table">
                <a:tbl>
                  <a:tblPr firstRow="1" bandRow="1">
                    <a:solidFill>
                      <a:srgbClr val="FF9900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1193247"/>
                    <a:gridCol w="2221856"/>
                    <a:gridCol w="1944216"/>
                    <a:gridCol w="299406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Год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ИП на 100 </a:t>
                          </a:r>
                          <a:r>
                            <a:rPr lang="ru-RU" sz="2800" dirty="0" err="1" smtClean="0">
                              <a:solidFill>
                                <a:schemeClr val="tx1"/>
                              </a:solidFill>
                            </a:rPr>
                            <a:t>тыс.нас</a:t>
                          </a: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ТР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ТП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1996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303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b="1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-</a:t>
                          </a:r>
                          <a:endParaRPr lang="ru-RU" sz="2400" b="1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b="1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-</a:t>
                          </a:r>
                          <a:endParaRPr lang="ru-RU" sz="2400" b="1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1997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121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rgbClr val="8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39,9 %</a:t>
                          </a:r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39,9 – 100</a:t>
                          </a:r>
                          <a:r>
                            <a:rPr lang="ru-RU" sz="24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 = </a:t>
                          </a:r>
                          <a:r>
                            <a:rPr lang="ru-RU" sz="2400" baseline="0" dirty="0" smtClean="0">
                              <a:solidFill>
                                <a:srgbClr val="8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- 60,1 %</a:t>
                          </a:r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1998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304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rgbClr val="8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251,2 %</a:t>
                          </a:r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251,2 – 100 = </a:t>
                          </a:r>
                          <a:r>
                            <a:rPr lang="ru-RU" sz="2400" dirty="0" smtClean="0">
                              <a:solidFill>
                                <a:srgbClr val="8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151,2 %</a:t>
                          </a:r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1999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407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rgbClr val="8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133,9 %</a:t>
                          </a:r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rgbClr val="8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33,9 %</a:t>
                          </a:r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2000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310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rgbClr val="8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76,2 %</a:t>
                          </a:r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rgbClr val="8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-23,8 %</a:t>
                          </a:r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2001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394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0" i="1" smtClean="0">
                                    <a:solidFill>
                                      <a:srgbClr val="800000"/>
                                    </a:solidFill>
                                    <a:effectLst/>
                                    <a:latin typeface="Cambria Math"/>
                                    <a:cs typeface="Times New Roman"/>
                                  </a:rPr>
                                  <m:t>127,1 %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rgbClr val="8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27,1 %</a:t>
                          </a:r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1643860"/>
                  </p:ext>
                </p:extLst>
              </p:nvPr>
            </p:nvGraphicFramePr>
            <p:xfrm>
              <a:off x="1121153" y="2627709"/>
              <a:ext cx="8353387" cy="3778504"/>
            </p:xfrm>
            <a:graphic>
              <a:graphicData uri="http://schemas.openxmlformats.org/drawingml/2006/table">
                <a:tbl>
                  <a:tblPr firstRow="1" bandRow="1">
                    <a:solidFill>
                      <a:srgbClr val="FF9900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1193247"/>
                    <a:gridCol w="2221856"/>
                    <a:gridCol w="1944216"/>
                    <a:gridCol w="2994068"/>
                  </a:tblGrid>
                  <a:tr h="94488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Год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ИП на 100 </a:t>
                          </a:r>
                          <a:r>
                            <a:rPr lang="ru-RU" sz="2800" dirty="0" err="1" smtClean="0">
                              <a:solidFill>
                                <a:schemeClr val="tx1"/>
                              </a:solidFill>
                            </a:rPr>
                            <a:t>тыс.нас</a:t>
                          </a: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ТР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ТП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1996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303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b="1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-</a:t>
                          </a:r>
                          <a:endParaRPr lang="ru-RU" sz="2400" b="1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b="1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-</a:t>
                          </a:r>
                          <a:endParaRPr lang="ru-RU" sz="2400" b="1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1997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121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rgbClr val="8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39,9 %</a:t>
                          </a:r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39,9 – 100</a:t>
                          </a:r>
                          <a:r>
                            <a:rPr lang="ru-RU" sz="24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 = </a:t>
                          </a:r>
                          <a:r>
                            <a:rPr lang="ru-RU" sz="2400" baseline="0" dirty="0" smtClean="0">
                              <a:solidFill>
                                <a:srgbClr val="8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- 60,1 %</a:t>
                          </a:r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1998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304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rgbClr val="8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251,2 %</a:t>
                          </a:r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251,2 – 100 = </a:t>
                          </a:r>
                          <a:r>
                            <a:rPr lang="ru-RU" sz="2400" dirty="0" smtClean="0">
                              <a:solidFill>
                                <a:srgbClr val="8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151,2 %</a:t>
                          </a:r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1999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407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rgbClr val="8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133,9 %</a:t>
                          </a:r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rgbClr val="8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33,9 %</a:t>
                          </a:r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2000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310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rgbClr val="8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76,2 %</a:t>
                          </a:r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rgbClr val="8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-23,8 %</a:t>
                          </a:r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</a:tr>
                  <a:tr h="547624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2001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394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76803" t="-603333" r="-157994" b="-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rgbClr val="8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27,1 %</a:t>
                          </a:r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4029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151880" y="1115541"/>
            <a:ext cx="8533134" cy="5328592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- </a:t>
            </a:r>
            <a:r>
              <a:rPr lang="ru-RU" sz="2800" dirty="0" smtClean="0"/>
              <a:t>познакомиться с методиками расчета и графического отображения основных медико-статистических показателей</a:t>
            </a:r>
            <a:r>
              <a:rPr lang="en-US" sz="2800" dirty="0" smtClean="0"/>
              <a:t>;</a:t>
            </a:r>
            <a:r>
              <a:rPr lang="ru-RU" sz="2800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- </a:t>
            </a:r>
            <a:r>
              <a:rPr lang="ru-RU" sz="2800" dirty="0" smtClean="0"/>
              <a:t>изучить возможности анализа данных, изменения </a:t>
            </a:r>
            <a:r>
              <a:rPr lang="ru-RU" sz="2800" dirty="0"/>
              <a:t>которых </a:t>
            </a:r>
            <a:r>
              <a:rPr lang="ru-RU" sz="2800" dirty="0" smtClean="0"/>
              <a:t>рассматриваются в</a:t>
            </a:r>
            <a:r>
              <a:rPr lang="en-US" sz="2800" dirty="0" smtClean="0"/>
              <a:t> </a:t>
            </a:r>
            <a:r>
              <a:rPr lang="ru-RU" sz="2800" dirty="0" smtClean="0"/>
              <a:t>течение </a:t>
            </a:r>
            <a:r>
              <a:rPr lang="ru-RU" sz="2800" dirty="0"/>
              <a:t>определенного </a:t>
            </a:r>
            <a:r>
              <a:rPr lang="ru-RU" sz="2800" dirty="0" smtClean="0"/>
              <a:t>времени.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72160" y="1115541"/>
            <a:ext cx="2896947" cy="607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kern="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600" b="1" kern="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45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7367" y="400629"/>
            <a:ext cx="8640960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+mn-lt"/>
              </a:rPr>
              <a:t>Значение </a:t>
            </a:r>
            <a:r>
              <a:rPr lang="ru-RU" b="1" i="1" dirty="0">
                <a:solidFill>
                  <a:schemeClr val="tx1"/>
                </a:solidFill>
                <a:latin typeface="+mn-lt"/>
              </a:rPr>
              <a:t>1% прироста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характеризует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абсолютную величину показателя, соответствующую изменению на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%.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896" y="1403573"/>
            <a:ext cx="8208913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tx1"/>
                </a:solidFill>
                <a:latin typeface="+mn-lt"/>
              </a:rPr>
              <a:t>Динамика заболеваемости краснухой в РФ</a:t>
            </a:r>
            <a:endParaRPr lang="ru-RU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5099792"/>
                  </p:ext>
                </p:extLst>
              </p:nvPr>
            </p:nvGraphicFramePr>
            <p:xfrm>
              <a:off x="964419" y="2051645"/>
              <a:ext cx="8353387" cy="4619371"/>
            </p:xfrm>
            <a:graphic>
              <a:graphicData uri="http://schemas.openxmlformats.org/drawingml/2006/table">
                <a:tbl>
                  <a:tblPr firstRow="1" bandRow="1">
                    <a:solidFill>
                      <a:srgbClr val="FF9900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1080578"/>
                    <a:gridCol w="1584176"/>
                    <a:gridCol w="1339463"/>
                    <a:gridCol w="2174585"/>
                    <a:gridCol w="217458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Год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ИП </a:t>
                          </a:r>
                        </a:p>
                        <a:p>
                          <a:pPr algn="ctr"/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на 100 </a:t>
                          </a:r>
                          <a:r>
                            <a:rPr lang="ru-RU" sz="2800" dirty="0" err="1" smtClean="0">
                              <a:solidFill>
                                <a:schemeClr val="tx1"/>
                              </a:solidFill>
                            </a:rPr>
                            <a:t>тыс.нас</a:t>
                          </a: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АП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ТП, </a:t>
                          </a:r>
                        </a:p>
                        <a:p>
                          <a:pPr algn="ctr"/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%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1% П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1996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303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b="1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-</a:t>
                          </a:r>
                          <a:endParaRPr lang="ru-RU" sz="2400" b="1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115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-</a:t>
                          </a: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b="1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-</a:t>
                          </a:r>
                          <a:endParaRPr lang="ru-RU" sz="2400" b="1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1997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121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 -182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- 60,1 %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  <m:t>−182</m:t>
                                    </m:r>
                                  </m:num>
                                  <m:den>
                                    <m:r>
                                      <a:rPr lang="ru-RU" sz="2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  <m:t>−60,1</m:t>
                                    </m:r>
                                  </m:den>
                                </m:f>
                                <m:r>
                                  <a:rPr lang="ru-RU" sz="2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lang="ru-RU" sz="2400" b="0" i="1" smtClean="0">
                                    <a:solidFill>
                                      <a:srgbClr val="800000"/>
                                    </a:solidFill>
                                    <a:effectLst/>
                                    <a:latin typeface="Cambria Math"/>
                                    <a:cs typeface="Times New Roman"/>
                                  </a:rPr>
                                  <m:t>3,0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1998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304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183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151,2 %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rgbClr val="8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1,2</a:t>
                          </a:r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1999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407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103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33,9 %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rgbClr val="8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3,0</a:t>
                          </a:r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</a:tr>
                  <a:tr h="399485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2000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310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-97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-23,8 %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rgbClr val="8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4,1</a:t>
                          </a:r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2001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394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84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27,1</a:t>
                          </a:r>
                          <a:r>
                            <a:rPr lang="ru-RU" sz="24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 %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rgbClr val="8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3,1</a:t>
                          </a:r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5099792"/>
                  </p:ext>
                </p:extLst>
              </p:nvPr>
            </p:nvGraphicFramePr>
            <p:xfrm>
              <a:off x="964419" y="2051645"/>
              <a:ext cx="8353387" cy="4619371"/>
            </p:xfrm>
            <a:graphic>
              <a:graphicData uri="http://schemas.openxmlformats.org/drawingml/2006/table">
                <a:tbl>
                  <a:tblPr firstRow="1" bandRow="1">
                    <a:solidFill>
                      <a:srgbClr val="FF9900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1080578"/>
                    <a:gridCol w="1584176"/>
                    <a:gridCol w="1339463"/>
                    <a:gridCol w="2174585"/>
                    <a:gridCol w="2174585"/>
                  </a:tblGrid>
                  <a:tr h="137160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Год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ИП </a:t>
                          </a:r>
                        </a:p>
                        <a:p>
                          <a:pPr algn="ctr"/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на 100 </a:t>
                          </a:r>
                          <a:r>
                            <a:rPr lang="ru-RU" sz="2800" dirty="0" err="1" smtClean="0">
                              <a:solidFill>
                                <a:schemeClr val="tx1"/>
                              </a:solidFill>
                            </a:rPr>
                            <a:t>тыс.нас</a:t>
                          </a: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АП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ТП, </a:t>
                          </a:r>
                        </a:p>
                        <a:p>
                          <a:pPr algn="ctr"/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%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1% П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1996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303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b="1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-</a:t>
                          </a:r>
                          <a:endParaRPr lang="ru-RU" sz="2400" b="1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115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-</a:t>
                          </a: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b="1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-</a:t>
                          </a:r>
                          <a:endParaRPr lang="ru-RU" sz="2400" b="1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</a:tr>
                  <a:tr h="961771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1997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121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 -182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- 60,1 %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85154" t="-200000" r="-3641" b="-20764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1998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304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183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151,2 %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rgbClr val="8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1,2</a:t>
                          </a:r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1999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407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103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33,9 %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rgbClr val="8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3,0</a:t>
                          </a:r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2000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310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-97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-</a:t>
                          </a: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23,8 %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rgbClr val="8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4,1</a:t>
                          </a:r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2001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394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84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27,1</a:t>
                          </a:r>
                          <a:r>
                            <a:rPr lang="ru-RU" sz="24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 %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solidFill>
                                <a:srgbClr val="8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3,1</a:t>
                          </a:r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2" name="Дуга 21"/>
          <p:cNvSpPr/>
          <p:nvPr/>
        </p:nvSpPr>
        <p:spPr bwMode="auto">
          <a:xfrm rot="20086365">
            <a:off x="2821267" y="3873852"/>
            <a:ext cx="5014153" cy="2535601"/>
          </a:xfrm>
          <a:prstGeom prst="arc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Дуга 22"/>
          <p:cNvSpPr/>
          <p:nvPr/>
        </p:nvSpPr>
        <p:spPr bwMode="auto">
          <a:xfrm rot="9643312">
            <a:off x="5788658" y="3107792"/>
            <a:ext cx="2727970" cy="1506962"/>
          </a:xfrm>
          <a:prstGeom prst="arc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arrow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7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1077" y="301218"/>
            <a:ext cx="8640960" cy="112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+mn-lt"/>
              </a:rPr>
              <a:t>Показатель </a:t>
            </a:r>
            <a:r>
              <a:rPr lang="ru-RU" b="1" i="1" dirty="0">
                <a:solidFill>
                  <a:schemeClr val="tx1"/>
                </a:solidFill>
                <a:latin typeface="+mn-lt"/>
              </a:rPr>
              <a:t>наглядности </a:t>
            </a:r>
            <a:r>
              <a:rPr lang="ru-RU" b="1" i="1" dirty="0" smtClean="0">
                <a:solidFill>
                  <a:schemeClr val="tx1"/>
                </a:solidFill>
                <a:latin typeface="+mn-lt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отношение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каждого уровня ряда к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начальному,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принятому за 100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%. Характеризует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динамику явления в процентах относительно исходного уровня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.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975303"/>
                  </p:ext>
                </p:extLst>
              </p:nvPr>
            </p:nvGraphicFramePr>
            <p:xfrm>
              <a:off x="1064863" y="1547589"/>
              <a:ext cx="8353387" cy="5561330"/>
            </p:xfrm>
            <a:graphic>
              <a:graphicData uri="http://schemas.openxmlformats.org/drawingml/2006/table">
                <a:tbl>
                  <a:tblPr firstRow="1" bandRow="1">
                    <a:solidFill>
                      <a:srgbClr val="FF9900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1656184"/>
                    <a:gridCol w="3456384"/>
                    <a:gridCol w="3240819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Год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ИП на 100 </a:t>
                          </a:r>
                          <a:r>
                            <a:rPr lang="ru-RU" sz="2800" dirty="0" err="1" smtClean="0">
                              <a:solidFill>
                                <a:schemeClr val="tx1"/>
                              </a:solidFill>
                            </a:rPr>
                            <a:t>тыс.нас</a:t>
                          </a: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ПН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1996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303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b="1" dirty="0" smtClean="0">
                              <a:solidFill>
                                <a:srgbClr val="8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100 %</a:t>
                          </a:r>
                          <a:endParaRPr lang="ru-RU" sz="2400" b="1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1997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121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0" i="1" smtClean="0"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  <m:t>121</m:t>
                                    </m:r>
                                  </m:num>
                                  <m:den>
                                    <m:r>
                                      <a:rPr lang="ru-RU" sz="2400" b="0" i="1" smtClean="0"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  <m:t>303</m:t>
                                    </m:r>
                                  </m:den>
                                </m:f>
                                <m:r>
                                  <a:rPr lang="ru-RU" sz="2400" i="1" smtClean="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∙</m:t>
                                </m:r>
                                <m:r>
                                  <a:rPr lang="ru-RU" sz="2400" b="0" i="1" smtClean="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100=</m:t>
                                </m:r>
                                <m:r>
                                  <a:rPr lang="ru-RU" sz="2400" b="0" i="1" smtClean="0">
                                    <a:solidFill>
                                      <a:srgbClr val="80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39,9 %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1998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304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0" i="1" smtClean="0"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  <m:t>304</m:t>
                                    </m:r>
                                  </m:num>
                                  <m:den>
                                    <m:r>
                                      <a:rPr lang="ru-RU" sz="2400" b="0" i="1" smtClean="0"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  <m:t>303</m:t>
                                    </m:r>
                                  </m:den>
                                </m:f>
                                <m:r>
                                  <a:rPr lang="ru-RU" sz="2400" i="1" smtClean="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∙</m:t>
                                </m:r>
                                <m:r>
                                  <a:rPr lang="ru-RU" sz="2400" b="0" i="1" smtClean="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100=</m:t>
                                </m:r>
                                <m:r>
                                  <a:rPr lang="ru-RU" sz="2400" b="0" i="1" smtClean="0">
                                    <a:solidFill>
                                      <a:srgbClr val="80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100,3 % 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1999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407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0" i="1" smtClean="0"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  <m:t>407</m:t>
                                    </m:r>
                                  </m:num>
                                  <m:den>
                                    <m:r>
                                      <a:rPr lang="ru-RU" sz="2400" b="0" i="1" smtClean="0"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  <m:t>303</m:t>
                                    </m:r>
                                  </m:den>
                                </m:f>
                                <m:r>
                                  <a:rPr lang="ru-RU" sz="2400" i="1" smtClean="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∙</m:t>
                                </m:r>
                                <m:r>
                                  <a:rPr lang="ru-RU" sz="2400" b="0" i="1" smtClean="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100=</m:t>
                                </m:r>
                                <m:r>
                                  <a:rPr lang="ru-RU" sz="2400" b="0" i="1" smtClean="0">
                                    <a:solidFill>
                                      <a:srgbClr val="80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134,3 % 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2000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310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0" i="1" smtClean="0"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  <m:t>310</m:t>
                                    </m:r>
                                  </m:num>
                                  <m:den>
                                    <m:r>
                                      <a:rPr lang="ru-RU" sz="2400" b="0" i="1" smtClean="0"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  <m:t>303</m:t>
                                    </m:r>
                                  </m:den>
                                </m:f>
                                <m:r>
                                  <a:rPr lang="ru-RU" sz="2400" i="1" smtClean="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∙</m:t>
                                </m:r>
                                <m:r>
                                  <a:rPr lang="ru-RU" sz="2400" b="0" i="1" smtClean="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100=</m:t>
                                </m:r>
                                <m:r>
                                  <a:rPr lang="ru-RU" sz="2400" b="0" i="1" smtClean="0">
                                    <a:solidFill>
                                      <a:srgbClr val="80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102,3 % 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2001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394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0" i="1" smtClean="0"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  <m:t>394</m:t>
                                    </m:r>
                                  </m:num>
                                  <m:den>
                                    <m:r>
                                      <a:rPr lang="ru-RU" sz="2400" b="0" i="1" smtClean="0"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  <m:t>303</m:t>
                                    </m:r>
                                  </m:den>
                                </m:f>
                                <m:r>
                                  <a:rPr lang="ru-RU" sz="2400" i="1" smtClean="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∙</m:t>
                                </m:r>
                                <m:r>
                                  <a:rPr lang="ru-RU" sz="2400" b="0" i="1" smtClean="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100=</m:t>
                                </m:r>
                                <m:r>
                                  <a:rPr lang="ru-RU" sz="2400" b="0" i="1" smtClean="0">
                                    <a:solidFill>
                                      <a:srgbClr val="80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130,0 %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975303"/>
                  </p:ext>
                </p:extLst>
              </p:nvPr>
            </p:nvGraphicFramePr>
            <p:xfrm>
              <a:off x="1064863" y="1547589"/>
              <a:ext cx="8353387" cy="5561330"/>
            </p:xfrm>
            <a:graphic>
              <a:graphicData uri="http://schemas.openxmlformats.org/drawingml/2006/table">
                <a:tbl>
                  <a:tblPr firstRow="1" bandRow="1">
                    <a:solidFill>
                      <a:srgbClr val="FF9900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1656184"/>
                    <a:gridCol w="3456384"/>
                    <a:gridCol w="3240819"/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Год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ИП на 100 </a:t>
                          </a:r>
                          <a:r>
                            <a:rPr lang="ru-RU" sz="2800" dirty="0" err="1" smtClean="0">
                              <a:solidFill>
                                <a:schemeClr val="tx1"/>
                              </a:solidFill>
                            </a:rPr>
                            <a:t>тыс.нас</a:t>
                          </a: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</a:rPr>
                            <a:t>ПН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1996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303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b="1" dirty="0" smtClean="0">
                              <a:solidFill>
                                <a:srgbClr val="800000"/>
                              </a:solidFill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100 %</a:t>
                          </a:r>
                          <a:endParaRPr lang="ru-RU" sz="2400" b="1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B2B2B2"/>
                        </a:solidFill>
                      </a:tcPr>
                    </a:tc>
                  </a:tr>
                  <a:tr h="917194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1997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121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58459" t="-115333" r="-2444" b="-404667"/>
                          </a:stretch>
                        </a:blipFill>
                      </a:tcPr>
                    </a:tc>
                  </a:tr>
                  <a:tr h="917194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1998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304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58459" t="-213907" r="-2444" b="-301987"/>
                          </a:stretch>
                        </a:blipFill>
                      </a:tcPr>
                    </a:tc>
                  </a:tr>
                  <a:tr h="917194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1999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407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58459" t="-316000" r="-2444" b="-204000"/>
                          </a:stretch>
                        </a:blipFill>
                      </a:tcPr>
                    </a:tc>
                  </a:tr>
                  <a:tr h="917194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2000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310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58459" t="-413245" r="-2444" b="-102649"/>
                          </a:stretch>
                        </a:blipFill>
                      </a:tcPr>
                    </a:tc>
                  </a:tr>
                  <a:tr h="917194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2001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2400" dirty="0" smtClean="0">
                              <a:effectLst/>
                              <a:latin typeface="+mn-lt"/>
                              <a:ea typeface="Calibri"/>
                              <a:cs typeface="Times New Roman"/>
                            </a:rPr>
                            <a:t>394</a:t>
                          </a:r>
                          <a:endParaRPr lang="ru-RU" sz="24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rgbClr val="B2B2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58459" t="-516667" r="-2444" b="-3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Стрелка вниз 6"/>
          <p:cNvSpPr/>
          <p:nvPr/>
        </p:nvSpPr>
        <p:spPr bwMode="auto">
          <a:xfrm rot="16200000">
            <a:off x="5896232" y="2695783"/>
            <a:ext cx="307589" cy="586054"/>
          </a:xfrm>
          <a:prstGeom prst="downArrow">
            <a:avLst>
              <a:gd name="adj1" fmla="val 25686"/>
              <a:gd name="adj2" fmla="val 50000"/>
            </a:avLst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Стрелка вниз 7"/>
          <p:cNvSpPr/>
          <p:nvPr/>
        </p:nvSpPr>
        <p:spPr bwMode="auto">
          <a:xfrm rot="17992804">
            <a:off x="5896232" y="2141329"/>
            <a:ext cx="307589" cy="748019"/>
          </a:xfrm>
          <a:prstGeom prst="downArrow">
            <a:avLst>
              <a:gd name="adj1" fmla="val 25686"/>
              <a:gd name="adj2" fmla="val 50000"/>
            </a:avLst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Стрелка вниз 8"/>
          <p:cNvSpPr/>
          <p:nvPr/>
        </p:nvSpPr>
        <p:spPr bwMode="auto">
          <a:xfrm rot="20180437">
            <a:off x="5524344" y="2292787"/>
            <a:ext cx="307589" cy="4217165"/>
          </a:xfrm>
          <a:prstGeom prst="downArrow">
            <a:avLst>
              <a:gd name="adj1" fmla="val 25686"/>
              <a:gd name="adj2" fmla="val 50000"/>
            </a:avLst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 rot="16200000">
            <a:off x="5864416" y="6301727"/>
            <a:ext cx="307589" cy="586054"/>
          </a:xfrm>
          <a:prstGeom prst="downArrow">
            <a:avLst>
              <a:gd name="adj1" fmla="val 25686"/>
              <a:gd name="adj2" fmla="val 50000"/>
            </a:avLst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4038810" y="2051645"/>
            <a:ext cx="792088" cy="418373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2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571" t="11902" r="42856" b="5553"/>
          <a:stretch/>
        </p:blipFill>
        <p:spPr>
          <a:xfrm>
            <a:off x="1151879" y="2339677"/>
            <a:ext cx="3384376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4998" t="15712" r="43571" b="9363"/>
          <a:stretch/>
        </p:blipFill>
        <p:spPr>
          <a:xfrm>
            <a:off x="5400352" y="251445"/>
            <a:ext cx="4475480" cy="6001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9889" t="19522" r="35713" b="58890"/>
          <a:stretch/>
        </p:blipFill>
        <p:spPr>
          <a:xfrm>
            <a:off x="5400352" y="6228109"/>
            <a:ext cx="4475480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935855" y="467469"/>
            <a:ext cx="3816425" cy="1466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Госдоклад</a:t>
            </a:r>
            <a: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МЗ Красноярского края </a:t>
            </a:r>
            <a: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 201</a:t>
            </a:r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г.</a:t>
            </a:r>
            <a:endParaRPr lang="ru-RU" sz="32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178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8" y="755501"/>
            <a:ext cx="9442779" cy="672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3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2" y="971525"/>
            <a:ext cx="9250356" cy="45313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4536256" y="6156101"/>
                <a:ext cx="5182741" cy="818301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ИП= </m:t>
                      </m:r>
                      <m:f>
                        <m:fPr>
                          <m:ctrlP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размер явления</m:t>
                          </m:r>
                        </m:num>
                        <m:den>
                          <m: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размер среды</m:t>
                          </m:r>
                        </m:den>
                      </m:f>
                      <m:r>
                        <a:rPr lang="ru-RU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∙масштаб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256" y="6156101"/>
                <a:ext cx="5182741" cy="8183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647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6" y="2123653"/>
            <a:ext cx="9576817" cy="19773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4536256" y="5219997"/>
                <a:ext cx="5182741" cy="818301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ИП= </m:t>
                      </m:r>
                      <m:f>
                        <m:fPr>
                          <m:ctrlP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размер явления</m:t>
                          </m:r>
                        </m:num>
                        <m:den>
                          <m: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размер среды</m:t>
                          </m:r>
                        </m:den>
                      </m:f>
                      <m:r>
                        <a:rPr lang="ru-RU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∙масштаб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256" y="5219997"/>
                <a:ext cx="5182741" cy="8183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33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8" y="395461"/>
            <a:ext cx="8225893" cy="55446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4608264" y="6300117"/>
                <a:ext cx="4818151" cy="801501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ЭП= </m:t>
                      </m:r>
                      <m:f>
                        <m:fPr>
                          <m:ctrlP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часть явления</m:t>
                          </m:r>
                        </m:num>
                        <m:den>
                          <m: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явление в целом</m:t>
                          </m:r>
                        </m:den>
                      </m:f>
                      <m:r>
                        <a:rPr lang="ru-RU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∙100%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264" y="6300117"/>
                <a:ext cx="4818151" cy="8015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64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4" y="1331565"/>
            <a:ext cx="9206805" cy="35368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4536256" y="5940077"/>
                <a:ext cx="5182741" cy="818301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ИП= </m:t>
                      </m:r>
                      <m:f>
                        <m:fPr>
                          <m:ctrlP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размер явления</m:t>
                          </m:r>
                        </m:num>
                        <m:den>
                          <m: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размер среды</m:t>
                          </m:r>
                        </m:den>
                      </m:f>
                      <m:r>
                        <a:rPr lang="ru-RU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∙масштаб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256" y="5940077"/>
                <a:ext cx="5182741" cy="8183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031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41" y="1475581"/>
            <a:ext cx="933781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" r="2200" b="61667"/>
          <a:stretch/>
        </p:blipFill>
        <p:spPr>
          <a:xfrm>
            <a:off x="1007863" y="1475581"/>
            <a:ext cx="8784977" cy="165618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 bwMode="auto">
          <a:xfrm>
            <a:off x="7144562" y="2607268"/>
            <a:ext cx="504056" cy="288032"/>
          </a:xfrm>
          <a:prstGeom prst="ellipse">
            <a:avLst/>
          </a:prstGeom>
          <a:noFill/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7943312" y="2605827"/>
            <a:ext cx="504056" cy="288032"/>
          </a:xfrm>
          <a:prstGeom prst="ellipse">
            <a:avLst/>
          </a:prstGeom>
          <a:noFill/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8737497" y="2616643"/>
            <a:ext cx="504056" cy="277216"/>
          </a:xfrm>
          <a:prstGeom prst="ellipse">
            <a:avLst/>
          </a:prstGeom>
          <a:noFill/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4448" y="3419797"/>
            <a:ext cx="3480633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+mn-lt"/>
              </a:rPr>
              <a:t>Интенсивные показатели</a:t>
            </a:r>
            <a:endParaRPr lang="ru-RU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5799090" y="2605827"/>
            <a:ext cx="504056" cy="288032"/>
          </a:xfrm>
          <a:prstGeom prst="ellipse">
            <a:avLst/>
          </a:prstGeom>
          <a:noFill/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6498212" y="2605977"/>
            <a:ext cx="504056" cy="288032"/>
          </a:xfrm>
          <a:prstGeom prst="ellipse">
            <a:avLst/>
          </a:prstGeom>
          <a:noFill/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965" y="4143654"/>
            <a:ext cx="6590347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935856" y="251445"/>
            <a:ext cx="8605838" cy="792088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Абсолютные и относительные величины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3848" y="1619597"/>
            <a:ext cx="3940497" cy="489654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107916" indent="0" algn="ctr">
              <a:buNone/>
            </a:pPr>
            <a:r>
              <a:rPr lang="ru-RU" sz="2400" b="1" i="1" dirty="0" smtClean="0">
                <a:solidFill>
                  <a:srgbClr val="990000"/>
                </a:solidFill>
              </a:rPr>
              <a:t>Абсолютные показатели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показатели </a:t>
            </a:r>
            <a:r>
              <a:rPr lang="ru-RU" sz="1800" dirty="0">
                <a:solidFill>
                  <a:schemeClr val="tx1"/>
                </a:solidFill>
              </a:rPr>
              <a:t>на определенный момент времени (моментные) или за период (интервальные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</a:rPr>
              <a:t>и</a:t>
            </a:r>
            <a:r>
              <a:rPr lang="ru-RU" sz="1800" dirty="0" smtClean="0">
                <a:solidFill>
                  <a:schemeClr val="tx1"/>
                </a:solidFill>
              </a:rPr>
              <a:t>меют единицы измерения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примеры:</a:t>
            </a:r>
          </a:p>
          <a:p>
            <a:pPr marL="107916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м</a:t>
            </a:r>
            <a:r>
              <a:rPr lang="ru-RU" sz="1800" dirty="0" smtClean="0">
                <a:solidFill>
                  <a:schemeClr val="tx1"/>
                </a:solidFill>
              </a:rPr>
              <a:t>оментные величины: температура тела,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давление, численность населения, вес.</a:t>
            </a:r>
          </a:p>
          <a:p>
            <a:pPr marL="107916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и</a:t>
            </a:r>
            <a:r>
              <a:rPr lang="ru-RU" sz="1800" dirty="0" smtClean="0">
                <a:solidFill>
                  <a:schemeClr val="tx1"/>
                </a:solidFill>
              </a:rPr>
              <a:t>нтервальные величины: количество заболевших за месяц, число госпитализаций за день.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 bwMode="auto">
          <a:xfrm>
            <a:off x="5184328" y="1619597"/>
            <a:ext cx="4680520" cy="4896544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665" indent="-323749" algn="l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63332" indent="-287248" algn="l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75000"/>
              <a:buFont typeface="Symbol" charset="2"/>
              <a:buChar char="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94996" indent="-215834" algn="l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726663" indent="-215834" algn="l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charset="2"/>
              <a:buChar char="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158329" indent="-215834" algn="l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615386" indent="-215834" algn="l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3072444" indent="-215834" algn="l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529502" indent="-215834" algn="l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986559" indent="-215834" algn="l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16" indent="0" algn="ctr">
              <a:buFont typeface="Wingdings" charset="2"/>
              <a:buNone/>
            </a:pPr>
            <a:r>
              <a:rPr lang="ru-RU" sz="2400" b="1" i="1" kern="0" dirty="0" smtClean="0">
                <a:solidFill>
                  <a:srgbClr val="990000"/>
                </a:solidFill>
              </a:rPr>
              <a:t>Относительные показатели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отношение </a:t>
            </a:r>
            <a:r>
              <a:rPr lang="ru-RU" sz="1800" dirty="0"/>
              <a:t>двух абсолютных </a:t>
            </a:r>
            <a:r>
              <a:rPr lang="ru-RU" sz="1800" dirty="0" smtClean="0"/>
              <a:t>показателей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не </a:t>
            </a:r>
            <a:r>
              <a:rPr lang="ru-RU" sz="1800" dirty="0"/>
              <a:t>имеют </a:t>
            </a:r>
            <a:r>
              <a:rPr lang="ru-RU" sz="1800" dirty="0" smtClean="0"/>
              <a:t>размерности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вычисляются </a:t>
            </a:r>
            <a:r>
              <a:rPr lang="ru-RU" sz="1800" dirty="0"/>
              <a:t>в том случае, когда необходимо сравнить явления, происходящие одновременно или отстоящие друг от друга по </a:t>
            </a:r>
            <a:r>
              <a:rPr lang="ru-RU" sz="1800" dirty="0" smtClean="0"/>
              <a:t>времени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п</a:t>
            </a:r>
            <a:r>
              <a:rPr lang="ru-RU" sz="1800" dirty="0" smtClean="0"/>
              <a:t>римеры:</a:t>
            </a:r>
          </a:p>
          <a:p>
            <a:pPr marL="107916" indent="0">
              <a:buNone/>
            </a:pPr>
            <a:r>
              <a:rPr lang="ru-RU" sz="1800" dirty="0"/>
              <a:t>сравнение заболеваемости населения в </a:t>
            </a:r>
            <a:r>
              <a:rPr lang="ru-RU" sz="1800" dirty="0" err="1"/>
              <a:t>г.Красноярске</a:t>
            </a:r>
            <a:r>
              <a:rPr lang="ru-RU" sz="1800" dirty="0"/>
              <a:t> и заболеваемости в </a:t>
            </a:r>
            <a:r>
              <a:rPr lang="ru-RU" sz="1800" dirty="0" err="1"/>
              <a:t>г.Ачинске</a:t>
            </a:r>
            <a:r>
              <a:rPr lang="ru-RU" sz="1800" dirty="0" smtClean="0"/>
              <a:t>;</a:t>
            </a:r>
          </a:p>
          <a:p>
            <a:pPr marL="107916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сравнение уровней рождаемости 2000 и </a:t>
            </a:r>
            <a:r>
              <a:rPr lang="ru-RU" sz="1800" dirty="0" smtClean="0"/>
              <a:t>2011 годов.</a:t>
            </a:r>
            <a:endParaRPr lang="ru-RU" sz="1800" dirty="0"/>
          </a:p>
          <a:p>
            <a:pPr>
              <a:buFont typeface="Wingdings" panose="05000000000000000000" pitchFamily="2" charset="2"/>
              <a:buChar char="Ø"/>
            </a:pPr>
            <a:endParaRPr lang="ru-RU" sz="1800" i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6" y="271760"/>
            <a:ext cx="9337812" cy="43204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896" y="4559133"/>
            <a:ext cx="4463434" cy="3000542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 bwMode="auto">
          <a:xfrm>
            <a:off x="8651588" y="1618810"/>
            <a:ext cx="504056" cy="298277"/>
          </a:xfrm>
          <a:prstGeom prst="ellipse">
            <a:avLst/>
          </a:prstGeom>
          <a:noFill/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8640711" y="2127331"/>
            <a:ext cx="504056" cy="298277"/>
          </a:xfrm>
          <a:prstGeom prst="ellipse">
            <a:avLst/>
          </a:prstGeom>
          <a:noFill/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8651588" y="2657069"/>
            <a:ext cx="504056" cy="298277"/>
          </a:xfrm>
          <a:prstGeom prst="ellipse">
            <a:avLst/>
          </a:prstGeom>
          <a:noFill/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8666073" y="3170837"/>
            <a:ext cx="504056" cy="298277"/>
          </a:xfrm>
          <a:prstGeom prst="ellipse">
            <a:avLst/>
          </a:prstGeom>
          <a:noFill/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8661881" y="3666047"/>
            <a:ext cx="504056" cy="298277"/>
          </a:xfrm>
          <a:prstGeom prst="ellipse">
            <a:avLst/>
          </a:prstGeom>
          <a:noFill/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8661881" y="4161257"/>
            <a:ext cx="504056" cy="298277"/>
          </a:xfrm>
          <a:prstGeom prst="ellipse">
            <a:avLst/>
          </a:prstGeom>
          <a:noFill/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 flipH="1">
            <a:off x="8208664" y="4592240"/>
            <a:ext cx="694952" cy="100193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 стрелкой 10"/>
          <p:cNvCxnSpPr/>
          <p:nvPr/>
        </p:nvCxnSpPr>
        <p:spPr bwMode="auto">
          <a:xfrm flipH="1">
            <a:off x="5976417" y="6070793"/>
            <a:ext cx="1584175" cy="8053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6089352" y="5614572"/>
            <a:ext cx="3573927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+mn-lt"/>
              </a:rPr>
              <a:t>Экстенсивные показатели</a:t>
            </a:r>
            <a:endParaRPr lang="ru-RU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015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9284" t="29682" r="27855" b="51270"/>
          <a:stretch/>
        </p:blipFill>
        <p:spPr>
          <a:xfrm>
            <a:off x="935856" y="3563813"/>
            <a:ext cx="9078357" cy="1547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4999" t="53810" r="34284" b="37301"/>
          <a:stretch/>
        </p:blipFill>
        <p:spPr>
          <a:xfrm>
            <a:off x="585856" y="971525"/>
            <a:ext cx="9494769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Прямая со стрелкой 2"/>
          <p:cNvCxnSpPr/>
          <p:nvPr/>
        </p:nvCxnSpPr>
        <p:spPr bwMode="auto">
          <a:xfrm flipH="1" flipV="1">
            <a:off x="1223888" y="1511585"/>
            <a:ext cx="864096" cy="7920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1223888" y="2290984"/>
            <a:ext cx="2144883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+mn-lt"/>
              </a:rPr>
              <a:t>Темп прироста</a:t>
            </a:r>
            <a:endParaRPr lang="ru-RU" dirty="0">
              <a:solidFill>
                <a:srgbClr val="800000"/>
              </a:solidFill>
              <a:latin typeface="+mn-lt"/>
            </a:endParaRP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 flipV="1">
            <a:off x="3096096" y="1894940"/>
            <a:ext cx="1152128" cy="40873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Прямоугольник 10"/>
          <p:cNvSpPr/>
          <p:nvPr/>
        </p:nvSpPr>
        <p:spPr bwMode="auto">
          <a:xfrm>
            <a:off x="5353399" y="1619597"/>
            <a:ext cx="4320480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56336" y="3833320"/>
            <a:ext cx="4032448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(на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10 тыс. 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человек) </a:t>
            </a:r>
            <a:endParaRPr lang="ru-RU" sz="20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4536256" y="5940077"/>
                <a:ext cx="5182741" cy="818301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ИП= </m:t>
                      </m:r>
                      <m:f>
                        <m:fPr>
                          <m:ctrlP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размер явления</m:t>
                          </m:r>
                        </m:num>
                        <m:den>
                          <m: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размер среды</m:t>
                          </m:r>
                        </m:den>
                      </m:f>
                      <m:r>
                        <a:rPr lang="ru-RU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∙масштаб</m:t>
                      </m:r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256" y="5940077"/>
                <a:ext cx="5182741" cy="8183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96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791840" y="323453"/>
            <a:ext cx="8605838" cy="632492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</a:p>
        </p:txBody>
      </p:sp>
      <p:sp>
        <p:nvSpPr>
          <p:cNvPr id="60419" name="Объект 2"/>
          <p:cNvSpPr>
            <a:spLocks noGrp="1"/>
          </p:cNvSpPr>
          <p:nvPr>
            <p:ph idx="1"/>
          </p:nvPr>
        </p:nvSpPr>
        <p:spPr>
          <a:xfrm>
            <a:off x="791840" y="1331565"/>
            <a:ext cx="8605838" cy="4760913"/>
          </a:xfrm>
        </p:spPr>
        <p:txBody>
          <a:bodyPr/>
          <a:lstStyle/>
          <a:p>
            <a:pPr marL="107916" indent="0" eaLnBrk="1" hangingPunct="1">
              <a:buNone/>
            </a:pPr>
            <a:r>
              <a:rPr lang="ru-RU" sz="2800" dirty="0" smtClean="0"/>
              <a:t>Мы познакомились с: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sz="2800" dirty="0"/>
              <a:t>П</a:t>
            </a:r>
            <a:r>
              <a:rPr lang="ru-RU" sz="2800" dirty="0" smtClean="0"/>
              <a:t>онятиями абсолютных и относительных величин.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sz="2800" dirty="0"/>
              <a:t>И</a:t>
            </a:r>
            <a:r>
              <a:rPr lang="ru-RU" sz="2800" dirty="0" smtClean="0"/>
              <a:t>нтенсивными и экстенсивными показателями. Их расчетом и графическим отображением.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sz="2800" dirty="0"/>
              <a:t>П</a:t>
            </a:r>
            <a:r>
              <a:rPr lang="ru-RU" sz="2800" dirty="0" smtClean="0"/>
              <a:t>онятиями моментного и интервального динамических рядов.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sz="2800" dirty="0"/>
              <a:t>М</a:t>
            </a:r>
            <a:r>
              <a:rPr lang="ru-RU" sz="2800" dirty="0" smtClean="0"/>
              <a:t>етодиками выявления тенденций изменения явления во времени.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sz="2800" dirty="0" smtClean="0"/>
              <a:t>Основными показателями динамического ряда, их интерпретацией и расчетом.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75193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872" y="2699717"/>
            <a:ext cx="8533555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rgbClr val="99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Благодарю за внимание</a:t>
            </a:r>
            <a:endParaRPr lang="ru-RU" sz="5400" b="1" cap="none" spc="0" dirty="0">
              <a:ln w="18000">
                <a:solidFill>
                  <a:srgbClr val="990000"/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74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35856" y="251445"/>
            <a:ext cx="8605838" cy="792088"/>
          </a:xfrm>
          <a:prstGeom prst="rect">
            <a:avLst/>
          </a:prstGeom>
        </p:spPr>
        <p:txBody>
          <a:bodyPr/>
          <a:lstStyle>
            <a:lvl1pPr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358664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 marL="718913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 marL="1079164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 marL="1439415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1896472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353531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2810587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267647" algn="ctr" defTabSz="718913" rtl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4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hangingPunct="1"/>
            <a:r>
              <a:rPr lang="ru-RU" sz="3600" b="1" kern="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Медико-статистические показатели</a:t>
            </a:r>
          </a:p>
        </p:txBody>
      </p:sp>
      <p:sp>
        <p:nvSpPr>
          <p:cNvPr id="2" name="Стрелка вниз 1"/>
          <p:cNvSpPr/>
          <p:nvPr/>
        </p:nvSpPr>
        <p:spPr bwMode="auto">
          <a:xfrm rot="2272628">
            <a:off x="3820772" y="670486"/>
            <a:ext cx="419903" cy="1238720"/>
          </a:xfrm>
          <a:prstGeom prst="downArrow">
            <a:avLst>
              <a:gd name="adj1" fmla="val 31790"/>
              <a:gd name="adj2" fmla="val 50796"/>
            </a:avLst>
          </a:prstGeom>
          <a:solidFill>
            <a:srgbClr val="99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Arial" charset="0"/>
            </a:endParaRPr>
          </a:p>
        </p:txBody>
      </p:sp>
      <p:sp>
        <p:nvSpPr>
          <p:cNvPr id="7" name="Стрелка вниз 6"/>
          <p:cNvSpPr/>
          <p:nvPr/>
        </p:nvSpPr>
        <p:spPr bwMode="auto">
          <a:xfrm rot="19236572">
            <a:off x="5387104" y="663640"/>
            <a:ext cx="400697" cy="1259954"/>
          </a:xfrm>
          <a:prstGeom prst="downArrow">
            <a:avLst>
              <a:gd name="adj1" fmla="val 31790"/>
              <a:gd name="adj2" fmla="val 50796"/>
            </a:avLst>
          </a:prstGeom>
          <a:solidFill>
            <a:srgbClr val="99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00352" y="1907630"/>
                <a:ext cx="3845989" cy="4600683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ru-RU" b="1" i="1" dirty="0" smtClean="0">
                    <a:solidFill>
                      <a:srgbClr val="990000"/>
                    </a:solidFill>
                    <a:latin typeface="+mn-lt"/>
                  </a:rPr>
                  <a:t>Экстенсивные показатели</a:t>
                </a:r>
              </a:p>
              <a:p>
                <a:pPr marL="285750" indent="-285750">
                  <a:lnSpc>
                    <a:spcPct val="114000"/>
                  </a:lnSpc>
                  <a:buFont typeface="Wingdings" panose="05000000000000000000" pitchFamily="2" charset="2"/>
                  <a:buChar char="q"/>
                </a:pPr>
                <a:r>
                  <a:rPr lang="ru-RU" sz="1800" dirty="0">
                    <a:solidFill>
                      <a:schemeClr val="tx1"/>
                    </a:solidFill>
                    <a:latin typeface="+mn-lt"/>
                  </a:rPr>
                  <a:t>отражают </a:t>
                </a:r>
                <a:r>
                  <a:rPr lang="ru-RU" sz="1800" dirty="0" smtClean="0">
                    <a:solidFill>
                      <a:schemeClr val="tx1"/>
                    </a:solidFill>
                    <a:latin typeface="+mn-lt"/>
                  </a:rPr>
                  <a:t>структуру</a:t>
                </a:r>
              </a:p>
              <a:p>
                <a:pPr marL="285750" indent="-285750">
                  <a:lnSpc>
                    <a:spcPct val="114000"/>
                  </a:lnSpc>
                  <a:buFont typeface="Wingdings" panose="05000000000000000000" pitchFamily="2" charset="2"/>
                  <a:buChar char="q"/>
                </a:pPr>
                <a:r>
                  <a:rPr lang="ru-RU" sz="1800" dirty="0" smtClean="0">
                    <a:solidFill>
                      <a:schemeClr val="tx1"/>
                    </a:solidFill>
                    <a:latin typeface="+mn-lt"/>
                  </a:rPr>
                  <a:t>характеризуют долю явления </a:t>
                </a:r>
              </a:p>
              <a:p>
                <a:pPr>
                  <a:lnSpc>
                    <a:spcPct val="114000"/>
                  </a:lnSpc>
                </a:pPr>
                <a:r>
                  <a:rPr lang="ru-RU" sz="1800" dirty="0" smtClean="0">
                    <a:solidFill>
                      <a:schemeClr val="tx1"/>
                    </a:solidFill>
                    <a:latin typeface="+mn-lt"/>
                  </a:rPr>
                  <a:t>по </a:t>
                </a:r>
                <a:r>
                  <a:rPr lang="ru-RU" sz="1800" dirty="0">
                    <a:solidFill>
                      <a:schemeClr val="tx1"/>
                    </a:solidFill>
                    <a:latin typeface="+mn-lt"/>
                  </a:rPr>
                  <a:t>отношению к явлению в </a:t>
                </a:r>
                <a:r>
                  <a:rPr lang="ru-RU" sz="1800" dirty="0" smtClean="0">
                    <a:solidFill>
                      <a:schemeClr val="tx1"/>
                    </a:solidFill>
                    <a:latin typeface="+mn-lt"/>
                  </a:rPr>
                  <a:t>целом</a:t>
                </a:r>
              </a:p>
              <a:p>
                <a:pPr>
                  <a:lnSpc>
                    <a:spcPct val="114000"/>
                  </a:lnSpc>
                </a:pPr>
                <a:endParaRPr lang="ru-RU" sz="10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 marL="285750" indent="-285750">
                  <a:lnSpc>
                    <a:spcPct val="114000"/>
                  </a:lnSpc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/>
                      </a:rPr>
                      <m:t>Э</m:t>
                    </m:r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П</m:t>
                    </m:r>
                    <m:r>
                      <a:rPr lang="ru-RU" sz="2000" i="1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часть явления</m:t>
                        </m:r>
                      </m:num>
                      <m:den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явление в целом</m:t>
                        </m:r>
                      </m:den>
                    </m:f>
                    <m:r>
                      <a:rPr lang="ru-RU" sz="2000" i="1">
                        <a:solidFill>
                          <a:schemeClr val="tx1"/>
                        </a:solidFill>
                        <a:latin typeface="Cambria Math"/>
                      </a:rPr>
                      <m:t>∙100%</m:t>
                    </m:r>
                  </m:oMath>
                </a14:m>
                <a:endParaRPr lang="ru-RU" sz="2000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lnSpc>
                    <a:spcPct val="114000"/>
                  </a:lnSpc>
                  <a:buFont typeface="Wingdings" panose="05000000000000000000" pitchFamily="2" charset="2"/>
                  <a:buChar char="q"/>
                </a:pPr>
                <a:endParaRPr lang="ru-RU" sz="1800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lnSpc>
                    <a:spcPct val="114000"/>
                  </a:lnSpc>
                  <a:buFont typeface="Wingdings" panose="05000000000000000000" pitchFamily="2" charset="2"/>
                  <a:buChar char="q"/>
                </a:pPr>
                <a:r>
                  <a:rPr lang="ru-RU" sz="1800" dirty="0" smtClean="0">
                    <a:solidFill>
                      <a:schemeClr val="tx1"/>
                    </a:solidFill>
                  </a:rPr>
                  <a:t>измеряются в процентах</a:t>
                </a:r>
              </a:p>
              <a:p>
                <a:pPr marL="285750" indent="-285750">
                  <a:lnSpc>
                    <a:spcPct val="114000"/>
                  </a:lnSpc>
                  <a:buFont typeface="Wingdings" panose="05000000000000000000" pitchFamily="2" charset="2"/>
                  <a:buChar char="q"/>
                </a:pPr>
                <a:r>
                  <a:rPr lang="ru-RU" sz="1800" dirty="0" smtClean="0">
                    <a:solidFill>
                      <a:schemeClr val="tx1"/>
                    </a:solidFill>
                  </a:rPr>
                  <a:t>в сумме дают 100%</a:t>
                </a:r>
              </a:p>
              <a:p>
                <a:pPr marL="285750" indent="-285750">
                  <a:lnSpc>
                    <a:spcPct val="114000"/>
                  </a:lnSpc>
                  <a:buFont typeface="Wingdings" panose="05000000000000000000" pitchFamily="2" charset="2"/>
                  <a:buChar char="q"/>
                </a:pPr>
                <a:r>
                  <a:rPr lang="ru-RU" sz="1800" dirty="0" smtClean="0">
                    <a:solidFill>
                      <a:schemeClr val="tx1"/>
                    </a:solidFill>
                    <a:latin typeface="+mn-lt"/>
                  </a:rPr>
                  <a:t>графическое представление –</a:t>
                </a:r>
              </a:p>
              <a:p>
                <a:pPr>
                  <a:lnSpc>
                    <a:spcPct val="114000"/>
                  </a:lnSpc>
                </a:pPr>
                <a:r>
                  <a:rPr lang="ru-RU" sz="1800" b="1" dirty="0">
                    <a:solidFill>
                      <a:schemeClr val="tx1"/>
                    </a:solidFill>
                    <a:latin typeface="+mn-lt"/>
                  </a:rPr>
                  <a:t>т</a:t>
                </a:r>
                <a:r>
                  <a:rPr lang="ru-RU" sz="1800" b="1" dirty="0" smtClean="0">
                    <a:solidFill>
                      <a:schemeClr val="tx1"/>
                    </a:solidFill>
                    <a:latin typeface="+mn-lt"/>
                  </a:rPr>
                  <a:t>олько</a:t>
                </a:r>
                <a:r>
                  <a:rPr lang="ru-RU" sz="18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ru-RU" sz="1800" dirty="0" err="1" smtClean="0">
                    <a:solidFill>
                      <a:schemeClr val="tx1"/>
                    </a:solidFill>
                    <a:latin typeface="+mn-lt"/>
                  </a:rPr>
                  <a:t>внутрисекторная</a:t>
                </a:r>
                <a:r>
                  <a:rPr lang="ru-RU" sz="18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ru-RU" sz="1800" dirty="0">
                    <a:solidFill>
                      <a:schemeClr val="tx1"/>
                    </a:solidFill>
                    <a:latin typeface="+mn-lt"/>
                  </a:rPr>
                  <a:t>или </a:t>
                </a:r>
                <a:endParaRPr lang="ru-RU" sz="1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ru-RU" sz="1800" dirty="0" err="1" smtClean="0">
                    <a:solidFill>
                      <a:schemeClr val="tx1"/>
                    </a:solidFill>
                    <a:latin typeface="+mn-lt"/>
                  </a:rPr>
                  <a:t>внутристолбиковая</a:t>
                </a:r>
                <a:r>
                  <a:rPr lang="ru-RU" sz="1800" dirty="0" smtClean="0">
                    <a:solidFill>
                      <a:schemeClr val="tx1"/>
                    </a:solidFill>
                    <a:latin typeface="+mn-lt"/>
                  </a:rPr>
                  <a:t> диаграммы</a:t>
                </a:r>
                <a:r>
                  <a:rPr lang="ru-RU" sz="1800" dirty="0"/>
                  <a:t>.</a:t>
                </a:r>
              </a:p>
              <a:p>
                <a:pPr marL="285750" indent="-285750">
                  <a:lnSpc>
                    <a:spcPct val="114000"/>
                  </a:lnSpc>
                  <a:buFont typeface="Wingdings" panose="05000000000000000000" pitchFamily="2" charset="2"/>
                  <a:buChar char="q"/>
                </a:pPr>
                <a:endParaRPr lang="ru-RU" sz="1800" dirty="0">
                  <a:solidFill>
                    <a:schemeClr val="tx1"/>
                  </a:solidFill>
                </a:endParaRPr>
              </a:p>
              <a:p>
                <a:endParaRPr lang="ru-RU" sz="1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352" y="1907630"/>
                <a:ext cx="3845989" cy="4600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79872" y="1917417"/>
                <a:ext cx="3960000" cy="460080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b="1" i="1" dirty="0" smtClean="0">
                    <a:solidFill>
                      <a:srgbClr val="990000"/>
                    </a:solidFill>
                    <a:latin typeface="+mn-lt"/>
                  </a:rPr>
                  <a:t>Интенсивные показатели</a:t>
                </a:r>
              </a:p>
              <a:p>
                <a:pPr marL="285750" indent="-285750">
                  <a:lnSpc>
                    <a:spcPct val="114000"/>
                  </a:lnSpc>
                  <a:buFont typeface="Wingdings" panose="05000000000000000000" pitchFamily="2" charset="2"/>
                  <a:buChar char="q"/>
                </a:pPr>
                <a:r>
                  <a:rPr lang="ru-RU" sz="1800" dirty="0">
                    <a:solidFill>
                      <a:schemeClr val="tx1"/>
                    </a:solidFill>
                  </a:rPr>
                  <a:t>показывают </a:t>
                </a:r>
                <a:r>
                  <a:rPr lang="ru-RU" sz="1800" dirty="0" smtClean="0">
                    <a:solidFill>
                      <a:schemeClr val="tx1"/>
                    </a:solidFill>
                  </a:rPr>
                  <a:t>интенсивность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1800" dirty="0" smtClean="0">
                    <a:solidFill>
                      <a:schemeClr val="tx1"/>
                    </a:solidFill>
                  </a:rPr>
                  <a:t>развития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1800" dirty="0" smtClean="0">
                    <a:solidFill>
                      <a:schemeClr val="tx1"/>
                    </a:solidFill>
                  </a:rPr>
                  <a:t>явления</a:t>
                </a:r>
                <a:endParaRPr lang="ru-RU" sz="1800" dirty="0">
                  <a:solidFill>
                    <a:schemeClr val="tx1"/>
                  </a:solidFill>
                </a:endParaRPr>
              </a:p>
              <a:p>
                <a:pPr marL="285750" indent="-285750">
                  <a:lnSpc>
                    <a:spcPct val="114000"/>
                  </a:lnSpc>
                  <a:buFont typeface="Wingdings" panose="05000000000000000000" pitchFamily="2" charset="2"/>
                  <a:buChar char="q"/>
                </a:pPr>
                <a:r>
                  <a:rPr lang="ru-RU" sz="1800" dirty="0">
                    <a:solidFill>
                      <a:schemeClr val="tx1"/>
                    </a:solidFill>
                  </a:rPr>
                  <a:t>характеризуют </a:t>
                </a:r>
                <a:r>
                  <a:rPr lang="ru-RU" sz="1800" dirty="0" smtClean="0">
                    <a:solidFill>
                      <a:schemeClr val="tx1"/>
                    </a:solidFill>
                  </a:rPr>
                  <a:t>частоту, уровень, </a:t>
                </a:r>
              </a:p>
              <a:p>
                <a:pPr>
                  <a:lnSpc>
                    <a:spcPct val="114000"/>
                  </a:lnSpc>
                </a:pPr>
                <a:r>
                  <a:rPr lang="ru-RU" sz="1800" dirty="0">
                    <a:solidFill>
                      <a:schemeClr val="tx1"/>
                    </a:solidFill>
                  </a:rPr>
                  <a:t>р</a:t>
                </a:r>
                <a:r>
                  <a:rPr lang="ru-RU" sz="1800" dirty="0" smtClean="0">
                    <a:solidFill>
                      <a:schemeClr val="tx1"/>
                    </a:solidFill>
                  </a:rPr>
                  <a:t>аспространенность, риск</a:t>
                </a:r>
                <a:endParaRPr lang="ru-RU" sz="18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endParaRPr lang="ru-RU" sz="1800" dirty="0">
                  <a:solidFill>
                    <a:schemeClr val="tx1"/>
                  </a:solidFill>
                </a:endParaRPr>
              </a:p>
              <a:p>
                <a:pPr marL="285750" indent="-285750">
                  <a:lnSpc>
                    <a:spcPct val="114000"/>
                  </a:lnSpc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ru-RU" sz="1800" i="1" smtClean="0">
                        <a:solidFill>
                          <a:schemeClr val="tx1"/>
                        </a:solidFill>
                        <a:latin typeface="Cambria Math"/>
                      </a:rPr>
                      <m:t>И</m:t>
                    </m:r>
                    <m:r>
                      <a:rPr lang="ru-RU" sz="1800" i="1">
                        <a:solidFill>
                          <a:schemeClr val="tx1"/>
                        </a:solidFill>
                        <a:latin typeface="Cambria Math"/>
                      </a:rPr>
                      <m:t>П= </m:t>
                    </m:r>
                    <m:f>
                      <m:fPr>
                        <m:ctrlP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размер</m:t>
                        </m:r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явления</m:t>
                        </m:r>
                      </m:num>
                      <m:den>
                        <m:r>
                          <a:rPr lang="ru-RU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размер среды</m:t>
                        </m:r>
                      </m:den>
                    </m:f>
                    <m:r>
                      <a:rPr lang="ru-RU" sz="1800" i="1">
                        <a:solidFill>
                          <a:schemeClr val="tx1"/>
                        </a:solidFill>
                        <a:latin typeface="Cambria Math"/>
                      </a:rPr>
                      <m:t>∙</m:t>
                    </m:r>
                    <m:r>
                      <a:rPr lang="ru-RU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масштаб</m:t>
                    </m:r>
                  </m:oMath>
                </a14:m>
                <a:endParaRPr lang="ru-RU" sz="1800" dirty="0">
                  <a:solidFill>
                    <a:schemeClr val="tx1"/>
                  </a:solidFill>
                </a:endParaRPr>
              </a:p>
              <a:p>
                <a:pPr marL="285750" indent="-285750">
                  <a:lnSpc>
                    <a:spcPct val="114000"/>
                  </a:lnSpc>
                  <a:buFont typeface="Wingdings" panose="05000000000000000000" pitchFamily="2" charset="2"/>
                  <a:buChar char="q"/>
                </a:pPr>
                <a:endParaRPr lang="ru-RU" sz="1800" dirty="0">
                  <a:solidFill>
                    <a:schemeClr val="tx1"/>
                  </a:solidFill>
                </a:endParaRPr>
              </a:p>
              <a:p>
                <a:pPr marL="285750" indent="-285750">
                  <a:lnSpc>
                    <a:spcPct val="114000"/>
                  </a:lnSpc>
                  <a:buFont typeface="Wingdings" panose="05000000000000000000" pitchFamily="2" charset="2"/>
                  <a:buChar char="q"/>
                </a:pPr>
                <a:r>
                  <a:rPr lang="ru-RU" sz="1800" dirty="0">
                    <a:solidFill>
                      <a:schemeClr val="tx1"/>
                    </a:solidFill>
                  </a:rPr>
                  <a:t>м</a:t>
                </a:r>
                <a:r>
                  <a:rPr lang="ru-RU" sz="1800" dirty="0" smtClean="0">
                    <a:solidFill>
                      <a:schemeClr val="tx1"/>
                    </a:solidFill>
                  </a:rPr>
                  <a:t>асштаб – то население, на которое </a:t>
                </a:r>
              </a:p>
              <a:p>
                <a:pPr>
                  <a:lnSpc>
                    <a:spcPct val="114000"/>
                  </a:lnSpc>
                </a:pPr>
                <a:r>
                  <a:rPr lang="ru-RU" sz="1800" dirty="0">
                    <a:solidFill>
                      <a:schemeClr val="tx1"/>
                    </a:solidFill>
                  </a:rPr>
                  <a:t>п</a:t>
                </a:r>
                <a:r>
                  <a:rPr lang="ru-RU" sz="1800" dirty="0" smtClean="0">
                    <a:solidFill>
                      <a:schemeClr val="tx1"/>
                    </a:solidFill>
                  </a:rPr>
                  <a:t>роисходит расчет показателя</a:t>
                </a:r>
                <a:endParaRPr lang="ru-RU" sz="1800" dirty="0">
                  <a:solidFill>
                    <a:schemeClr val="tx1"/>
                  </a:solidFill>
                </a:endParaRPr>
              </a:p>
              <a:p>
                <a:pPr marL="285750" indent="-285750">
                  <a:lnSpc>
                    <a:spcPct val="114000"/>
                  </a:lnSpc>
                  <a:buFont typeface="Wingdings" panose="05000000000000000000" pitchFamily="2" charset="2"/>
                  <a:buChar char="q"/>
                </a:pPr>
                <a:r>
                  <a:rPr lang="ru-RU" sz="1800" dirty="0" smtClean="0">
                    <a:solidFill>
                      <a:schemeClr val="tx1"/>
                    </a:solidFill>
                  </a:rPr>
                  <a:t>графическое </a:t>
                </a:r>
                <a:r>
                  <a:rPr lang="ru-RU" sz="1800" dirty="0">
                    <a:solidFill>
                      <a:schemeClr val="tx1"/>
                    </a:solidFill>
                  </a:rPr>
                  <a:t>представление –</a:t>
                </a:r>
              </a:p>
              <a:p>
                <a:pPr>
                  <a:lnSpc>
                    <a:spcPct val="114000"/>
                  </a:lnSpc>
                </a:pPr>
                <a:r>
                  <a:rPr lang="ru-RU" sz="1800" dirty="0">
                    <a:solidFill>
                      <a:schemeClr val="tx1"/>
                    </a:solidFill>
                  </a:rPr>
                  <a:t>л</a:t>
                </a:r>
                <a:r>
                  <a:rPr lang="ru-RU" sz="1800" dirty="0" smtClean="0">
                    <a:solidFill>
                      <a:schemeClr val="tx1"/>
                    </a:solidFill>
                  </a:rPr>
                  <a:t>инейный график, гистограмма,</a:t>
                </a:r>
              </a:p>
              <a:p>
                <a:pPr>
                  <a:lnSpc>
                    <a:spcPct val="114000"/>
                  </a:lnSpc>
                </a:pPr>
                <a:r>
                  <a:rPr lang="ru-RU" sz="1800" dirty="0" smtClean="0">
                    <a:solidFill>
                      <a:schemeClr val="tx1"/>
                    </a:solidFill>
                  </a:rPr>
                  <a:t>радиальная диаграмма</a:t>
                </a:r>
                <a:r>
                  <a:rPr lang="ru-RU" sz="1800" dirty="0" smtClean="0"/>
                  <a:t>.</a:t>
                </a:r>
                <a:endParaRPr lang="ru-RU" sz="1800" dirty="0"/>
              </a:p>
              <a:p>
                <a:endParaRPr lang="ru-RU" sz="1800" i="1" dirty="0" smtClean="0">
                  <a:solidFill>
                    <a:srgbClr val="990000"/>
                  </a:solidFill>
                </a:endParaRPr>
              </a:p>
              <a:p>
                <a:endParaRPr lang="ru-RU" b="1" i="1" dirty="0">
                  <a:solidFill>
                    <a:schemeClr val="tx1"/>
                  </a:solidFill>
                </a:endParaRPr>
              </a:p>
              <a:p>
                <a:endParaRPr lang="ru-RU" b="1" i="1" dirty="0" smtClean="0">
                  <a:solidFill>
                    <a:schemeClr val="tx1"/>
                  </a:solidFill>
                  <a:latin typeface="+mn-lt"/>
                </a:endParaRPr>
              </a:p>
              <a:p>
                <a:endParaRPr lang="ru-RU" b="1" i="1" dirty="0">
                  <a:solidFill>
                    <a:schemeClr val="tx1"/>
                  </a:solidFill>
                </a:endParaRPr>
              </a:p>
              <a:p>
                <a:endParaRPr lang="ru-RU" b="1" i="1" dirty="0" smtClean="0">
                  <a:solidFill>
                    <a:schemeClr val="tx1"/>
                  </a:solidFill>
                  <a:latin typeface="+mn-lt"/>
                </a:endParaRPr>
              </a:p>
              <a:p>
                <a:endParaRPr lang="ru-RU" b="1" i="1" dirty="0">
                  <a:solidFill>
                    <a:schemeClr val="tx1"/>
                  </a:solidFill>
                </a:endParaRPr>
              </a:p>
              <a:p>
                <a:endParaRPr lang="ru-RU" b="1" i="1" dirty="0" smtClean="0">
                  <a:solidFill>
                    <a:schemeClr val="tx1"/>
                  </a:solidFill>
                  <a:latin typeface="+mn-lt"/>
                </a:endParaRPr>
              </a:p>
              <a:p>
                <a:endParaRPr lang="ru-RU" b="1" i="1" dirty="0">
                  <a:solidFill>
                    <a:schemeClr val="tx1"/>
                  </a:solidFill>
                </a:endParaRPr>
              </a:p>
              <a:p>
                <a:endParaRPr lang="ru-RU" b="1" i="1" dirty="0" smtClean="0">
                  <a:solidFill>
                    <a:schemeClr val="tx1"/>
                  </a:solidFill>
                  <a:latin typeface="+mn-lt"/>
                </a:endParaRPr>
              </a:p>
              <a:p>
                <a:endParaRPr lang="ru-RU" b="1" i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872" y="1917417"/>
                <a:ext cx="3960000" cy="46008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66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739775" y="251446"/>
            <a:ext cx="8605838" cy="72008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Интенсивные показатели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464248" y="2130293"/>
                <a:ext cx="5038725" cy="88434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ИП= 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размер явления</m:t>
                          </m:r>
                        </m:num>
                        <m:den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размер среды</m:t>
                          </m:r>
                        </m:den>
                      </m:f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∙масштаб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248" y="2130293"/>
                <a:ext cx="5038725" cy="8843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6910" y="1273463"/>
            <a:ext cx="5036003" cy="3785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Как часто (болеют, умирают, рождаются)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?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848" y="3387343"/>
            <a:ext cx="6119762" cy="15234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990000"/>
                </a:solidFill>
                <a:latin typeface="+mn-lt"/>
              </a:rPr>
              <a:t>Масштаб: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</a:rPr>
              <a:t>1 000 – заболеваемость, смертность, рождаемость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</a:rPr>
              <a:t>10 000 – обеспеченность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</a:rPr>
              <a:t>100 000 – редкие заболевания</a:t>
            </a:r>
            <a:r>
              <a:rPr lang="ru-RU" sz="2000" dirty="0" smtClean="0">
                <a:solidFill>
                  <a:schemeClr val="tx1"/>
                </a:solidFill>
              </a:rPr>
              <a:t>, материнская смертность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49409" y="5642219"/>
                <a:ext cx="8325741" cy="684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ИП</m:t>
                          </m:r>
                        </m:e>
                        <m:sub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заболеваемости</m:t>
                          </m:r>
                        </m:sub>
                      </m:sSub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кол−во заболевших</m:t>
                          </m:r>
                        </m:num>
                        <m:den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население региона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∙1000=</m:t>
                      </m:r>
                      <m:f>
                        <m:fPr>
                          <m:ctrlP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13 000</m:t>
                          </m:r>
                        </m:num>
                        <m:den>
                          <m:r>
                            <a:rPr lang="ru-RU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1 000 000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∙1000=13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09" y="5642219"/>
                <a:ext cx="8325741" cy="6840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071562" y="6683684"/>
            <a:ext cx="3739935" cy="378565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chemeClr val="tx1"/>
                </a:solidFill>
                <a:latin typeface="+mn-lt"/>
              </a:rPr>
              <a:t>13 заболевших на 1000 жителей</a:t>
            </a:r>
            <a:endParaRPr lang="ru-RU" sz="2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Стрелка вправо 3"/>
          <p:cNvSpPr/>
          <p:nvPr/>
        </p:nvSpPr>
        <p:spPr bwMode="auto">
          <a:xfrm rot="7833981">
            <a:off x="8067999" y="6276463"/>
            <a:ext cx="527755" cy="168147"/>
          </a:xfrm>
          <a:prstGeom prst="rightArrow">
            <a:avLst/>
          </a:prstGeom>
          <a:solidFill>
            <a:srgbClr val="99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7655515" y="5804248"/>
            <a:ext cx="720080" cy="360040"/>
          </a:xfrm>
          <a:prstGeom prst="ellipse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848" y="5270576"/>
            <a:ext cx="1072730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990000"/>
                </a:solidFill>
                <a:latin typeface="+mn-lt"/>
              </a:rPr>
              <a:t>Пример</a:t>
            </a:r>
            <a:endParaRPr lang="ru-RU" sz="2000" b="1" i="1" dirty="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843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9441" y="333903"/>
            <a:ext cx="9145016" cy="1122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Способы графического изображения </a:t>
            </a:r>
            <a:r>
              <a:rPr lang="ru-RU" sz="36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интенсивных показателей</a:t>
            </a:r>
            <a:endParaRPr lang="ru-RU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64" y="3051158"/>
            <a:ext cx="3448089" cy="3608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41" y="3173161"/>
            <a:ext cx="4464496" cy="31846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5816" y="7164213"/>
            <a:ext cx="5038725" cy="2927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990000"/>
                </a:solidFill>
                <a:latin typeface="+mn-lt"/>
              </a:rPr>
              <a:t>http://bono-esse.ru/blizzard/Medstat/Statan/stat_ov.html</a:t>
            </a:r>
            <a:endParaRPr lang="ru-RU" sz="1400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1840" y="1982505"/>
            <a:ext cx="5038725" cy="6647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+mn-lt"/>
              </a:rPr>
              <a:t>1) линейная диаграмма - изображение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динамики явления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00352" y="1839389"/>
            <a:ext cx="4392488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+mn-lt"/>
              </a:rPr>
              <a:t>2) радиальная диаграмма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динамика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явления за замкнутый цикл времени: </a:t>
            </a:r>
            <a:endParaRPr lang="ru-RU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сутки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, неделя, месяц, год</a:t>
            </a:r>
          </a:p>
        </p:txBody>
      </p:sp>
    </p:spTree>
    <p:extLst>
      <p:ext uri="{BB962C8B-B14F-4D97-AF65-F5344CB8AC3E}">
        <p14:creationId xmlns:p14="http://schemas.microsoft.com/office/powerpoint/2010/main" val="324757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336" y="539477"/>
            <a:ext cx="3968749" cy="35378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80" y="4427909"/>
            <a:ext cx="6681766" cy="25001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9832" y="467469"/>
            <a:ext cx="4248472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+mn-lt"/>
              </a:rPr>
              <a:t>3)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толбиковая диаграмма –</a:t>
            </a:r>
          </a:p>
          <a:p>
            <a:r>
              <a:rPr lang="ru-RU" sz="2000" dirty="0">
                <a:solidFill>
                  <a:schemeClr val="tx1"/>
                </a:solidFill>
                <a:latin typeface="+mn-lt"/>
              </a:rPr>
              <a:t>д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инамика для одного заболевания или один момент времени, но разные заболевания или территории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7864" y="4139877"/>
            <a:ext cx="2800190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+mn-lt"/>
              </a:rPr>
              <a:t>4) ленточная диаграмма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5816" y="7164213"/>
            <a:ext cx="5038725" cy="2927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990000"/>
                </a:solidFill>
                <a:latin typeface="+mn-lt"/>
              </a:rPr>
              <a:t>http://bono-esse.ru/blizzard/Medstat/Statan/stat_ov.html</a:t>
            </a:r>
            <a:endParaRPr lang="ru-RU" sz="1400" dirty="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855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689229" y="3106118"/>
            <a:ext cx="10080625" cy="44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3689229" y="3106118"/>
            <a:ext cx="10080625" cy="44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3689229" y="3106118"/>
            <a:ext cx="10080625" cy="44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3689229" y="3106118"/>
            <a:ext cx="10080625" cy="44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500743" name="Rectangle 7"/>
          <p:cNvSpPr>
            <a:spLocks noChangeArrowheads="1"/>
          </p:cNvSpPr>
          <p:nvPr/>
        </p:nvSpPr>
        <p:spPr bwMode="auto">
          <a:xfrm>
            <a:off x="2376016" y="323453"/>
            <a:ext cx="5767254" cy="69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 anchor="ctr"/>
          <a:lstStyle/>
          <a:p>
            <a:r>
              <a:rPr lang="ru-RU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Экстенсивные </a:t>
            </a: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показатели</a:t>
            </a:r>
            <a:endParaRPr lang="ru-RU" sz="36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1564" name="Rectangle 15"/>
          <p:cNvSpPr>
            <a:spLocks noChangeArrowheads="1"/>
          </p:cNvSpPr>
          <p:nvPr/>
        </p:nvSpPr>
        <p:spPr bwMode="auto">
          <a:xfrm>
            <a:off x="435778" y="3939081"/>
            <a:ext cx="159259" cy="47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1565" name="Rectangle 16"/>
          <p:cNvSpPr>
            <a:spLocks noChangeArrowheads="1"/>
          </p:cNvSpPr>
          <p:nvPr/>
        </p:nvSpPr>
        <p:spPr bwMode="auto">
          <a:xfrm>
            <a:off x="9247574" y="7083695"/>
            <a:ext cx="159260" cy="47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0652" y="2894015"/>
            <a:ext cx="5038725" cy="9343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измеряются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в процентах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+mn-lt"/>
              </a:rPr>
              <a:t>в сумме дают 100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%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5592" y="1158298"/>
            <a:ext cx="9149256" cy="135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Отражают структуру и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характеризуют долю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явления по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отношению к явлению в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целом.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14000"/>
              </a:lnSpc>
            </a:pP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392240" y="2028009"/>
                <a:ext cx="4448654" cy="866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ЭП= 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часть явления</m:t>
                          </m:r>
                        </m:num>
                        <m:den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явление в целом</m:t>
                          </m:r>
                        </m:den>
                      </m:f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∙100%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240" y="2028009"/>
                <a:ext cx="4448654" cy="8660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128447" y="4643759"/>
                <a:ext cx="4756768" cy="589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Э</m:t>
                        </m:r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П</m:t>
                        </m:r>
                      </m:e>
                      <m:sub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эп партотита</m:t>
                        </m:r>
                      </m:sub>
                    </m:sSub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500</m:t>
                        </m:r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∙100=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12%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447" y="4643759"/>
                <a:ext cx="4756768" cy="589392"/>
              </a:xfrm>
              <a:prstGeom prst="rect">
                <a:avLst/>
              </a:prstGeom>
              <a:blipFill rotWithShape="0">
                <a:blip r:embed="rId4"/>
                <a:stretch>
                  <a:fillRect t="-2083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439912" y="3990806"/>
            <a:ext cx="1250663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990000"/>
                </a:solidFill>
                <a:latin typeface="+mn-lt"/>
              </a:rPr>
              <a:t>Пример</a:t>
            </a:r>
            <a:endParaRPr lang="ru-RU" b="1" i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0564" y="4558109"/>
            <a:ext cx="3599580" cy="20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Район А. За год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500 случаев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инф. заболеваний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, из них: </a:t>
            </a:r>
            <a:endParaRPr lang="ru-RU" sz="2000" dirty="0" smtClean="0">
              <a:solidFill>
                <a:schemeClr val="tx1"/>
              </a:solidFill>
              <a:latin typeface="+mn-lt"/>
            </a:endParaRPr>
          </a:p>
          <a:p>
            <a:endParaRPr lang="ru-RU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эпид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паротита —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60;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кори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—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100;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прочих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инфекционных </a:t>
            </a:r>
            <a:endParaRPr lang="ru-RU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заболеваний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— 340 случаев.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118649" y="5317882"/>
                <a:ext cx="4756768" cy="589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Э</m:t>
                        </m:r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П</m:t>
                        </m:r>
                      </m:e>
                      <m:sub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кори</m:t>
                        </m:r>
                      </m:sub>
                    </m:sSub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500</m:t>
                        </m:r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∙100=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20%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649" y="5317882"/>
                <a:ext cx="4756768" cy="589392"/>
              </a:xfrm>
              <a:prstGeom prst="rect">
                <a:avLst/>
              </a:prstGeom>
              <a:blipFill rotWithShape="0">
                <a:blip r:embed="rId5"/>
                <a:stretch>
                  <a:fillRect t="-2062" b="-72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4153996" y="5925785"/>
                <a:ext cx="4756768" cy="589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Э</m:t>
                        </m:r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П</m:t>
                        </m:r>
                      </m:e>
                      <m:sub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пр инф</m:t>
                        </m:r>
                      </m:sub>
                    </m:sSub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340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500</m:t>
                        </m:r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∙100=</m:t>
                    </m:r>
                    <m:r>
                      <a:rPr lang="ru-R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68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%</a:t>
                </a:r>
                <a:endParaRPr lang="ru-RU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996" y="5925785"/>
                <a:ext cx="4756768" cy="589392"/>
              </a:xfrm>
              <a:prstGeom prst="rect">
                <a:avLst/>
              </a:prstGeom>
              <a:blipFill rotWithShape="0">
                <a:blip r:embed="rId6"/>
                <a:stretch>
                  <a:fillRect t="-2062" b="-72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авая фигурная скобка 9"/>
          <p:cNvSpPr/>
          <p:nvPr/>
        </p:nvSpPr>
        <p:spPr bwMode="auto">
          <a:xfrm>
            <a:off x="8454978" y="4643759"/>
            <a:ext cx="576064" cy="1940455"/>
          </a:xfrm>
          <a:prstGeom prst="rightBrace">
            <a:avLst>
              <a:gd name="adj1" fmla="val 52976"/>
              <a:gd name="adj2" fmla="val 49509"/>
            </a:avLst>
          </a:prstGeom>
          <a:noFill/>
          <a:ln w="5715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74043" y="5394665"/>
            <a:ext cx="902811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990000"/>
                </a:solidFill>
                <a:latin typeface="+mn-lt"/>
              </a:rPr>
              <a:t>100%</a:t>
            </a:r>
            <a:endParaRPr lang="ru-RU" dirty="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235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Прямоугольник 1"/>
          <p:cNvSpPr>
            <a:spLocks noChangeArrowheads="1"/>
          </p:cNvSpPr>
          <p:nvPr/>
        </p:nvSpPr>
        <p:spPr bwMode="auto">
          <a:xfrm>
            <a:off x="647824" y="420401"/>
            <a:ext cx="8978057" cy="113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r>
              <a:rPr lang="ru-RU" sz="36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Способы графического изображения </a:t>
            </a:r>
            <a:r>
              <a:rPr lang="ru-RU" sz="36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экстенсивных показателей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44" y="3188219"/>
            <a:ext cx="6526992" cy="36159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7864" y="1952525"/>
            <a:ext cx="3033203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Секторная диаграмма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44368" y="1952525"/>
            <a:ext cx="4243021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tx1"/>
                </a:solidFill>
                <a:latin typeface="+mn-lt"/>
              </a:rPr>
              <a:t>Внутристолбиковая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диаграмма</a:t>
            </a:r>
          </a:p>
        </p:txBody>
      </p:sp>
      <p:sp>
        <p:nvSpPr>
          <p:cNvPr id="5" name="Стрелка вниз 4"/>
          <p:cNvSpPr/>
          <p:nvPr/>
        </p:nvSpPr>
        <p:spPr bwMode="auto">
          <a:xfrm rot="19998808">
            <a:off x="2405080" y="2381457"/>
            <a:ext cx="288032" cy="728830"/>
          </a:xfrm>
          <a:prstGeom prst="downArrow">
            <a:avLst>
              <a:gd name="adj1" fmla="val 36772"/>
              <a:gd name="adj2" fmla="val 50000"/>
            </a:avLst>
          </a:prstGeom>
          <a:solidFill>
            <a:srgbClr val="99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Стрелка вниз 6"/>
          <p:cNvSpPr/>
          <p:nvPr/>
        </p:nvSpPr>
        <p:spPr bwMode="auto">
          <a:xfrm rot="1643543">
            <a:off x="7815391" y="2370281"/>
            <a:ext cx="288032" cy="728830"/>
          </a:xfrm>
          <a:prstGeom prst="downArrow">
            <a:avLst>
              <a:gd name="adj1" fmla="val 36772"/>
              <a:gd name="adj2" fmla="val 50000"/>
            </a:avLst>
          </a:prstGeom>
          <a:solidFill>
            <a:srgbClr val="99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1913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5816" y="7164213"/>
            <a:ext cx="5038725" cy="2927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990000"/>
                </a:solidFill>
                <a:latin typeface="+mn-lt"/>
              </a:rPr>
              <a:t>http://bono-esse.ru/blizzard/Medstat/Statan/stat_ov.html</a:t>
            </a:r>
            <a:endParaRPr lang="ru-RU" sz="1400" dirty="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414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2219</TotalTime>
  <Words>999</Words>
  <Application>Microsoft Office PowerPoint</Application>
  <PresentationFormat>Произвольный</PresentationFormat>
  <Paragraphs>427</Paragraphs>
  <Slides>33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Calibri</vt:lpstr>
      <vt:lpstr>Cambria Math</vt:lpstr>
      <vt:lpstr>msmincho</vt:lpstr>
      <vt:lpstr>Symbol</vt:lpstr>
      <vt:lpstr>Times New Roman</vt:lpstr>
      <vt:lpstr>Wingdings</vt:lpstr>
      <vt:lpstr>Тема Office</vt:lpstr>
      <vt:lpstr>Презентация PowerPoint</vt:lpstr>
      <vt:lpstr>- познакомиться с методиками расчета и графического отображения основных медико-статистических показателей;   - изучить возможности анализа данных, изменения которых рассматриваются в течение определенного времени.</vt:lpstr>
      <vt:lpstr>Абсолютные и относительные величины</vt:lpstr>
      <vt:lpstr>Презентация PowerPoint</vt:lpstr>
      <vt:lpstr>Интенсивные показатели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Предложение стратегии</dc:title>
  <dc:creator>shulmin</dc:creator>
  <dc:description>Предложение пути развития и альтернатив, рекомендации по использованию той или другой стратегии</dc:description>
  <cp:lastModifiedBy>Irina Arshukova</cp:lastModifiedBy>
  <cp:revision>144</cp:revision>
  <cp:lastPrinted>2012-10-09T07:26:14Z</cp:lastPrinted>
  <dcterms:modified xsi:type="dcterms:W3CDTF">2019-10-24T15:12:44Z</dcterms:modified>
</cp:coreProperties>
</file>