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8" r:id="rId2"/>
    <p:sldId id="370" r:id="rId3"/>
    <p:sldId id="371" r:id="rId4"/>
    <p:sldId id="372" r:id="rId5"/>
    <p:sldId id="385" r:id="rId6"/>
    <p:sldId id="373" r:id="rId7"/>
    <p:sldId id="374" r:id="rId8"/>
    <p:sldId id="375" r:id="rId9"/>
    <p:sldId id="388" r:id="rId10"/>
    <p:sldId id="376" r:id="rId11"/>
    <p:sldId id="384" r:id="rId12"/>
    <p:sldId id="386" r:id="rId13"/>
    <p:sldId id="377" r:id="rId14"/>
    <p:sldId id="378" r:id="rId15"/>
    <p:sldId id="381" r:id="rId16"/>
    <p:sldId id="380" r:id="rId17"/>
    <p:sldId id="382" r:id="rId18"/>
    <p:sldId id="383" r:id="rId19"/>
    <p:sldId id="316" r:id="rId20"/>
    <p:sldId id="387" r:id="rId21"/>
    <p:sldId id="28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6F2C3-AFA1-45A4-BC54-608285C6C75E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4739A-6202-4172-8F75-4AA1EC9695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163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1DC47-4376-458D-BCF6-E6F5393C9AD3}" type="datetime1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Нижник Я.П. </a:t>
            </a:r>
            <a:r>
              <a:rPr lang="en-US" smtClean="0"/>
              <a:t>http://norgchem.professorjournal.ru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2769-F888-44EB-82B4-3FE6A07171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B513-3725-40A4-B01B-06C138C9F780}" type="datetime1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Нижник Я.П. </a:t>
            </a:r>
            <a:r>
              <a:rPr lang="en-US" smtClean="0"/>
              <a:t>http://norgchem.professorjournal.ru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2769-F888-44EB-82B4-3FE6A07171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EC95B-00B5-4B33-A575-5D1A787CC730}" type="datetime1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Нижник Я.П. </a:t>
            </a:r>
            <a:r>
              <a:rPr lang="en-US" smtClean="0"/>
              <a:t>http://norgchem.professorjournal.ru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2769-F888-44EB-82B4-3FE6A07171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D3580-258A-4D15-86C0-EE422838BEB3}" type="datetime1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Нижник Я.П. </a:t>
            </a:r>
            <a:r>
              <a:rPr lang="en-US" smtClean="0"/>
              <a:t>http://norgchem.professorjournal.ru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2769-F888-44EB-82B4-3FE6A07171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96ED-A650-45C3-A35E-317A1C2D025A}" type="datetime1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Нижник Я.П. </a:t>
            </a:r>
            <a:r>
              <a:rPr lang="en-US" smtClean="0"/>
              <a:t>http://norgchem.professorjournal.ru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2769-F888-44EB-82B4-3FE6A07171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41887-05B6-46B4-99DE-C327DC5F7B8D}" type="datetime1">
              <a:rPr lang="ru-RU" smtClean="0"/>
              <a:pPr/>
              <a:t>10.12.2013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Нижник Я.П. </a:t>
            </a:r>
            <a:r>
              <a:rPr lang="en-US" smtClean="0"/>
              <a:t>http://norgchem.professorjournal.ru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2769-F888-44EB-82B4-3FE6A07171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FD69-0333-4336-B613-19ADA8D432AE}" type="datetime1">
              <a:rPr lang="ru-RU" smtClean="0"/>
              <a:pPr/>
              <a:t>10.12.2013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Нижник Я.П. </a:t>
            </a:r>
            <a:r>
              <a:rPr lang="en-US" smtClean="0"/>
              <a:t>http://norgchem.professorjournal.ru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2769-F888-44EB-82B4-3FE6A07171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85CC8-7058-4F44-8D27-225DF5CAE955}" type="datetime1">
              <a:rPr lang="ru-RU" smtClean="0"/>
              <a:pPr/>
              <a:t>10.12.2013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Нижник Я.П. </a:t>
            </a:r>
            <a:r>
              <a:rPr lang="en-US" smtClean="0"/>
              <a:t>http://norgchem.professorjournal.ru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2769-F888-44EB-82B4-3FE6A07171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9029D-62D6-4ACC-9DCE-11D1585CBD08}" type="datetime1">
              <a:rPr lang="ru-RU" smtClean="0"/>
              <a:pPr/>
              <a:t>10.12.2013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Нижник Я.П. </a:t>
            </a:r>
            <a:r>
              <a:rPr lang="en-US" smtClean="0"/>
              <a:t>http://norgchem.professorjournal.ru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2769-F888-44EB-82B4-3FE6A07171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69AA3-273D-4555-9826-C94A079774DC}" type="datetime1">
              <a:rPr lang="ru-RU" smtClean="0"/>
              <a:pPr/>
              <a:t>10.12.2013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Нижник Я.П. </a:t>
            </a:r>
            <a:r>
              <a:rPr lang="en-US" smtClean="0"/>
              <a:t>http://norgchem.professorjournal.ru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2769-F888-44EB-82B4-3FE6A07171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793F-6329-4DBA-8B5B-6EC84C35FBBA}" type="datetime1">
              <a:rPr lang="ru-RU" smtClean="0"/>
              <a:pPr/>
              <a:t>10.12.2013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Нижник Я.П. </a:t>
            </a:r>
            <a:r>
              <a:rPr lang="en-US" smtClean="0"/>
              <a:t>http://norgchem.professorjournal.ru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2769-F888-44EB-82B4-3FE6A07171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0F7D25B-9DE6-4409-907B-12A9D6DCB33F}" type="datetime1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 smtClean="0"/>
              <a:t>Нижник Я.П. </a:t>
            </a:r>
            <a:r>
              <a:rPr lang="en-US" smtClean="0"/>
              <a:t>http://norgchem.professorjournal.ru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2902769-F888-44EB-82B4-3FE6A07171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8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9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0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3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4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3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4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5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6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7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49E730-85EE-4A8A-A5DD-D47E0D6CEED9}" type="datetime1">
              <a:rPr lang="ru-RU" smtClean="0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F22B1C-BA27-41A6-BCE8-96F1055724D3}" type="slidenum">
              <a:rPr lang="ru-RU"/>
              <a:pPr>
                <a:defRPr/>
              </a:pPr>
              <a:t>1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276872"/>
            <a:ext cx="7772400" cy="1470025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sz="4800" dirty="0" err="1" smtClean="0">
                <a:solidFill>
                  <a:srgbClr val="FF0000"/>
                </a:solidFill>
              </a:rPr>
              <a:t>Азо-,диазосоединения</a:t>
            </a:r>
            <a:endParaRPr lang="ru-RU" sz="4800" dirty="0"/>
          </a:p>
        </p:txBody>
      </p:sp>
    </p:spTree>
    <p:extLst>
      <p:ext uri="{BB962C8B-B14F-4D97-AF65-F5344CB8AC3E}">
        <p14:creationId xmlns="" xmlns:p14="http://schemas.microsoft.com/office/powerpoint/2010/main" val="285619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352425" y="207963"/>
          <a:ext cx="8470900" cy="7620000"/>
        </p:xfrm>
        <a:graphic>
          <a:graphicData uri="http://schemas.openxmlformats.org/presentationml/2006/ole">
            <p:oleObj spid="_x0000_s131074" name="Документ" r:id="rId3" imgW="7394581" imgH="6664258" progId="Word.Document.12">
              <p:embed/>
            </p:oleObj>
          </a:graphicData>
        </a:graphic>
      </p:graphicFrame>
      <p:sp>
        <p:nvSpPr>
          <p:cNvPr id="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779912" y="6492875"/>
            <a:ext cx="1828800" cy="365125"/>
          </a:xfrm>
        </p:spPr>
        <p:txBody>
          <a:bodyPr/>
          <a:lstStyle/>
          <a:p>
            <a:fld id="{12902769-F888-44EB-82B4-3FE6A0717195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>
          <a:xfrm>
            <a:off x="6228184" y="6492875"/>
            <a:ext cx="2514600" cy="365125"/>
          </a:xfrm>
        </p:spPr>
        <p:txBody>
          <a:bodyPr/>
          <a:lstStyle/>
          <a:p>
            <a:fld id="{E369029D-62D6-4ACC-9DCE-11D1585CBD08}" type="datetime1">
              <a:rPr lang="ru-RU" smtClean="0"/>
              <a:pPr/>
              <a:t>10.12.2013</a:t>
            </a:fld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D3580-258A-4D15-86C0-EE422838BEB3}" type="datetime1">
              <a:rPr lang="ru-RU" smtClean="0"/>
              <a:pPr/>
              <a:t>10.12.2013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2769-F888-44EB-82B4-3FE6A0717195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107504" y="188640"/>
            <a:ext cx="8856984" cy="34747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/>
              <a:t>2</a:t>
            </a:r>
            <a:r>
              <a:rPr lang="ru-RU" sz="2800" b="1" dirty="0" smtClean="0"/>
              <a:t>. Реакции, идущие без выделения азота:</a:t>
            </a:r>
            <a:endParaRPr lang="en-US" sz="2800" b="1" dirty="0" smtClean="0"/>
          </a:p>
          <a:p>
            <a:pPr algn="ctr">
              <a:buNone/>
            </a:pPr>
            <a:r>
              <a:rPr lang="ru-RU" sz="2800" b="1" dirty="0" smtClean="0"/>
              <a:t>Катионы </a:t>
            </a:r>
            <a:r>
              <a:rPr lang="ru-RU" sz="2800" b="1" dirty="0" err="1"/>
              <a:t>диазония</a:t>
            </a:r>
            <a:r>
              <a:rPr lang="ru-RU" sz="2800" b="1" dirty="0"/>
              <a:t> является </a:t>
            </a:r>
            <a:r>
              <a:rPr lang="ru-RU" sz="2800" b="1" dirty="0" smtClean="0"/>
              <a:t>хорошими </a:t>
            </a:r>
            <a:r>
              <a:rPr lang="ru-RU" sz="2800" b="1" dirty="0" err="1" smtClean="0"/>
              <a:t>электрофилами</a:t>
            </a:r>
            <a:r>
              <a:rPr lang="ru-RU" sz="2800" b="1" dirty="0" smtClean="0"/>
              <a:t> </a:t>
            </a:r>
            <a:r>
              <a:rPr lang="ru-RU" sz="2800" b="1" dirty="0"/>
              <a:t>и </a:t>
            </a:r>
            <a:r>
              <a:rPr lang="ru-RU" sz="2800" b="1" dirty="0" smtClean="0"/>
              <a:t>вступают </a:t>
            </a:r>
            <a:r>
              <a:rPr lang="ru-RU" sz="2800" b="1" dirty="0"/>
              <a:t>в реакции </a:t>
            </a:r>
            <a:r>
              <a:rPr lang="ru-RU" sz="2800" b="1" dirty="0" err="1"/>
              <a:t>электрофильного</a:t>
            </a:r>
            <a:r>
              <a:rPr lang="ru-RU" sz="2800" b="1" dirty="0"/>
              <a:t> замещения, с образованием </a:t>
            </a:r>
            <a:r>
              <a:rPr lang="ru-RU" sz="2800" b="1" dirty="0" err="1"/>
              <a:t>азосоединений</a:t>
            </a:r>
            <a:r>
              <a:rPr lang="ru-RU" sz="2800" b="1" dirty="0"/>
              <a:t>. Реакция была открыта </a:t>
            </a:r>
            <a:r>
              <a:rPr lang="ru-RU" sz="2800" b="1" dirty="0" err="1"/>
              <a:t>Гриссом</a:t>
            </a:r>
            <a:r>
              <a:rPr lang="ru-RU" sz="2800" b="1" dirty="0"/>
              <a:t> в 1858 году и носит название </a:t>
            </a:r>
            <a:r>
              <a:rPr lang="ru-RU" sz="2800" b="1" dirty="0">
                <a:solidFill>
                  <a:srgbClr val="FF0000"/>
                </a:solidFill>
              </a:rPr>
              <a:t>реакции </a:t>
            </a:r>
            <a:r>
              <a:rPr lang="ru-RU" sz="2800" b="1" dirty="0" err="1">
                <a:solidFill>
                  <a:srgbClr val="FF0000"/>
                </a:solidFill>
              </a:rPr>
              <a:t>азосочетания</a:t>
            </a:r>
            <a:r>
              <a:rPr lang="ru-RU" sz="2800" dirty="0"/>
              <a:t>:</a:t>
            </a:r>
          </a:p>
          <a:p>
            <a:pPr algn="ctr"/>
            <a:endParaRPr lang="ru-RU" sz="2800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715237769"/>
              </p:ext>
            </p:extLst>
          </p:nvPr>
        </p:nvGraphicFramePr>
        <p:xfrm>
          <a:off x="179512" y="3501008"/>
          <a:ext cx="8697538" cy="1368152"/>
        </p:xfrm>
        <a:graphic>
          <a:graphicData uri="http://schemas.openxmlformats.org/presentationml/2006/ole">
            <p:oleObj spid="_x0000_s139266" name="ISIS/Draw Sketch" r:id="rId3" imgW="6123555" imgH="957640" progId="">
              <p:embed/>
            </p:oleObj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79512" y="5158933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хлорид </a:t>
            </a:r>
            <a:r>
              <a:rPr lang="ru-RU" b="1" dirty="0" err="1"/>
              <a:t>фенилдиазония</a:t>
            </a:r>
            <a:r>
              <a:rPr lang="ru-RU" b="1" dirty="0"/>
              <a:t>         фенол                              </a:t>
            </a:r>
            <a:r>
              <a:rPr lang="ru-RU" b="1" dirty="0" smtClean="0"/>
              <a:t>4-фенилазофенол</a:t>
            </a:r>
            <a:endParaRPr lang="ru-RU" b="1" dirty="0"/>
          </a:p>
          <a:p>
            <a:r>
              <a:rPr lang="ru-RU" b="1" dirty="0"/>
              <a:t>    			 </a:t>
            </a:r>
            <a:r>
              <a:rPr lang="ru-RU" b="1" dirty="0" smtClean="0"/>
              <a:t>                                     (</a:t>
            </a:r>
            <a:r>
              <a:rPr lang="ru-RU" b="1" dirty="0"/>
              <a:t>4-фенилдиазенилфенол)</a:t>
            </a:r>
          </a:p>
        </p:txBody>
      </p:sp>
    </p:spTree>
    <p:extLst>
      <p:ext uri="{BB962C8B-B14F-4D97-AF65-F5344CB8AC3E}">
        <p14:creationId xmlns="" xmlns:p14="http://schemas.microsoft.com/office/powerpoint/2010/main" val="94536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481013" y="465138"/>
          <a:ext cx="8439150" cy="6192837"/>
        </p:xfrm>
        <a:graphic>
          <a:graphicData uri="http://schemas.openxmlformats.org/presentationml/2006/ole">
            <p:oleObj spid="_x0000_s140290" name="Документ" r:id="rId3" imgW="5834374" imgH="4283755" progId="Word.Document.12">
              <p:embed/>
            </p:oleObj>
          </a:graphicData>
        </a:graphic>
      </p:graphicFrame>
      <p:sp>
        <p:nvSpPr>
          <p:cNvPr id="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779912" y="6492875"/>
            <a:ext cx="1828800" cy="365125"/>
          </a:xfrm>
        </p:spPr>
        <p:txBody>
          <a:bodyPr/>
          <a:lstStyle/>
          <a:p>
            <a:fld id="{12902769-F888-44EB-82B4-3FE6A0717195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>
          <a:xfrm>
            <a:off x="6156176" y="6492875"/>
            <a:ext cx="2514600" cy="365125"/>
          </a:xfrm>
        </p:spPr>
        <p:txBody>
          <a:bodyPr/>
          <a:lstStyle/>
          <a:p>
            <a:fld id="{E369029D-62D6-4ACC-9DCE-11D1585CBD08}" type="datetime1">
              <a:rPr lang="ru-RU" smtClean="0"/>
              <a:pPr/>
              <a:t>10.12.2013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539552" y="404664"/>
          <a:ext cx="8294688" cy="6256337"/>
        </p:xfrm>
        <a:graphic>
          <a:graphicData uri="http://schemas.openxmlformats.org/presentationml/2006/ole">
            <p:oleObj spid="_x0000_s132098" name="Документ" r:id="rId3" imgW="7352856" imgH="5557148" progId="Word.Document.12">
              <p:embed/>
            </p:oleObj>
          </a:graphicData>
        </a:graphic>
      </p:graphicFrame>
      <p:sp>
        <p:nvSpPr>
          <p:cNvPr id="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779912" y="6492875"/>
            <a:ext cx="1828800" cy="365125"/>
          </a:xfrm>
        </p:spPr>
        <p:txBody>
          <a:bodyPr/>
          <a:lstStyle/>
          <a:p>
            <a:fld id="{12902769-F888-44EB-82B4-3FE6A0717195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>
          <a:xfrm>
            <a:off x="6156176" y="6492875"/>
            <a:ext cx="2514600" cy="365125"/>
          </a:xfrm>
        </p:spPr>
        <p:txBody>
          <a:bodyPr/>
          <a:lstStyle/>
          <a:p>
            <a:fld id="{E369029D-62D6-4ACC-9DCE-11D1585CBD08}" type="datetime1">
              <a:rPr lang="ru-RU" smtClean="0"/>
              <a:pPr/>
              <a:t>10.12.2013</a:t>
            </a:fld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882650" y="754063"/>
          <a:ext cx="7635875" cy="5518150"/>
        </p:xfrm>
        <a:graphic>
          <a:graphicData uri="http://schemas.openxmlformats.org/presentationml/2006/ole">
            <p:oleObj spid="_x0000_s133122" name="Документ" r:id="rId3" imgW="6971581" imgH="5047143" progId="Word.Document.12">
              <p:embed/>
            </p:oleObj>
          </a:graphicData>
        </a:graphic>
      </p:graphicFrame>
      <p:sp>
        <p:nvSpPr>
          <p:cNvPr id="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779912" y="6492875"/>
            <a:ext cx="1828800" cy="365125"/>
          </a:xfrm>
        </p:spPr>
        <p:txBody>
          <a:bodyPr/>
          <a:lstStyle/>
          <a:p>
            <a:fld id="{12902769-F888-44EB-82B4-3FE6A0717195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>
          <a:xfrm>
            <a:off x="6228184" y="6492875"/>
            <a:ext cx="2514600" cy="365125"/>
          </a:xfrm>
        </p:spPr>
        <p:txBody>
          <a:bodyPr/>
          <a:lstStyle/>
          <a:p>
            <a:fld id="{E369029D-62D6-4ACC-9DCE-11D1585CBD08}" type="datetime1">
              <a:rPr lang="ru-RU" smtClean="0"/>
              <a:pPr/>
              <a:t>10.12.2013</a:t>
            </a:fld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214282" y="428604"/>
          <a:ext cx="8585200" cy="5811838"/>
        </p:xfrm>
        <a:graphic>
          <a:graphicData uri="http://schemas.openxmlformats.org/presentationml/2006/ole">
            <p:oleObj spid="_x0000_s136194" name="Документ" r:id="rId3" imgW="7237395" imgH="4891298" progId="Word.Document.12">
              <p:embed/>
            </p:oleObj>
          </a:graphicData>
        </a:graphic>
      </p:graphicFrame>
      <p:sp>
        <p:nvSpPr>
          <p:cNvPr id="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779912" y="6492875"/>
            <a:ext cx="1828800" cy="365125"/>
          </a:xfrm>
        </p:spPr>
        <p:txBody>
          <a:bodyPr/>
          <a:lstStyle/>
          <a:p>
            <a:fld id="{12902769-F888-44EB-82B4-3FE6A0717195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>
          <a:xfrm>
            <a:off x="6156176" y="6492875"/>
            <a:ext cx="2514600" cy="365125"/>
          </a:xfrm>
        </p:spPr>
        <p:txBody>
          <a:bodyPr/>
          <a:lstStyle/>
          <a:p>
            <a:fld id="{E369029D-62D6-4ACC-9DCE-11D1585CBD08}" type="datetime1">
              <a:rPr lang="ru-RU" smtClean="0"/>
              <a:pPr/>
              <a:t>10.12.2013</a:t>
            </a:fld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641350" y="273050"/>
          <a:ext cx="8213725" cy="6673850"/>
        </p:xfrm>
        <a:graphic>
          <a:graphicData uri="http://schemas.openxmlformats.org/presentationml/2006/ole">
            <p:oleObj spid="_x0000_s135170" name="Документ" r:id="rId3" imgW="7383790" imgH="6015324" progId="Word.Document.12">
              <p:embed/>
            </p:oleObj>
          </a:graphicData>
        </a:graphic>
      </p:graphicFrame>
      <p:sp>
        <p:nvSpPr>
          <p:cNvPr id="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779912" y="6492875"/>
            <a:ext cx="1828800" cy="365125"/>
          </a:xfrm>
        </p:spPr>
        <p:txBody>
          <a:bodyPr/>
          <a:lstStyle/>
          <a:p>
            <a:fld id="{12902769-F888-44EB-82B4-3FE6A0717195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>
          <a:xfrm>
            <a:off x="6228184" y="6492875"/>
            <a:ext cx="2514600" cy="365125"/>
          </a:xfrm>
        </p:spPr>
        <p:txBody>
          <a:bodyPr/>
          <a:lstStyle/>
          <a:p>
            <a:fld id="{E369029D-62D6-4ACC-9DCE-11D1585CBD08}" type="datetime1">
              <a:rPr lang="ru-RU" smtClean="0"/>
              <a:pPr/>
              <a:t>10.12.2013</a:t>
            </a:fld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641350" y="449263"/>
          <a:ext cx="7956550" cy="6577012"/>
        </p:xfrm>
        <a:graphic>
          <a:graphicData uri="http://schemas.openxmlformats.org/presentationml/2006/ole">
            <p:oleObj spid="_x0000_s137218" name="Документ" r:id="rId3" imgW="7389545" imgH="6103145" progId="Word.Document.12">
              <p:embed/>
            </p:oleObj>
          </a:graphicData>
        </a:graphic>
      </p:graphicFrame>
      <p:sp>
        <p:nvSpPr>
          <p:cNvPr id="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779912" y="6492875"/>
            <a:ext cx="1828800" cy="365125"/>
          </a:xfrm>
        </p:spPr>
        <p:txBody>
          <a:bodyPr/>
          <a:lstStyle/>
          <a:p>
            <a:fld id="{12902769-F888-44EB-82B4-3FE6A0717195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>
          <a:xfrm>
            <a:off x="6228184" y="6492875"/>
            <a:ext cx="2514600" cy="365125"/>
          </a:xfrm>
        </p:spPr>
        <p:txBody>
          <a:bodyPr/>
          <a:lstStyle/>
          <a:p>
            <a:fld id="{E369029D-62D6-4ACC-9DCE-11D1585CBD08}" type="datetime1">
              <a:rPr lang="ru-RU" smtClean="0"/>
              <a:pPr/>
              <a:t>10.12.2013</a:t>
            </a:fld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300192" y="6492875"/>
            <a:ext cx="2514600" cy="365125"/>
          </a:xfrm>
        </p:spPr>
        <p:txBody>
          <a:bodyPr/>
          <a:lstStyle/>
          <a:p>
            <a:fld id="{FE9D3580-258A-4D15-86C0-EE422838BEB3}" type="datetime1">
              <a:rPr lang="ru-RU" smtClean="0"/>
              <a:pPr/>
              <a:t>10.12.2013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763823" y="6492291"/>
            <a:ext cx="1828800" cy="365125"/>
          </a:xfrm>
        </p:spPr>
        <p:txBody>
          <a:bodyPr/>
          <a:lstStyle/>
          <a:p>
            <a:fld id="{12902769-F888-44EB-82B4-3FE6A0717195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107504" y="188640"/>
            <a:ext cx="6400800" cy="3474720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Индикатор</a:t>
            </a:r>
            <a:r>
              <a:rPr lang="en-US" b="1" dirty="0" smtClean="0"/>
              <a:t>:</a:t>
            </a:r>
            <a:endParaRPr lang="ru-RU" b="1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772955988"/>
              </p:ext>
            </p:extLst>
          </p:nvPr>
        </p:nvGraphicFramePr>
        <p:xfrm>
          <a:off x="467544" y="1124744"/>
          <a:ext cx="7687913" cy="1584176"/>
        </p:xfrm>
        <a:graphic>
          <a:graphicData uri="http://schemas.openxmlformats.org/presentationml/2006/ole">
            <p:oleObj spid="_x0000_s138242" name="ISIS/Draw Sketch" r:id="rId3" imgW="3141263" imgH="644786" progId="">
              <p:embed/>
            </p:oleObj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627784" y="2708920"/>
            <a:ext cx="3773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Метиловый оранжевый</a:t>
            </a:r>
          </a:p>
        </p:txBody>
      </p:sp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808" y="3557173"/>
            <a:ext cx="4339542" cy="2533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7395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D3580-258A-4D15-86C0-EE422838BEB3}" type="datetime1">
              <a:rPr lang="ru-RU" smtClean="0"/>
              <a:pPr/>
              <a:t>10.12.2013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2769-F888-44EB-82B4-3FE6A0717195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784976" cy="3474720"/>
          </a:xfrm>
        </p:spPr>
        <p:txBody>
          <a:bodyPr/>
          <a:lstStyle/>
          <a:p>
            <a:pPr>
              <a:buNone/>
            </a:pPr>
            <a:r>
              <a:rPr lang="ru-RU" sz="3200" b="1" dirty="0" err="1" smtClean="0"/>
              <a:t>Азосоединения</a:t>
            </a:r>
            <a:r>
              <a:rPr lang="ru-RU" sz="3200" b="1" dirty="0" smtClean="0"/>
              <a:t> используются как</a:t>
            </a:r>
            <a:r>
              <a:rPr lang="en-US" sz="3200" b="1" dirty="0" smtClean="0"/>
              <a:t>:</a:t>
            </a:r>
            <a:endParaRPr lang="ru-RU" sz="3200" b="1" dirty="0" smtClean="0"/>
          </a:p>
          <a:p>
            <a:pPr>
              <a:buNone/>
            </a:pPr>
            <a:r>
              <a:rPr lang="ru-RU" b="1" dirty="0" smtClean="0"/>
              <a:t>1.  </a:t>
            </a:r>
            <a:r>
              <a:rPr lang="ru-RU" b="1" dirty="0"/>
              <a:t>Искусственные красители для крашения тканей, гистологических препаратов, пищевых </a:t>
            </a:r>
            <a:r>
              <a:rPr lang="ru-RU" b="1" dirty="0" smtClean="0"/>
              <a:t>продуктов</a:t>
            </a:r>
            <a:r>
              <a:rPr lang="en-US" b="1" dirty="0" smtClean="0"/>
              <a:t> </a:t>
            </a:r>
            <a:r>
              <a:rPr lang="ru-RU" b="1" dirty="0" smtClean="0"/>
              <a:t>и т.д.</a:t>
            </a:r>
            <a:endParaRPr lang="ru-RU" b="1" dirty="0"/>
          </a:p>
          <a:p>
            <a:endParaRPr lang="ru-RU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000943888"/>
              </p:ext>
            </p:extLst>
          </p:nvPr>
        </p:nvGraphicFramePr>
        <p:xfrm>
          <a:off x="1187624" y="1556792"/>
          <a:ext cx="6150330" cy="1584176"/>
        </p:xfrm>
        <a:graphic>
          <a:graphicData uri="http://schemas.openxmlformats.org/presentationml/2006/ole">
            <p:oleObj spid="_x0000_s53265" name="ISIS/Draw Sketch" r:id="rId3" imgW="2519369" imgH="644786" progId="">
              <p:embed/>
            </p:oleObj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123728" y="3172906"/>
            <a:ext cx="38876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Масляный </a:t>
            </a:r>
            <a:r>
              <a:rPr lang="ru-RU" sz="2000" b="1" dirty="0" smtClean="0">
                <a:solidFill>
                  <a:srgbClr val="FF0000"/>
                </a:solidFill>
              </a:rPr>
              <a:t>жёлтый</a:t>
            </a:r>
            <a:r>
              <a:rPr lang="ru-RU" b="1" dirty="0" smtClean="0">
                <a:solidFill>
                  <a:srgbClr val="FF0000"/>
                </a:solidFill>
              </a:rPr>
              <a:t> - канцероген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4077072"/>
            <a:ext cx="8640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Оранжевый </a:t>
            </a:r>
            <a:r>
              <a:rPr lang="en-US" b="1" dirty="0" smtClean="0"/>
              <a:t>GGN</a:t>
            </a:r>
            <a:r>
              <a:rPr lang="ru-RU" b="1" dirty="0" smtClean="0"/>
              <a:t> </a:t>
            </a:r>
            <a:r>
              <a:rPr lang="ru-RU" dirty="0" smtClean="0"/>
              <a:t>(</a:t>
            </a:r>
            <a:r>
              <a:rPr lang="en-US" dirty="0" smtClean="0"/>
              <a:t>E111</a:t>
            </a:r>
            <a:r>
              <a:rPr lang="ru-RU" dirty="0" smtClean="0"/>
              <a:t>)</a:t>
            </a:r>
            <a:endParaRPr lang="en-US" dirty="0" smtClean="0"/>
          </a:p>
          <a:p>
            <a:r>
              <a:rPr lang="ru-RU" b="1" dirty="0"/>
              <a:t>Жёлтый «солнечный закат»</a:t>
            </a:r>
            <a:r>
              <a:rPr lang="ru-RU" dirty="0"/>
              <a:t> </a:t>
            </a:r>
            <a:r>
              <a:rPr lang="ru-RU" dirty="0" smtClean="0"/>
              <a:t>также </a:t>
            </a:r>
            <a:r>
              <a:rPr lang="ru-RU" b="1" dirty="0"/>
              <a:t>Апельсиновый жёлтый </a:t>
            </a:r>
            <a:r>
              <a:rPr lang="en-US" b="1" dirty="0"/>
              <a:t>S</a:t>
            </a:r>
            <a:r>
              <a:rPr lang="en-US" dirty="0"/>
              <a:t> </a:t>
            </a:r>
            <a:r>
              <a:rPr lang="en-US" dirty="0" smtClean="0"/>
              <a:t> (E110)</a:t>
            </a:r>
          </a:p>
          <a:p>
            <a:r>
              <a:rPr lang="ru-RU" b="1" dirty="0"/>
              <a:t>Жёлтый 2</a:t>
            </a:r>
            <a:r>
              <a:rPr lang="en-US" b="1" dirty="0"/>
              <a:t>G</a:t>
            </a:r>
            <a:r>
              <a:rPr lang="en-US" dirty="0"/>
              <a:t> </a:t>
            </a:r>
            <a:r>
              <a:rPr lang="en-US" dirty="0" smtClean="0"/>
              <a:t> (E107)</a:t>
            </a:r>
          </a:p>
          <a:p>
            <a:r>
              <a:rPr lang="ru-RU" b="1" dirty="0" err="1"/>
              <a:t>Тартразин</a:t>
            </a:r>
            <a:r>
              <a:rPr lang="ru-RU" dirty="0"/>
              <a:t> </a:t>
            </a:r>
            <a:r>
              <a:rPr lang="ru-RU" dirty="0" smtClean="0"/>
              <a:t> </a:t>
            </a:r>
            <a:r>
              <a:rPr lang="en-US" dirty="0" smtClean="0"/>
              <a:t>(</a:t>
            </a:r>
            <a:r>
              <a:rPr lang="ru-RU" dirty="0" smtClean="0"/>
              <a:t>E102</a:t>
            </a:r>
            <a:r>
              <a:rPr lang="en-US" dirty="0" smtClean="0"/>
              <a:t>)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</a:p>
          <a:p>
            <a:r>
              <a:rPr lang="ru-RU" dirty="0"/>
              <a:t>и</a:t>
            </a:r>
            <a:r>
              <a:rPr lang="ru-RU" dirty="0" smtClean="0"/>
              <a:t> др.</a:t>
            </a:r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4994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65138" y="496888"/>
          <a:ext cx="8631237" cy="6577012"/>
        </p:xfrm>
        <a:graphic>
          <a:graphicData uri="http://schemas.openxmlformats.org/presentationml/2006/ole">
            <p:oleObj spid="_x0000_s123906" name="Документ" r:id="rId3" imgW="8685881" imgH="6618548" progId="Word.Document.12">
              <p:embed/>
            </p:oleObj>
          </a:graphicData>
        </a:graphic>
      </p:graphicFrame>
      <p:sp>
        <p:nvSpPr>
          <p:cNvPr id="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779912" y="6492875"/>
            <a:ext cx="1828800" cy="365125"/>
          </a:xfrm>
        </p:spPr>
        <p:txBody>
          <a:bodyPr/>
          <a:lstStyle/>
          <a:p>
            <a:fld id="{12902769-F888-44EB-82B4-3FE6A0717195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>
          <a:xfrm>
            <a:off x="6300192" y="6492875"/>
            <a:ext cx="2514600" cy="365125"/>
          </a:xfrm>
        </p:spPr>
        <p:txBody>
          <a:bodyPr/>
          <a:lstStyle/>
          <a:p>
            <a:fld id="{E369029D-62D6-4ACC-9DCE-11D1585CBD08}" type="datetime1">
              <a:rPr lang="ru-RU" smtClean="0"/>
              <a:pPr/>
              <a:t>10.12.2013</a:t>
            </a:fld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9029D-62D6-4ACC-9DCE-11D1585CBD08}" type="datetime1">
              <a:rPr lang="ru-RU" smtClean="0"/>
              <a:pPr/>
              <a:t>10.12.2013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332656"/>
            <a:ext cx="3888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Е110 </a:t>
            </a:r>
            <a:r>
              <a:rPr lang="ru-RU" b="1" dirty="0" smtClean="0"/>
              <a:t>- вызывают аллергические реакции, заложенность носа, насморк, тошноту, боли в животе, </a:t>
            </a:r>
            <a:r>
              <a:rPr lang="ru-RU" b="1" dirty="0" err="1" smtClean="0"/>
              <a:t>гиперактивность</a:t>
            </a:r>
            <a:r>
              <a:rPr lang="ru-RU" b="1" dirty="0" smtClean="0"/>
              <a:t>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620688"/>
            <a:ext cx="3707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Е111</a:t>
            </a:r>
            <a:r>
              <a:rPr lang="ru-RU" b="1" dirty="0" smtClean="0"/>
              <a:t> - (солнечный закат) запрещён к использованию по причине токсичности. Е111 способен вызывать аллергию, которая выражается в виде кожных высыпаний, </a:t>
            </a:r>
            <a:r>
              <a:rPr lang="ru-RU" b="1" dirty="0" err="1" smtClean="0"/>
              <a:t>подташнивания</a:t>
            </a:r>
            <a:r>
              <a:rPr lang="ru-RU" b="1" dirty="0" smtClean="0"/>
              <a:t> и возможных головных болях.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177281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E107</a:t>
            </a:r>
            <a:r>
              <a:rPr lang="ru-RU" b="1" dirty="0" smtClean="0"/>
              <a:t> - применяется для окрашивания безалкогольных напитков в желтый цвет.</a:t>
            </a:r>
          </a:p>
          <a:p>
            <a:pPr algn="ctr"/>
            <a:r>
              <a:rPr lang="ru-RU" b="1" dirty="0" smtClean="0"/>
              <a:t>Воздействие на человека: опасен для людей страдающих астмой, может стать причиной аллергической реакции.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067944" y="3284984"/>
            <a:ext cx="50760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Е102 </a:t>
            </a:r>
            <a:r>
              <a:rPr lang="ru-RU" b="1" dirty="0" smtClean="0"/>
              <a:t>- может приводить к разнообразным негативным последствиям от головной боли до раковых опухолей.</a:t>
            </a:r>
            <a:r>
              <a:rPr lang="ru-RU" dirty="0" smtClean="0"/>
              <a:t> </a:t>
            </a:r>
            <a:r>
              <a:rPr lang="ru-RU" b="1" dirty="0" err="1" smtClean="0"/>
              <a:t>Тартразин</a:t>
            </a:r>
            <a:r>
              <a:rPr lang="ru-RU" b="1" dirty="0" smtClean="0"/>
              <a:t> усиливает канцерогенные качества </a:t>
            </a:r>
            <a:r>
              <a:rPr lang="ru-RU" b="1" dirty="0" err="1" smtClean="0"/>
              <a:t>бензоата</a:t>
            </a:r>
            <a:r>
              <a:rPr lang="ru-RU" b="1" dirty="0" smtClean="0"/>
              <a:t> натрия (</a:t>
            </a:r>
            <a:r>
              <a:rPr lang="ru-RU" b="1" dirty="0" err="1" smtClean="0">
                <a:solidFill>
                  <a:srgbClr val="FF0000"/>
                </a:solidFill>
              </a:rPr>
              <a:t>Бензоат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натрия</a:t>
            </a:r>
            <a:r>
              <a:rPr lang="ru-RU" b="1" dirty="0" smtClean="0">
                <a:solidFill>
                  <a:srgbClr val="FF0000"/>
                </a:solidFill>
              </a:rPr>
              <a:t> Е-211</a:t>
            </a:r>
            <a:r>
              <a:rPr lang="ru-RU" b="1" dirty="0" smtClean="0"/>
              <a:t>).</a:t>
            </a:r>
          </a:p>
          <a:p>
            <a:pPr algn="ctr"/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5013176"/>
            <a:ext cx="73448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rgbClr val="FF0000"/>
                </a:solidFill>
              </a:rPr>
              <a:t>Бензоат</a:t>
            </a:r>
            <a:r>
              <a:rPr lang="ru-RU" b="1" dirty="0" smtClean="0">
                <a:solidFill>
                  <a:srgbClr val="FF0000"/>
                </a:solidFill>
              </a:rPr>
              <a:t> натрия </a:t>
            </a:r>
            <a:r>
              <a:rPr lang="ru-RU" b="1" dirty="0" smtClean="0"/>
              <a:t>обладает свойствами антибиотика и усилителя цвета. Встречается в соусах для </a:t>
            </a:r>
            <a:r>
              <a:rPr lang="ru-RU" b="1" dirty="0" err="1" smtClean="0"/>
              <a:t>барбекью</a:t>
            </a:r>
            <a:r>
              <a:rPr lang="ru-RU" b="1" dirty="0" smtClean="0"/>
              <a:t>, </a:t>
            </a:r>
            <a:r>
              <a:rPr lang="ru-RU" b="1" dirty="0" err="1" smtClean="0"/>
              <a:t>прессервах</a:t>
            </a:r>
            <a:r>
              <a:rPr lang="ru-RU" b="1" dirty="0" smtClean="0"/>
              <a:t>, соевых соусах, "фруктовых" драже, леденцах и пр. Вызывает аллергические реакции. Вредные свойства усиливаются в сочетании с Е-102 (</a:t>
            </a:r>
            <a:r>
              <a:rPr lang="ru-RU" b="1" dirty="0" err="1" smtClean="0"/>
              <a:t>тартразином</a:t>
            </a:r>
            <a:r>
              <a:rPr lang="ru-RU" b="1" dirty="0" smtClean="0"/>
              <a:t>).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764704"/>
            <a:ext cx="8424936" cy="1143000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7200" dirty="0"/>
              <a:t>Спасибо </a:t>
            </a: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 smtClean="0"/>
              <a:t>за </a:t>
            </a:r>
            <a:br>
              <a:rPr lang="ru-RU" sz="7200" dirty="0" smtClean="0"/>
            </a:br>
            <a:r>
              <a:rPr lang="ru-RU" sz="7200" dirty="0" smtClean="0"/>
              <a:t>Ваше </a:t>
            </a:r>
            <a:r>
              <a:rPr lang="ru-RU" sz="7200" dirty="0"/>
              <a:t>внимание!</a:t>
            </a:r>
            <a:r>
              <a:rPr lang="ru-RU" sz="4800" dirty="0"/>
              <a:t/>
            </a:r>
            <a:br>
              <a:rPr lang="ru-RU" sz="4800" dirty="0"/>
            </a:br>
            <a:endParaRPr lang="ru-RU" dirty="0"/>
          </a:p>
        </p:txBody>
      </p:sp>
      <p:sp>
        <p:nvSpPr>
          <p:cNvPr id="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779912" y="6492875"/>
            <a:ext cx="1828800" cy="365125"/>
          </a:xfrm>
        </p:spPr>
        <p:txBody>
          <a:bodyPr/>
          <a:lstStyle/>
          <a:p>
            <a:fld id="{12902769-F888-44EB-82B4-3FE6A0717195}" type="slidenum">
              <a:rPr lang="ru-RU" smtClean="0"/>
              <a:pPr/>
              <a:t>21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7083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657225" y="481013"/>
          <a:ext cx="8118475" cy="6127750"/>
        </p:xfrm>
        <a:graphic>
          <a:graphicData uri="http://schemas.openxmlformats.org/presentationml/2006/ole">
            <p:oleObj spid="_x0000_s124930" name="Документ" r:id="rId3" imgW="6980214" imgH="5285409" progId="Word.Document.12">
              <p:embed/>
            </p:oleObj>
          </a:graphicData>
        </a:graphic>
      </p:graphicFrame>
      <p:sp>
        <p:nvSpPr>
          <p:cNvPr id="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851920" y="6492875"/>
            <a:ext cx="1828800" cy="365125"/>
          </a:xfrm>
        </p:spPr>
        <p:txBody>
          <a:bodyPr/>
          <a:lstStyle/>
          <a:p>
            <a:fld id="{12902769-F888-44EB-82B4-3FE6A0717195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>
          <a:xfrm>
            <a:off x="6228184" y="6492875"/>
            <a:ext cx="2514600" cy="365125"/>
          </a:xfrm>
        </p:spPr>
        <p:txBody>
          <a:bodyPr/>
          <a:lstStyle/>
          <a:p>
            <a:fld id="{E369029D-62D6-4ACC-9DCE-11D1585CBD08}" type="datetime1">
              <a:rPr lang="ru-RU" smtClean="0"/>
              <a:pPr/>
              <a:t>10.12.2013</a:t>
            </a:fld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769938" y="496888"/>
          <a:ext cx="8150225" cy="6240462"/>
        </p:xfrm>
        <a:graphic>
          <a:graphicData uri="http://schemas.openxmlformats.org/presentationml/2006/ole">
            <p:oleObj spid="_x0000_s125954" name="Документ" r:id="rId3" imgW="7113660" imgH="5456730" progId="Word.Document.12">
              <p:embed/>
            </p:oleObj>
          </a:graphicData>
        </a:graphic>
      </p:graphicFrame>
      <p:sp>
        <p:nvSpPr>
          <p:cNvPr id="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779912" y="6492875"/>
            <a:ext cx="1828800" cy="365125"/>
          </a:xfrm>
        </p:spPr>
        <p:txBody>
          <a:bodyPr/>
          <a:lstStyle/>
          <a:p>
            <a:fld id="{12902769-F888-44EB-82B4-3FE6A0717195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>
          <a:xfrm>
            <a:off x="6228184" y="6492875"/>
            <a:ext cx="2514600" cy="365125"/>
          </a:xfrm>
        </p:spPr>
        <p:txBody>
          <a:bodyPr/>
          <a:lstStyle/>
          <a:p>
            <a:fld id="{E369029D-62D6-4ACC-9DCE-11D1585CBD08}" type="datetime1">
              <a:rPr lang="ru-RU" smtClean="0"/>
              <a:pPr/>
              <a:t>10.12.2013</a:t>
            </a:fld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9029D-62D6-4ACC-9DCE-11D1585CBD08}" type="datetime1">
              <a:rPr lang="ru-RU" smtClean="0"/>
              <a:pPr/>
              <a:t>10.12.2013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2769-F888-44EB-82B4-3FE6A0717195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5" name="Объект 5"/>
          <p:cNvSpPr txBox="1">
            <a:spLocks/>
          </p:cNvSpPr>
          <p:nvPr/>
        </p:nvSpPr>
        <p:spPr>
          <a:xfrm>
            <a:off x="0" y="1052736"/>
            <a:ext cx="8856984" cy="347472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22860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Ароматические катионы 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диазония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стабилизируюся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сопряжением с ароматической системой и являются вполне устойчивыми и выделяемыми</a:t>
            </a: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609600" y="577850"/>
          <a:ext cx="8486775" cy="5791200"/>
        </p:xfrm>
        <a:graphic>
          <a:graphicData uri="http://schemas.openxmlformats.org/presentationml/2006/ole">
            <p:oleObj spid="_x0000_s126978" name="Документ" r:id="rId3" imgW="7302140" imgH="4995314" progId="Word.Document.12">
              <p:embed/>
            </p:oleObj>
          </a:graphicData>
        </a:graphic>
      </p:graphicFrame>
      <p:sp>
        <p:nvSpPr>
          <p:cNvPr id="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810000" y="6172200"/>
            <a:ext cx="1828800" cy="365125"/>
          </a:xfrm>
        </p:spPr>
        <p:txBody>
          <a:bodyPr/>
          <a:lstStyle/>
          <a:p>
            <a:fld id="{12902769-F888-44EB-82B4-3FE6A0717195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514600" cy="365125"/>
          </a:xfrm>
        </p:spPr>
        <p:txBody>
          <a:bodyPr/>
          <a:lstStyle/>
          <a:p>
            <a:fld id="{E369029D-62D6-4ACC-9DCE-11D1585CBD08}" type="datetime1">
              <a:rPr lang="ru-RU" smtClean="0"/>
              <a:pPr/>
              <a:t>10.12.2013</a:t>
            </a:fld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971600" y="548680"/>
          <a:ext cx="7605713" cy="6019800"/>
        </p:xfrm>
        <a:graphic>
          <a:graphicData uri="http://schemas.openxmlformats.org/presentationml/2006/ole">
            <p:oleObj spid="_x0000_s129026" name="Документ" r:id="rId3" imgW="6341268" imgH="5024388" progId="Word.Document.12">
              <p:embed/>
            </p:oleObj>
          </a:graphicData>
        </a:graphic>
      </p:graphicFrame>
      <p:sp>
        <p:nvSpPr>
          <p:cNvPr id="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810000" y="6172200"/>
            <a:ext cx="1828800" cy="365125"/>
          </a:xfrm>
        </p:spPr>
        <p:txBody>
          <a:bodyPr/>
          <a:lstStyle/>
          <a:p>
            <a:fld id="{12902769-F888-44EB-82B4-3FE6A0717195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514600" cy="365125"/>
          </a:xfrm>
        </p:spPr>
        <p:txBody>
          <a:bodyPr/>
          <a:lstStyle/>
          <a:p>
            <a:fld id="{E369029D-62D6-4ACC-9DCE-11D1585CBD08}" type="datetime1">
              <a:rPr lang="ru-RU" smtClean="0"/>
              <a:pPr/>
              <a:t>10.12.2013</a:t>
            </a:fld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579438" y="0"/>
          <a:ext cx="8229600" cy="7894638"/>
        </p:xfrm>
        <a:graphic>
          <a:graphicData uri="http://schemas.openxmlformats.org/presentationml/2006/ole">
            <p:oleObj spid="_x0000_s130050" name="Документ" r:id="rId3" imgW="7046893" imgH="6765663" progId="Word.Document.12">
              <p:embed/>
            </p:oleObj>
          </a:graphicData>
        </a:graphic>
      </p:graphicFrame>
      <p:sp>
        <p:nvSpPr>
          <p:cNvPr id="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779912" y="6492875"/>
            <a:ext cx="1828800" cy="365125"/>
          </a:xfrm>
        </p:spPr>
        <p:txBody>
          <a:bodyPr/>
          <a:lstStyle/>
          <a:p>
            <a:fld id="{12902769-F888-44EB-82B4-3FE6A0717195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>
          <a:xfrm>
            <a:off x="6156176" y="6309320"/>
            <a:ext cx="2514600" cy="365125"/>
          </a:xfrm>
        </p:spPr>
        <p:txBody>
          <a:bodyPr/>
          <a:lstStyle/>
          <a:p>
            <a:fld id="{E369029D-62D6-4ACC-9DCE-11D1585CBD08}" type="datetime1">
              <a:rPr lang="ru-RU" smtClean="0"/>
              <a:pPr/>
              <a:t>10.12.2013</a:t>
            </a:fld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577850" y="0"/>
          <a:ext cx="8293100" cy="7972425"/>
        </p:xfrm>
        <a:graphic>
          <a:graphicData uri="http://schemas.openxmlformats.org/presentationml/2006/ole">
            <p:oleObj spid="_x0000_s141314" name="Документ" r:id="rId3" imgW="7040642" imgH="6766115" progId="Word.Document.12">
              <p:embed/>
            </p:oleObj>
          </a:graphicData>
        </a:graphic>
      </p:graphicFrame>
      <p:sp>
        <p:nvSpPr>
          <p:cNvPr id="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779912" y="6492875"/>
            <a:ext cx="1828800" cy="365125"/>
          </a:xfrm>
        </p:spPr>
        <p:txBody>
          <a:bodyPr/>
          <a:lstStyle/>
          <a:p>
            <a:fld id="{12902769-F888-44EB-82B4-3FE6A0717195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>
          <a:xfrm>
            <a:off x="6228184" y="6492875"/>
            <a:ext cx="2514600" cy="365125"/>
          </a:xfrm>
        </p:spPr>
        <p:txBody>
          <a:bodyPr/>
          <a:lstStyle/>
          <a:p>
            <a:fld id="{E369029D-62D6-4ACC-9DCE-11D1585CBD08}" type="datetime1">
              <a:rPr lang="ru-RU" smtClean="0"/>
              <a:pPr/>
              <a:t>10.12.2013</a:t>
            </a:fld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1083</TotalTime>
  <Words>300</Words>
  <Application>Microsoft Office PowerPoint</Application>
  <PresentationFormat>Экран (4:3)</PresentationFormat>
  <Paragraphs>63</Paragraphs>
  <Slides>21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Воздушный поток</vt:lpstr>
      <vt:lpstr>Документ</vt:lpstr>
      <vt:lpstr>Документ Microsoft Office Word</vt:lpstr>
      <vt:lpstr>ISIS/Draw Sketch</vt:lpstr>
      <vt:lpstr>Азо-,диазосоединения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Спасибо  за  Ваше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ОРГАНИЧЕСКАЯ ХИМИЯ Лекция 2.</dc:title>
  <dc:creator>админ</dc:creator>
  <cp:lastModifiedBy>Chem</cp:lastModifiedBy>
  <cp:revision>88</cp:revision>
  <dcterms:created xsi:type="dcterms:W3CDTF">2011-02-18T20:13:45Z</dcterms:created>
  <dcterms:modified xsi:type="dcterms:W3CDTF">2013-12-10T08:45:31Z</dcterms:modified>
</cp:coreProperties>
</file>